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90"/>
  </p:notesMasterIdLst>
  <p:handoutMasterIdLst>
    <p:handoutMasterId r:id="rId91"/>
  </p:handoutMasterIdLst>
  <p:sldIdLst>
    <p:sldId id="384" r:id="rId2"/>
    <p:sldId id="420" r:id="rId3"/>
    <p:sldId id="421" r:id="rId4"/>
    <p:sldId id="433" r:id="rId5"/>
    <p:sldId id="489" r:id="rId6"/>
    <p:sldId id="424" r:id="rId7"/>
    <p:sldId id="503" r:id="rId8"/>
    <p:sldId id="388" r:id="rId9"/>
    <p:sldId id="427" r:id="rId10"/>
    <p:sldId id="419" r:id="rId11"/>
    <p:sldId id="416" r:id="rId12"/>
    <p:sldId id="426" r:id="rId13"/>
    <p:sldId id="428" r:id="rId14"/>
    <p:sldId id="429" r:id="rId15"/>
    <p:sldId id="430" r:id="rId16"/>
    <p:sldId id="482" r:id="rId17"/>
    <p:sldId id="484" r:id="rId18"/>
    <p:sldId id="483" r:id="rId19"/>
    <p:sldId id="491" r:id="rId20"/>
    <p:sldId id="490" r:id="rId21"/>
    <p:sldId id="485" r:id="rId22"/>
    <p:sldId id="486" r:id="rId23"/>
    <p:sldId id="487" r:id="rId24"/>
    <p:sldId id="488" r:id="rId25"/>
    <p:sldId id="432" r:id="rId26"/>
    <p:sldId id="471" r:id="rId27"/>
    <p:sldId id="434" r:id="rId28"/>
    <p:sldId id="435" r:id="rId29"/>
    <p:sldId id="436" r:id="rId30"/>
    <p:sldId id="437" r:id="rId31"/>
    <p:sldId id="438" r:id="rId32"/>
    <p:sldId id="439" r:id="rId33"/>
    <p:sldId id="440" r:id="rId34"/>
    <p:sldId id="441" r:id="rId35"/>
    <p:sldId id="442" r:id="rId36"/>
    <p:sldId id="443" r:id="rId37"/>
    <p:sldId id="444" r:id="rId38"/>
    <p:sldId id="445" r:id="rId39"/>
    <p:sldId id="446" r:id="rId40"/>
    <p:sldId id="447" r:id="rId41"/>
    <p:sldId id="448" r:id="rId42"/>
    <p:sldId id="449" r:id="rId43"/>
    <p:sldId id="450" r:id="rId44"/>
    <p:sldId id="451" r:id="rId45"/>
    <p:sldId id="452" r:id="rId46"/>
    <p:sldId id="453" r:id="rId47"/>
    <p:sldId id="454" r:id="rId48"/>
    <p:sldId id="455" r:id="rId49"/>
    <p:sldId id="456" r:id="rId50"/>
    <p:sldId id="457" r:id="rId51"/>
    <p:sldId id="458" r:id="rId52"/>
    <p:sldId id="459" r:id="rId53"/>
    <p:sldId id="460" r:id="rId54"/>
    <p:sldId id="461" r:id="rId55"/>
    <p:sldId id="462" r:id="rId56"/>
    <p:sldId id="463" r:id="rId57"/>
    <p:sldId id="464" r:id="rId58"/>
    <p:sldId id="465" r:id="rId59"/>
    <p:sldId id="492" r:id="rId60"/>
    <p:sldId id="493" r:id="rId61"/>
    <p:sldId id="494" r:id="rId62"/>
    <p:sldId id="495" r:id="rId63"/>
    <p:sldId id="496" r:id="rId64"/>
    <p:sldId id="497" r:id="rId65"/>
    <p:sldId id="498" r:id="rId66"/>
    <p:sldId id="499" r:id="rId67"/>
    <p:sldId id="469" r:id="rId68"/>
    <p:sldId id="501" r:id="rId69"/>
    <p:sldId id="502" r:id="rId70"/>
    <p:sldId id="500" r:id="rId71"/>
    <p:sldId id="473" r:id="rId72"/>
    <p:sldId id="478" r:id="rId73"/>
    <p:sldId id="480" r:id="rId74"/>
    <p:sldId id="479" r:id="rId75"/>
    <p:sldId id="476" r:id="rId76"/>
    <p:sldId id="481" r:id="rId77"/>
    <p:sldId id="474" r:id="rId78"/>
    <p:sldId id="470" r:id="rId79"/>
    <p:sldId id="512" r:id="rId80"/>
    <p:sldId id="504" r:id="rId81"/>
    <p:sldId id="505" r:id="rId82"/>
    <p:sldId id="506" r:id="rId83"/>
    <p:sldId id="507" r:id="rId84"/>
    <p:sldId id="508" r:id="rId85"/>
    <p:sldId id="509" r:id="rId86"/>
    <p:sldId id="510" r:id="rId87"/>
    <p:sldId id="511" r:id="rId88"/>
    <p:sldId id="475" r:id="rId89"/>
  </p:sldIdLst>
  <p:sldSz cx="12192000" cy="6858000"/>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MS PGothic" charset="0"/>
        <a:cs typeface="MS PGothic" charset="0"/>
      </a:defRPr>
    </a:lvl1pPr>
    <a:lvl2pPr marL="457200" algn="l" rtl="0" fontAlgn="base">
      <a:spcBef>
        <a:spcPct val="0"/>
      </a:spcBef>
      <a:spcAft>
        <a:spcPct val="0"/>
      </a:spcAft>
      <a:defRPr sz="2400" kern="1200">
        <a:solidFill>
          <a:schemeClr val="tx1"/>
        </a:solidFill>
        <a:latin typeface="Lucida Sans" charset="0"/>
        <a:ea typeface="MS PGothic" charset="0"/>
        <a:cs typeface="MS PGothic" charset="0"/>
      </a:defRPr>
    </a:lvl2pPr>
    <a:lvl3pPr marL="914400" algn="l" rtl="0" fontAlgn="base">
      <a:spcBef>
        <a:spcPct val="0"/>
      </a:spcBef>
      <a:spcAft>
        <a:spcPct val="0"/>
      </a:spcAft>
      <a:defRPr sz="2400" kern="1200">
        <a:solidFill>
          <a:schemeClr val="tx1"/>
        </a:solidFill>
        <a:latin typeface="Lucida Sans" charset="0"/>
        <a:ea typeface="MS PGothic" charset="0"/>
        <a:cs typeface="MS PGothic" charset="0"/>
      </a:defRPr>
    </a:lvl3pPr>
    <a:lvl4pPr marL="1371600" algn="l" rtl="0" fontAlgn="base">
      <a:spcBef>
        <a:spcPct val="0"/>
      </a:spcBef>
      <a:spcAft>
        <a:spcPct val="0"/>
      </a:spcAft>
      <a:defRPr sz="2400" kern="1200">
        <a:solidFill>
          <a:schemeClr val="tx1"/>
        </a:solidFill>
        <a:latin typeface="Lucida Sans" charset="0"/>
        <a:ea typeface="MS PGothic" charset="0"/>
        <a:cs typeface="MS PGothic" charset="0"/>
      </a:defRPr>
    </a:lvl4pPr>
    <a:lvl5pPr marL="1828800" algn="l" rtl="0" fontAlgn="base">
      <a:spcBef>
        <a:spcPct val="0"/>
      </a:spcBef>
      <a:spcAft>
        <a:spcPct val="0"/>
      </a:spcAft>
      <a:defRPr sz="2400" kern="1200">
        <a:solidFill>
          <a:schemeClr val="tx1"/>
        </a:solidFill>
        <a:latin typeface="Lucida Sans" charset="0"/>
        <a:ea typeface="MS PGothic" charset="0"/>
        <a:cs typeface="MS PGothic" charset="0"/>
      </a:defRPr>
    </a:lvl5pPr>
    <a:lvl6pPr marL="2286000" algn="l" defTabSz="457200" rtl="0" eaLnBrk="1" latinLnBrk="0" hangingPunct="1">
      <a:defRPr sz="2400" kern="1200">
        <a:solidFill>
          <a:schemeClr val="tx1"/>
        </a:solidFill>
        <a:latin typeface="Lucida Sans" charset="0"/>
        <a:ea typeface="MS PGothic" charset="0"/>
        <a:cs typeface="MS PGothic" charset="0"/>
      </a:defRPr>
    </a:lvl6pPr>
    <a:lvl7pPr marL="2743200" algn="l" defTabSz="457200" rtl="0" eaLnBrk="1" latinLnBrk="0" hangingPunct="1">
      <a:defRPr sz="2400" kern="1200">
        <a:solidFill>
          <a:schemeClr val="tx1"/>
        </a:solidFill>
        <a:latin typeface="Lucida Sans" charset="0"/>
        <a:ea typeface="MS PGothic" charset="0"/>
        <a:cs typeface="MS PGothic" charset="0"/>
      </a:defRPr>
    </a:lvl7pPr>
    <a:lvl8pPr marL="3200400" algn="l" defTabSz="457200" rtl="0" eaLnBrk="1" latinLnBrk="0" hangingPunct="1">
      <a:defRPr sz="2400" kern="1200">
        <a:solidFill>
          <a:schemeClr val="tx1"/>
        </a:solidFill>
        <a:latin typeface="Lucida Sans" charset="0"/>
        <a:ea typeface="MS PGothic" charset="0"/>
        <a:cs typeface="MS PGothic" charset="0"/>
      </a:defRPr>
    </a:lvl8pPr>
    <a:lvl9pPr marL="3657600" algn="l" defTabSz="457200" rtl="0" eaLnBrk="1" latinLnBrk="0" hangingPunct="1">
      <a:defRPr sz="2400" kern="1200">
        <a:solidFill>
          <a:schemeClr val="tx1"/>
        </a:solidFill>
        <a:latin typeface="Lucida Sans"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99"/>
    <a:srgbClr val="0000CC"/>
    <a:srgbClr val="FFFFCC"/>
    <a:srgbClr val="DEF1DE"/>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24" autoAdjust="0"/>
    <p:restoredTop sz="79549" autoAdjust="0"/>
  </p:normalViewPr>
  <p:slideViewPr>
    <p:cSldViewPr>
      <p:cViewPr varScale="1">
        <p:scale>
          <a:sx n="82" d="100"/>
          <a:sy n="82" d="100"/>
        </p:scale>
        <p:origin x="832" y="176"/>
      </p:cViewPr>
      <p:guideLst>
        <p:guide orient="horz" pos="2160"/>
        <p:guide pos="3840"/>
      </p:guideLst>
    </p:cSldViewPr>
  </p:slideViewPr>
  <p:outlineViewPr>
    <p:cViewPr>
      <p:scale>
        <a:sx n="33" d="100"/>
        <a:sy n="33" d="100"/>
      </p:scale>
      <p:origin x="0" y="9846"/>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804030504040204"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804030504040204"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latin typeface="Tahoma" panose="020B0804030504040204"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anose="020B0804030504040204" charset="0"/>
              </a:defRPr>
            </a:lvl1pPr>
          </a:lstStyle>
          <a:p>
            <a:fld id="{8A029216-D615-3945-A1F3-D96FC886DA62}"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3EB9031F-EB71-7642-8F3C-6FDC1408CB92}" type="slidenum">
              <a:rPr lang="en-US"/>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anose="020B0604020202090204" pitchFamily="34" charset="0"/>
        <a:ea typeface="MS PGothic" pitchFamily="-65" charset="-128"/>
        <a:cs typeface="MS PGothic" pitchFamily="-65" charset="-128"/>
      </a:defRPr>
    </a:lvl1pPr>
    <a:lvl2pPr marL="457200" algn="l" rtl="0" eaLnBrk="0" fontAlgn="base" hangingPunct="0">
      <a:spcBef>
        <a:spcPct val="30000"/>
      </a:spcBef>
      <a:spcAft>
        <a:spcPct val="0"/>
      </a:spcAft>
      <a:defRPr kumimoji="1" sz="1200" kern="1200">
        <a:solidFill>
          <a:schemeClr val="tx1"/>
        </a:solidFill>
        <a:latin typeface="Arial" panose="020B0604020202090204" pitchFamily="34" charset="0"/>
        <a:ea typeface="MS PGothic"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90204" pitchFamily="34" charset="0"/>
        <a:ea typeface="MS PGothic"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90204" pitchFamily="34" charset="0"/>
        <a:ea typeface="MS PGothic"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90204" pitchFamily="34" charset="0"/>
        <a:ea typeface="MS PGothic"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MS PGothic" charset="0"/>
                <a:cs typeface="MS PGothic" charset="0"/>
              </a:defRPr>
            </a:lvl1pPr>
            <a:lvl2pPr marL="37931725" indent="-37474525" eaLnBrk="0" hangingPunct="0">
              <a:defRPr sz="2400">
                <a:solidFill>
                  <a:schemeClr val="tx1"/>
                </a:solidFill>
                <a:latin typeface="Lucida Sans" charset="0"/>
                <a:ea typeface="MS PGothic" charset="0"/>
              </a:defRPr>
            </a:lvl2pPr>
            <a:lvl3pPr eaLnBrk="0" hangingPunct="0">
              <a:defRPr sz="2400">
                <a:solidFill>
                  <a:schemeClr val="tx1"/>
                </a:solidFill>
                <a:latin typeface="Lucida Sans" charset="0"/>
                <a:ea typeface="MS PGothic" charset="0"/>
              </a:defRPr>
            </a:lvl3pPr>
            <a:lvl4pPr eaLnBrk="0" hangingPunct="0">
              <a:defRPr sz="2400">
                <a:solidFill>
                  <a:schemeClr val="tx1"/>
                </a:solidFill>
                <a:latin typeface="Lucida Sans" charset="0"/>
                <a:ea typeface="MS PGothic" charset="0"/>
              </a:defRPr>
            </a:lvl4pPr>
            <a:lvl5pPr eaLnBrk="0" hangingPunct="0">
              <a:defRPr sz="2400">
                <a:solidFill>
                  <a:schemeClr val="tx1"/>
                </a:solidFill>
                <a:latin typeface="Lucida Sans" charset="0"/>
                <a:ea typeface="MS PGothic" charset="0"/>
              </a:defRPr>
            </a:lvl5pPr>
            <a:lvl6pPr marL="457200" eaLnBrk="0" fontAlgn="base" hangingPunct="0">
              <a:spcBef>
                <a:spcPct val="0"/>
              </a:spcBef>
              <a:spcAft>
                <a:spcPct val="0"/>
              </a:spcAft>
              <a:defRPr sz="2400">
                <a:solidFill>
                  <a:schemeClr val="tx1"/>
                </a:solidFill>
                <a:latin typeface="Lucida Sans" charset="0"/>
                <a:ea typeface="MS PGothic" charset="0"/>
              </a:defRPr>
            </a:lvl6pPr>
            <a:lvl7pPr marL="914400" eaLnBrk="0" fontAlgn="base" hangingPunct="0">
              <a:spcBef>
                <a:spcPct val="0"/>
              </a:spcBef>
              <a:spcAft>
                <a:spcPct val="0"/>
              </a:spcAft>
              <a:defRPr sz="2400">
                <a:solidFill>
                  <a:schemeClr val="tx1"/>
                </a:solidFill>
                <a:latin typeface="Lucida Sans" charset="0"/>
                <a:ea typeface="MS PGothic" charset="0"/>
              </a:defRPr>
            </a:lvl7pPr>
            <a:lvl8pPr marL="1371600" eaLnBrk="0" fontAlgn="base" hangingPunct="0">
              <a:spcBef>
                <a:spcPct val="0"/>
              </a:spcBef>
              <a:spcAft>
                <a:spcPct val="0"/>
              </a:spcAft>
              <a:defRPr sz="2400">
                <a:solidFill>
                  <a:schemeClr val="tx1"/>
                </a:solidFill>
                <a:latin typeface="Lucida Sans" charset="0"/>
                <a:ea typeface="MS PGothic" charset="0"/>
              </a:defRPr>
            </a:lvl8pPr>
            <a:lvl9pPr marL="1828800" eaLnBrk="0" fontAlgn="base" hangingPunct="0">
              <a:spcBef>
                <a:spcPct val="0"/>
              </a:spcBef>
              <a:spcAft>
                <a:spcPct val="0"/>
              </a:spcAft>
              <a:defRPr sz="2400">
                <a:solidFill>
                  <a:schemeClr val="tx1"/>
                </a:solidFill>
                <a:latin typeface="Lucida Sans" charset="0"/>
                <a:ea typeface="MS PGothic" charset="0"/>
              </a:defRPr>
            </a:lvl9pPr>
          </a:lstStyle>
          <a:p>
            <a:pPr eaLnBrk="1" hangingPunct="1"/>
            <a:fld id="{E69DF897-5E92-F241-9A21-E64EA536231D}" type="slidenum">
              <a:rPr lang="en-US" sz="1200"/>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anose="020B0604020202090204" pitchFamily="34" charset="0"/>
              <a:ea typeface="MS PGothic" charset="0"/>
              <a:cs typeface="MS PGothic"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25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26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27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28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30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FF0000"/>
                </a:solidFill>
              </a:rPr>
              <a:t>可以通过网站https://godbolt.org了解各种编译器编译效果</a:t>
            </a:r>
          </a:p>
          <a:p>
            <a:endParaRPr lang="zh-CN" altLang="en-US" dirty="0"/>
          </a:p>
        </p:txBody>
      </p:sp>
      <p:sp>
        <p:nvSpPr>
          <p:cNvPr id="4" name="灯片编号占位符 3"/>
          <p:cNvSpPr>
            <a:spLocks noGrp="1"/>
          </p:cNvSpPr>
          <p:nvPr>
            <p:ph type="sldNum" sz="quarter" idx="10"/>
          </p:nvPr>
        </p:nvSpPr>
        <p:spPr/>
        <p:txBody>
          <a:bodyPr/>
          <a:lstStyle/>
          <a:p>
            <a:fld id="{3EB9031F-EB71-7642-8F3C-6FDC1408CB92}" type="slidenum">
              <a:rPr lang="en-US" smtClean="0"/>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33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34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36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37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38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39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40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41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42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43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44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45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46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47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48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49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50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51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52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53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54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55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56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57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58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70</a:t>
            </a:fld>
            <a:endParaRPr lang="en-US"/>
          </a:p>
        </p:txBody>
      </p:sp>
    </p:spTree>
    <p:extLst>
      <p:ext uri="{BB962C8B-B14F-4D97-AF65-F5344CB8AC3E}">
        <p14:creationId xmlns:p14="http://schemas.microsoft.com/office/powerpoint/2010/main" val="1697150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Arial" panose="020B0604020202090204" pitchFamily="34" charset="0"/>
                <a:ea typeface="MS PGothic" pitchFamily="-65" charset="-128"/>
                <a:cs typeface="MS PGothic" pitchFamily="-65" charset="-128"/>
              </a:rPr>
              <a:t>计算机科学技术中两个最基本的概念：“算法”</a:t>
            </a:r>
            <a:r>
              <a:rPr kumimoji="1" lang="en-US" altLang="zh-CN" sz="1200" b="0" i="0" kern="1200" dirty="0">
                <a:solidFill>
                  <a:schemeClr val="tx1"/>
                </a:solidFill>
                <a:effectLst/>
                <a:latin typeface="Arial" panose="020B0604020202090204" pitchFamily="34" charset="0"/>
                <a:ea typeface="MS PGothic" pitchFamily="-65" charset="-128"/>
                <a:cs typeface="MS PGothic" pitchFamily="-65" charset="-128"/>
              </a:rPr>
              <a:t>(Algorithm)</a:t>
            </a:r>
            <a:r>
              <a:rPr kumimoji="1" lang="zh-CN" altLang="en-US" sz="1200" b="0" i="0" kern="1200" dirty="0">
                <a:solidFill>
                  <a:schemeClr val="tx1"/>
                </a:solidFill>
                <a:effectLst/>
                <a:latin typeface="Arial" panose="020B0604020202090204" pitchFamily="34" charset="0"/>
                <a:ea typeface="MS PGothic" pitchFamily="-65" charset="-128"/>
                <a:cs typeface="MS PGothic" pitchFamily="-65" charset="-128"/>
              </a:rPr>
              <a:t>和“数据结构”</a:t>
            </a:r>
            <a:r>
              <a:rPr kumimoji="1" lang="en-US" altLang="zh-CN" sz="1200" b="0" i="0" kern="1200" dirty="0">
                <a:solidFill>
                  <a:schemeClr val="tx1"/>
                </a:solidFill>
                <a:effectLst/>
                <a:latin typeface="Arial" panose="020B0604020202090204" pitchFamily="34" charset="0"/>
                <a:ea typeface="MS PGothic" pitchFamily="-65" charset="-128"/>
                <a:cs typeface="MS PGothic" pitchFamily="-65" charset="-128"/>
              </a:rPr>
              <a:t>(Data Structure)</a:t>
            </a:r>
            <a:r>
              <a:rPr kumimoji="1" lang="zh-CN" altLang="en-US" sz="1200" b="0" i="0" kern="1200" dirty="0">
                <a:solidFill>
                  <a:schemeClr val="tx1"/>
                </a:solidFill>
                <a:effectLst/>
                <a:latin typeface="Arial" panose="020B0604020202090204" pitchFamily="34" charset="0"/>
                <a:ea typeface="MS PGothic" pitchFamily="-65" charset="-128"/>
                <a:cs typeface="MS PGothic" pitchFamily="-65" charset="-128"/>
              </a:rPr>
              <a:t>就是高德纳于</a:t>
            </a:r>
            <a:r>
              <a:rPr kumimoji="1" lang="en-US" altLang="zh-CN" sz="1200" b="0" i="0" kern="1200" dirty="0">
                <a:solidFill>
                  <a:schemeClr val="tx1"/>
                </a:solidFill>
                <a:effectLst/>
                <a:latin typeface="Arial" panose="020B0604020202090204" pitchFamily="34" charset="0"/>
                <a:ea typeface="MS PGothic" pitchFamily="-65" charset="-128"/>
                <a:cs typeface="MS PGothic" pitchFamily="-65" charset="-128"/>
              </a:rPr>
              <a:t>29</a:t>
            </a:r>
            <a:r>
              <a:rPr kumimoji="1" lang="zh-CN" altLang="en-US" sz="1200" b="0" i="0" kern="1200" dirty="0">
                <a:solidFill>
                  <a:schemeClr val="tx1"/>
                </a:solidFill>
                <a:effectLst/>
                <a:latin typeface="Arial" panose="020B0604020202090204" pitchFamily="34" charset="0"/>
                <a:ea typeface="MS PGothic" pitchFamily="-65" charset="-128"/>
                <a:cs typeface="MS PGothic" pitchFamily="-65" charset="-128"/>
              </a:rPr>
              <a:t>岁时提出来的。</a:t>
            </a:r>
            <a:endParaRPr kumimoji="1" lang="en-US" altLang="zh-CN" sz="1200" b="0" i="0" kern="1200" dirty="0">
              <a:solidFill>
                <a:schemeClr val="tx1"/>
              </a:solidFill>
              <a:effectLst/>
              <a:latin typeface="Arial" panose="020B0604020202090204" pitchFamily="34" charset="0"/>
              <a:ea typeface="MS PGothic" pitchFamily="-65" charset="-128"/>
              <a:cs typeface="MS PGothic" pitchFamily="-65" charset="-128"/>
            </a:endParaRPr>
          </a:p>
          <a:p>
            <a:r>
              <a:rPr kumimoji="1" lang="zh-CN" altLang="en-US" sz="1200" b="0" i="0" kern="1200" dirty="0">
                <a:solidFill>
                  <a:schemeClr val="tx1"/>
                </a:solidFill>
                <a:effectLst/>
                <a:latin typeface="Arial" panose="020B0604020202090204" pitchFamily="34" charset="0"/>
                <a:ea typeface="MS PGothic" pitchFamily="-65" charset="-128"/>
                <a:cs typeface="MS PGothic" pitchFamily="-65" charset="-128"/>
              </a:rPr>
              <a:t>以著名的巴克斯</a:t>
            </a:r>
            <a:r>
              <a:rPr kumimoji="1" lang="en-US" altLang="zh-CN" sz="1200" b="0" i="0" kern="1200" dirty="0">
                <a:solidFill>
                  <a:schemeClr val="tx1"/>
                </a:solidFill>
                <a:effectLst/>
                <a:latin typeface="Arial" panose="020B0604020202090204" pitchFamily="34" charset="0"/>
                <a:ea typeface="MS PGothic" pitchFamily="-65" charset="-128"/>
                <a:cs typeface="MS PGothic" pitchFamily="-65" charset="-128"/>
              </a:rPr>
              <a:t>—</a:t>
            </a:r>
            <a:r>
              <a:rPr kumimoji="1" lang="zh-CN" altLang="en-US" sz="1200" b="0" i="0" kern="1200" dirty="0">
                <a:solidFill>
                  <a:schemeClr val="tx1"/>
                </a:solidFill>
                <a:effectLst/>
                <a:latin typeface="Arial" panose="020B0604020202090204" pitchFamily="34" charset="0"/>
                <a:ea typeface="MS PGothic" pitchFamily="-65" charset="-128"/>
                <a:cs typeface="MS PGothic" pitchFamily="-65" charset="-128"/>
              </a:rPr>
              <a:t>诺尔范式为基础的“属性文法”</a:t>
            </a:r>
            <a:r>
              <a:rPr kumimoji="1" lang="en-US" altLang="zh-CN" sz="1200" b="0" i="0" kern="1200" dirty="0">
                <a:solidFill>
                  <a:schemeClr val="tx1"/>
                </a:solidFill>
                <a:effectLst/>
                <a:latin typeface="Arial" panose="020B0604020202090204" pitchFamily="34" charset="0"/>
                <a:ea typeface="MS PGothic" pitchFamily="-65" charset="-128"/>
                <a:cs typeface="MS PGothic" pitchFamily="-65" charset="-128"/>
              </a:rPr>
              <a:t>(attribute grammar)</a:t>
            </a:r>
            <a:r>
              <a:rPr kumimoji="1" lang="zh-CN" altLang="en-US" sz="1200" b="0" i="0" kern="1200" dirty="0">
                <a:solidFill>
                  <a:schemeClr val="tx1"/>
                </a:solidFill>
                <a:effectLst/>
                <a:latin typeface="Arial" panose="020B0604020202090204" pitchFamily="34" charset="0"/>
                <a:ea typeface="MS PGothic" pitchFamily="-65" charset="-128"/>
                <a:cs typeface="MS PGothic" pitchFamily="-65" charset="-128"/>
              </a:rPr>
              <a:t>也是高德纳首先提出来的。</a:t>
            </a:r>
            <a:endParaRPr kumimoji="1" lang="en-US" altLang="zh-CN" sz="1200" b="0" i="0" kern="1200" dirty="0">
              <a:solidFill>
                <a:schemeClr val="tx1"/>
              </a:solidFill>
              <a:effectLst/>
              <a:latin typeface="Arial" panose="020B0604020202090204" pitchFamily="34" charset="0"/>
              <a:ea typeface="MS PGothic" pitchFamily="-65" charset="-128"/>
              <a:cs typeface="MS PGothic" pitchFamily="-65" charset="-128"/>
            </a:endParaRPr>
          </a:p>
          <a:p>
            <a:endParaRPr lang="zh-CN" altLang="en-US" dirty="0"/>
          </a:p>
        </p:txBody>
      </p:sp>
      <p:sp>
        <p:nvSpPr>
          <p:cNvPr id="4" name="灯片编号占位符 3"/>
          <p:cNvSpPr>
            <a:spLocks noGrp="1"/>
          </p:cNvSpPr>
          <p:nvPr>
            <p:ph type="sldNum" sz="quarter" idx="5"/>
          </p:nvPr>
        </p:nvSpPr>
        <p:spPr/>
        <p:txBody>
          <a:bodyPr/>
          <a:lstStyle/>
          <a:p>
            <a:fld id="{3EB9031F-EB71-7642-8F3C-6FDC1408CB92}" type="slidenum">
              <a:rPr lang="en-US" smtClean="0"/>
              <a:t>73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78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EB9031F-EB71-7642-8F3C-6FDC1408CB92}" type="slidenum">
              <a:rPr lang="en-US" smtClean="0"/>
              <a:t>87</a:t>
            </a:fld>
            <a:endParaRPr lang="en-US"/>
          </a:p>
        </p:txBody>
      </p:sp>
    </p:spTree>
    <p:extLst>
      <p:ext uri="{BB962C8B-B14F-4D97-AF65-F5344CB8AC3E}">
        <p14:creationId xmlns:p14="http://schemas.microsoft.com/office/powerpoint/2010/main" val="969151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EB9031F-EB71-7642-8F3C-6FDC1408CB92}" type="slidenum">
              <a:rPr lang="en-US" smtClean="0"/>
              <a:t>7</a:t>
            </a:fld>
            <a:endParaRPr lang="en-US"/>
          </a:p>
        </p:txBody>
      </p:sp>
    </p:spTree>
    <p:extLst>
      <p:ext uri="{BB962C8B-B14F-4D97-AF65-F5344CB8AC3E}">
        <p14:creationId xmlns:p14="http://schemas.microsoft.com/office/powerpoint/2010/main" val="1011704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513" y="704850"/>
            <a:ext cx="6264275" cy="35242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EB9031F-EB71-7642-8F3C-6FDC1408CB92}"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1800" y="3135159"/>
            <a:ext cx="3429000" cy="3447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826" name="Rectangle 2"/>
          <p:cNvSpPr>
            <a:spLocks noGrp="1" noChangeArrowheads="1"/>
          </p:cNvSpPr>
          <p:nvPr>
            <p:ph type="ctrTitle"/>
          </p:nvPr>
        </p:nvSpPr>
        <p:spPr>
          <a:xfrm>
            <a:off x="5711957" y="457202"/>
            <a:ext cx="6480043" cy="1731963"/>
          </a:xfrm>
        </p:spPr>
        <p:txBody>
          <a:bodyPr/>
          <a:lstStyle>
            <a:lvl1pPr algn="ctr">
              <a:defRPr sz="3200" b="1">
                <a:solidFill>
                  <a:schemeClr val="tx1"/>
                </a:solidFill>
              </a:defRPr>
            </a:lvl1pPr>
          </a:lstStyle>
          <a:p>
            <a:r>
              <a:rPr lang="zh-CN" altLang="en-US" dirty="0"/>
              <a:t>单击此处编辑母版标题样式</a:t>
            </a:r>
            <a:endParaRPr lang="en-US" dirty="0"/>
          </a:p>
        </p:txBody>
      </p:sp>
      <p:sp>
        <p:nvSpPr>
          <p:cNvPr id="205827" name="Rectangle 3"/>
          <p:cNvSpPr>
            <a:spLocks noGrp="1" noChangeArrowheads="1"/>
          </p:cNvSpPr>
          <p:nvPr>
            <p:ph type="subTitle" idx="1"/>
          </p:nvPr>
        </p:nvSpPr>
        <p:spPr>
          <a:xfrm>
            <a:off x="5711958" y="2492896"/>
            <a:ext cx="6480047" cy="2235200"/>
          </a:xfrm>
        </p:spPr>
        <p:txBody>
          <a:bodyPr/>
          <a:lstStyle>
            <a:lvl1pPr marL="0" indent="0" algn="r">
              <a:spcBef>
                <a:spcPts val="900"/>
              </a:spcBef>
              <a:buFont typeface="Times" panose="00000500000000020000" charset="0"/>
              <a:buNone/>
              <a:defRPr/>
            </a:lvl1pPr>
          </a:lstStyle>
          <a:p>
            <a:r>
              <a:rPr lang="zh-CN" altLang="en-US" dirty="0"/>
              <a:t>单击此处编辑母版副标题样式</a:t>
            </a:r>
            <a:endParaRPr lang="en-US" dirty="0"/>
          </a:p>
        </p:txBody>
      </p:sp>
      <p:sp>
        <p:nvSpPr>
          <p:cNvPr id="4" name="矩形 3"/>
          <p:cNvSpPr/>
          <p:nvPr/>
        </p:nvSpPr>
        <p:spPr bwMode="auto">
          <a:xfrm>
            <a:off x="5711957" y="2316482"/>
            <a:ext cx="6480048" cy="45719"/>
          </a:xfrm>
          <a:prstGeom prst="rect">
            <a:avLst/>
          </a:prstGeom>
          <a:gradFill flip="none" rotWithShape="1">
            <a:gsLst>
              <a:gs pos="0">
                <a:srgbClr val="03D4A8"/>
              </a:gs>
              <a:gs pos="86253">
                <a:srgbClr val="0060C0"/>
              </a:gs>
              <a:gs pos="74590">
                <a:srgbClr val="0063C0"/>
              </a:gs>
              <a:gs pos="59985">
                <a:srgbClr val="0067C0"/>
              </a:gs>
              <a:gs pos="44191">
                <a:srgbClr val="006BC0"/>
              </a:gs>
              <a:gs pos="35030">
                <a:srgbClr val="006EC0"/>
              </a:gs>
              <a:gs pos="16668">
                <a:srgbClr val="13ABD2"/>
              </a:gs>
              <a:gs pos="9000">
                <a:srgbClr val="21D6E0"/>
              </a:gs>
              <a:gs pos="27000">
                <a:srgbClr val="0070C0"/>
              </a:gs>
              <a:gs pos="100000">
                <a:srgbClr val="005CBF"/>
              </a:gs>
            </a:gsLst>
            <a:lin ang="5400000" scaled="0"/>
            <a:tileRect r="-100000" b="-100000"/>
          </a:gradFill>
          <a:ln w="9525" cap="flat" cmpd="sng" algn="ctr">
            <a:noFill/>
            <a:prstDash val="solid"/>
            <a:miter lim="800000"/>
            <a:headEnd type="none" w="med" len="med"/>
            <a:tailEnd type="none" w="med" len="med"/>
          </a:ln>
          <a:effectLst>
            <a:outerShdw blurRad="50800" dist="50800" dir="5400000" algn="ctr" rotWithShape="0">
              <a:srgbClr val="00B0F0">
                <a:alpha val="97000"/>
              </a:srgbClr>
            </a:outerShdw>
          </a:effectLst>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13" name="TextBox 12"/>
          <p:cNvSpPr txBox="1"/>
          <p:nvPr/>
        </p:nvSpPr>
        <p:spPr>
          <a:xfrm>
            <a:off x="10464805" y="6431082"/>
            <a:ext cx="1727201" cy="261610"/>
          </a:xfrm>
          <a:prstGeom prst="rect">
            <a:avLst/>
          </a:prstGeom>
          <a:noFill/>
        </p:spPr>
        <p:txBody>
          <a:bodyPr wrap="square" lIns="0" rIns="0" rtlCol="0">
            <a:spAutoFit/>
          </a:bodyPr>
          <a:lstStyle/>
          <a:p>
            <a:pPr algn="ctr"/>
            <a:r>
              <a:rPr lang="en-US" altLang="zh-CN" sz="1100" dirty="0">
                <a:solidFill>
                  <a:srgbClr val="A4001D"/>
                </a:solidFill>
                <a:latin typeface="+mn-lt"/>
              </a:rPr>
              <a:t>HUANG Xiaoxi</a:t>
            </a:r>
            <a:endParaRPr lang="en-US" sz="1100" dirty="0">
              <a:solidFill>
                <a:srgbClr val="A4001D"/>
              </a:solidFill>
              <a:latin typeface="+mn-lt"/>
            </a:endParaRPr>
          </a:p>
        </p:txBody>
      </p:sp>
      <p:pic>
        <p:nvPicPr>
          <p:cNvPr id="1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631" y="838200"/>
            <a:ext cx="55499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914401" y="152400"/>
            <a:ext cx="10871201" cy="609600"/>
          </a:xfrm>
        </p:spPr>
        <p:txBody>
          <a:bodyPr/>
          <a:lstStyle>
            <a:lvl1pPr>
              <a:defRPr sz="4000">
                <a:latin typeface="+mj-ea"/>
                <a:ea typeface="+mj-ea"/>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Rectangle 5"/>
          <p:cNvSpPr>
            <a:spLocks noGrp="1" noChangeArrowheads="1"/>
          </p:cNvSpPr>
          <p:nvPr>
            <p:ph type="dt" sz="half" idx="10"/>
          </p:nvPr>
        </p:nvSpPr>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8938"/>
            <a:ext cx="914400"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6" y="381000"/>
            <a:ext cx="2819399" cy="5867400"/>
          </a:xfrm>
        </p:spPr>
        <p:txBody>
          <a:bodyPr vert="eaVert"/>
          <a:lstStyle>
            <a:lvl1pPr>
              <a:defRPr>
                <a:latin typeface="+mj-ea"/>
                <a:ea typeface="+mj-ea"/>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14401" y="381000"/>
            <a:ext cx="8255000" cy="5867400"/>
          </a:xfrm>
        </p:spPr>
        <p:txBody>
          <a:bodyPr vert="eaVert"/>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5"/>
          <p:cNvSpPr>
            <a:spLocks noGrp="1" noChangeArrowheads="1"/>
          </p:cNvSpPr>
          <p:nvPr>
            <p:ph type="dt" sz="half" idx="10"/>
          </p:nvPr>
        </p:nvSpPr>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内容在文本之上">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1" y="17526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06401" y="40767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Rectangle 5"/>
          <p:cNvSpPr>
            <a:spLocks noGrp="1" noChangeArrowheads="1"/>
          </p:cNvSpPr>
          <p:nvPr>
            <p:ph type="dt" sz="half" idx="10"/>
          </p:nvPr>
        </p:nvSpPr>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p:txBody>
          <a:bodyPr/>
          <a:lstStyle>
            <a:lvl1pPr>
              <a:defRPr/>
            </a:lvl1pPr>
          </a:lstStyle>
          <a:p>
            <a:pPr>
              <a:defRPr/>
            </a:pPr>
            <a:endParaRPr lang="en-US" dirty="0"/>
          </a:p>
        </p:txBody>
      </p:sp>
      <p:sp>
        <p:nvSpPr>
          <p:cNvPr id="7"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sp>
        <p:nvSpPr>
          <p:cNvPr id="10" name="Title 1"/>
          <p:cNvSpPr>
            <a:spLocks noGrp="1"/>
          </p:cNvSpPr>
          <p:nvPr>
            <p:ph type="title"/>
          </p:nvPr>
        </p:nvSpPr>
        <p:spPr>
          <a:xfrm>
            <a:off x="812800" y="73856"/>
            <a:ext cx="9956800" cy="611945"/>
          </a:xfrm>
        </p:spPr>
        <p:txBody>
          <a:bodyPr/>
          <a:lstStyle>
            <a:lvl1pPr>
              <a:defRPr sz="4000">
                <a:latin typeface="+mj-ea"/>
                <a:ea typeface="+mj-ea"/>
              </a:defRPr>
            </a:lvl1pPr>
          </a:lstStyle>
          <a:p>
            <a:r>
              <a:rPr lang="zh-CN" altLang="en-US"/>
              <a:t>单击此处编辑母版标题样式</a:t>
            </a:r>
            <a:endParaRPr 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0"/>
            <a:ext cx="9956800" cy="685800"/>
          </a:xfrm>
        </p:spPr>
        <p:txBody>
          <a:bodyPr/>
          <a:lstStyle>
            <a:lvl1pPr>
              <a:defRPr sz="4000">
                <a:latin typeface="+mj-ea"/>
                <a:ea typeface="+mj-ea"/>
              </a:defRPr>
            </a:lvl1pPr>
          </a:lstStyle>
          <a:p>
            <a:r>
              <a:rPr lang="zh-CN" altLang="en-US"/>
              <a:t>单击此处编辑母版标题样式</a:t>
            </a:r>
            <a:endParaRPr lang="en-US" dirty="0"/>
          </a:p>
        </p:txBody>
      </p:sp>
      <p:sp>
        <p:nvSpPr>
          <p:cNvPr id="3" name="Content Placeholder 2"/>
          <p:cNvSpPr>
            <a:spLocks noGrp="1"/>
          </p:cNvSpPr>
          <p:nvPr>
            <p:ph idx="1"/>
          </p:nvPr>
        </p:nvSpPr>
        <p:spPr>
          <a:xfrm>
            <a:off x="406401" y="914400"/>
            <a:ext cx="9144000" cy="53340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Rectangle 5"/>
          <p:cNvSpPr>
            <a:spLocks noGrp="1" noChangeArrowheads="1"/>
          </p:cNvSpPr>
          <p:nvPr>
            <p:ph type="dt" sz="half" idx="10"/>
          </p:nvPr>
        </p:nvSpPr>
        <p:spPr>
          <a:xfrm>
            <a:off x="6908801" y="6273800"/>
            <a:ext cx="2641600" cy="457200"/>
          </a:xfrm>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3048001" y="6273800"/>
            <a:ext cx="3860800" cy="457200"/>
          </a:xfrm>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p:txBody>
          <a:bodyPr/>
          <a:lstStyle>
            <a:lvl1pPr>
              <a:defRPr/>
            </a:lvl1pPr>
          </a:lstStyle>
          <a:p>
            <a:fld id="{10F35DC5-7E65-8247-99AB-4E984F8A921E}"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570037"/>
            <a:ext cx="5386917"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06400" y="2209800"/>
            <a:ext cx="5386917"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171" y="1570037"/>
            <a:ext cx="5389032"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90171" y="2209800"/>
            <a:ext cx="5389032"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5"/>
          <p:cNvSpPr>
            <a:spLocks noGrp="1" noChangeArrowheads="1"/>
          </p:cNvSpPr>
          <p:nvPr>
            <p:ph type="dt" sz="half" idx="10"/>
          </p:nvPr>
        </p:nvSpPr>
        <p:spPr>
          <a:xfrm>
            <a:off x="8331201" y="6273800"/>
            <a:ext cx="2641600" cy="457200"/>
          </a:xfrm>
          <a:prstGeom prst="rect">
            <a:avLst/>
          </a:prstGeom>
        </p:spPr>
        <p:txBody>
          <a:bodyPr/>
          <a:lstStyle>
            <a:lvl1pPr>
              <a:defRPr/>
            </a:lvl1pPr>
          </a:lstStyle>
          <a:p>
            <a:pPr>
              <a:defRPr/>
            </a:pPr>
            <a:endParaRPr lang="en-US" dirty="0"/>
          </a:p>
        </p:txBody>
      </p:sp>
      <p:sp>
        <p:nvSpPr>
          <p:cNvPr id="8" name="Rectangle 6"/>
          <p:cNvSpPr>
            <a:spLocks noGrp="1" noChangeArrowheads="1"/>
          </p:cNvSpPr>
          <p:nvPr>
            <p:ph type="ftr" sz="quarter" idx="11"/>
          </p:nvPr>
        </p:nvSpPr>
        <p:spPr>
          <a:xfrm>
            <a:off x="3759203" y="6273800"/>
            <a:ext cx="3860800" cy="457200"/>
          </a:xfrm>
          <a:prstGeom prst="rect">
            <a:avLst/>
          </a:prstGeom>
        </p:spPr>
        <p:txBody>
          <a:bodyPr/>
          <a:lstStyle>
            <a:lvl1pPr>
              <a:defRPr/>
            </a:lvl1pPr>
          </a:lstStyle>
          <a:p>
            <a:pPr>
              <a:defRPr/>
            </a:pPr>
            <a:endParaRPr lang="en-US" dirty="0"/>
          </a:p>
        </p:txBody>
      </p:sp>
      <p:sp>
        <p:nvSpPr>
          <p:cNvPr id="9"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sp>
        <p:nvSpPr>
          <p:cNvPr id="11" name="Title 1"/>
          <p:cNvSpPr>
            <a:spLocks noGrp="1"/>
          </p:cNvSpPr>
          <p:nvPr>
            <p:ph type="title"/>
          </p:nvPr>
        </p:nvSpPr>
        <p:spPr>
          <a:xfrm>
            <a:off x="812800" y="152400"/>
            <a:ext cx="9956800" cy="533400"/>
          </a:xfrm>
        </p:spPr>
        <p:txBody>
          <a:bodyPr/>
          <a:lstStyle>
            <a:lvl1pPr>
              <a:defRPr>
                <a:latin typeface="+mj-ea"/>
                <a:ea typeface="+mj-ea"/>
              </a:defRPr>
            </a:lvl1pPr>
          </a:lstStyle>
          <a:p>
            <a:r>
              <a:rPr lang="zh-CN" altLang="en-US"/>
              <a:t>单击此处编辑母版标题样式</a:t>
            </a:r>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标题和内容在文本之上">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1" y="17526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06401" y="40767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Rectangle 5"/>
          <p:cNvSpPr>
            <a:spLocks noGrp="1" noChangeArrowheads="1"/>
          </p:cNvSpPr>
          <p:nvPr>
            <p:ph type="dt" sz="half" idx="10"/>
          </p:nvPr>
        </p:nvSpPr>
        <p:spPr>
          <a:xfrm>
            <a:off x="8128001" y="6273800"/>
            <a:ext cx="2641600" cy="457200"/>
          </a:xfrm>
          <a:prstGeom prst="rect">
            <a:avLst/>
          </a:prstGeom>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3657601" y="6248400"/>
            <a:ext cx="3860800" cy="457200"/>
          </a:xfrm>
          <a:prstGeom prst="rect">
            <a:avLst/>
          </a:prstGeom>
        </p:spPr>
        <p:txBody>
          <a:bodyPr/>
          <a:lstStyle>
            <a:lvl1pPr>
              <a:defRPr/>
            </a:lvl1pPr>
          </a:lstStyle>
          <a:p>
            <a:pPr>
              <a:defRPr/>
            </a:pPr>
            <a:endParaRPr lang="en-US" dirty="0"/>
          </a:p>
        </p:txBody>
      </p:sp>
      <p:sp>
        <p:nvSpPr>
          <p:cNvPr id="7"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sp>
        <p:nvSpPr>
          <p:cNvPr id="10" name="Title 1"/>
          <p:cNvSpPr>
            <a:spLocks noGrp="1"/>
          </p:cNvSpPr>
          <p:nvPr>
            <p:ph type="title"/>
          </p:nvPr>
        </p:nvSpPr>
        <p:spPr>
          <a:xfrm>
            <a:off x="914400" y="76200"/>
            <a:ext cx="9956800" cy="609600"/>
          </a:xfrm>
        </p:spPr>
        <p:txBody>
          <a:bodyPr/>
          <a:lstStyle>
            <a:lvl1pPr>
              <a:defRPr>
                <a:latin typeface="+mj-ea"/>
                <a:ea typeface="+mj-ea"/>
              </a:defRPr>
            </a:lvl1pPr>
          </a:lstStyle>
          <a:p>
            <a:r>
              <a:rPr lang="zh-CN" altLang="en-US"/>
              <a:t>单击此处编辑母版标题样式</a:t>
            </a:r>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570037"/>
            <a:ext cx="5386917"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06400" y="2209800"/>
            <a:ext cx="5386917"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171" y="1570037"/>
            <a:ext cx="5389032"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90171" y="2209800"/>
            <a:ext cx="5389032"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5"/>
          <p:cNvSpPr>
            <a:spLocks noGrp="1" noChangeArrowheads="1"/>
          </p:cNvSpPr>
          <p:nvPr>
            <p:ph type="dt" sz="half" idx="10"/>
          </p:nvPr>
        </p:nvSpPr>
        <p:spPr>
          <a:xfrm>
            <a:off x="8331201" y="6273800"/>
            <a:ext cx="2641600" cy="457200"/>
          </a:xfrm>
        </p:spPr>
        <p:txBody>
          <a:bodyPr/>
          <a:lstStyle>
            <a:lvl1pPr>
              <a:defRPr/>
            </a:lvl1pPr>
          </a:lstStyle>
          <a:p>
            <a:pPr>
              <a:defRPr/>
            </a:pPr>
            <a:endParaRPr lang="en-US" dirty="0"/>
          </a:p>
        </p:txBody>
      </p:sp>
      <p:sp>
        <p:nvSpPr>
          <p:cNvPr id="8" name="Rectangle 6"/>
          <p:cNvSpPr>
            <a:spLocks noGrp="1" noChangeArrowheads="1"/>
          </p:cNvSpPr>
          <p:nvPr>
            <p:ph type="ftr" sz="quarter" idx="11"/>
          </p:nvPr>
        </p:nvSpPr>
        <p:spPr>
          <a:xfrm>
            <a:off x="3759203" y="6273800"/>
            <a:ext cx="3860800" cy="457200"/>
          </a:xfrm>
        </p:spPr>
        <p:txBody>
          <a:bodyPr/>
          <a:lstStyle>
            <a:lvl1pPr>
              <a:defRPr/>
            </a:lvl1pPr>
          </a:lstStyle>
          <a:p>
            <a:pPr>
              <a:defRPr/>
            </a:pPr>
            <a:endParaRPr lang="en-US" dirty="0"/>
          </a:p>
        </p:txBody>
      </p:sp>
      <p:sp>
        <p:nvSpPr>
          <p:cNvPr id="9"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sp>
        <p:nvSpPr>
          <p:cNvPr id="11" name="Title 1"/>
          <p:cNvSpPr>
            <a:spLocks noGrp="1"/>
          </p:cNvSpPr>
          <p:nvPr>
            <p:ph type="title"/>
          </p:nvPr>
        </p:nvSpPr>
        <p:spPr>
          <a:xfrm>
            <a:off x="1828801" y="228600"/>
            <a:ext cx="9956800" cy="990600"/>
          </a:xfrm>
        </p:spPr>
        <p:txBody>
          <a:bodyPr/>
          <a:lstStyle>
            <a:lvl1pPr>
              <a:defRPr>
                <a:latin typeface="+mj-ea"/>
                <a:ea typeface="+mj-ea"/>
              </a:defRPr>
            </a:lvl1pPr>
          </a:lstStyle>
          <a:p>
            <a:r>
              <a:rPr lang="zh-CN" altLang="en-US"/>
              <a:t>单击此处编辑母版标题样式</a:t>
            </a:r>
            <a:endParaRPr 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标题和内容在文本之上">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1" y="17526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06401" y="40767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Rectangle 5"/>
          <p:cNvSpPr>
            <a:spLocks noGrp="1" noChangeArrowheads="1"/>
          </p:cNvSpPr>
          <p:nvPr>
            <p:ph type="dt" sz="half" idx="10"/>
          </p:nvPr>
        </p:nvSpPr>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p:txBody>
          <a:bodyPr/>
          <a:lstStyle>
            <a:lvl1pPr>
              <a:defRPr/>
            </a:lvl1pPr>
          </a:lstStyle>
          <a:p>
            <a:pPr>
              <a:defRPr/>
            </a:pPr>
            <a:endParaRPr lang="en-US" dirty="0"/>
          </a:p>
        </p:txBody>
      </p:sp>
      <p:sp>
        <p:nvSpPr>
          <p:cNvPr id="7"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sp>
        <p:nvSpPr>
          <p:cNvPr id="10" name="Title 1"/>
          <p:cNvSpPr>
            <a:spLocks noGrp="1"/>
          </p:cNvSpPr>
          <p:nvPr>
            <p:ph type="title"/>
          </p:nvPr>
        </p:nvSpPr>
        <p:spPr>
          <a:xfrm>
            <a:off x="1828801" y="152400"/>
            <a:ext cx="9956800" cy="990600"/>
          </a:xfrm>
        </p:spPr>
        <p:txBody>
          <a:bodyPr/>
          <a:lstStyle>
            <a:lvl1pPr>
              <a:defRPr>
                <a:latin typeface="+mj-ea"/>
                <a:ea typeface="+mj-ea"/>
              </a:defRPr>
            </a:lvl1pPr>
          </a:lstStyle>
          <a:p>
            <a:r>
              <a:rPr lang="zh-CN" altLang="en-US"/>
              <a:t>单击此处编辑母版标题样式</a:t>
            </a:r>
            <a:endParaRPr 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Completely 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570037"/>
            <a:ext cx="5386917"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06400" y="2209800"/>
            <a:ext cx="5386917"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171" y="1570037"/>
            <a:ext cx="5389032"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990171" y="2209800"/>
            <a:ext cx="5389032"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1" y="6273800"/>
            <a:ext cx="2641600" cy="4572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3" y="6273800"/>
            <a:ext cx="3860800" cy="4572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t>‹#›</a:t>
            </a:fld>
            <a:endParaRPr lang="en-US"/>
          </a:p>
        </p:txBody>
      </p:sp>
      <p:sp>
        <p:nvSpPr>
          <p:cNvPr id="11" name="Title 1"/>
          <p:cNvSpPr>
            <a:spLocks noGrp="1"/>
          </p:cNvSpPr>
          <p:nvPr>
            <p:ph type="title"/>
          </p:nvPr>
        </p:nvSpPr>
        <p:spPr>
          <a:xfrm>
            <a:off x="1828801" y="228600"/>
            <a:ext cx="9956800" cy="990600"/>
          </a:xfrm>
        </p:spPr>
        <p:txBody>
          <a:bodyPr/>
          <a:lstStyle>
            <a:lvl1pPr>
              <a:defRPr>
                <a:latin typeface="+mj-ea"/>
                <a:ea typeface="+mj-ea"/>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0" y="990600"/>
            <a:ext cx="11379200" cy="4978400"/>
          </a:xfrm>
        </p:spPr>
        <p:txBody>
          <a:bodyPr/>
          <a:lstStyle>
            <a:lvl1pPr>
              <a:defRPr sz="3200">
                <a:latin typeface="华文新魏" panose="02010800040101010101" pitchFamily="2" charset="-122"/>
                <a:ea typeface="华文新魏" panose="02010800040101010101" pitchFamily="2" charset="-122"/>
              </a:defRPr>
            </a:lvl1pPr>
            <a:lvl2pPr>
              <a:defRPr sz="2800">
                <a:latin typeface="华文新魏" panose="02010800040101010101" pitchFamily="2" charset="-122"/>
                <a:ea typeface="华文新魏" panose="02010800040101010101" pitchFamily="2" charset="-122"/>
              </a:defRPr>
            </a:lvl2pPr>
            <a:lvl3pPr>
              <a:defRPr sz="2800">
                <a:latin typeface="华文新魏" panose="02010800040101010101" pitchFamily="2" charset="-122"/>
                <a:ea typeface="华文新魏" panose="02010800040101010101" pitchFamily="2" charset="-122"/>
              </a:defRPr>
            </a:lvl3pPr>
            <a:lvl4pPr>
              <a:defRPr sz="2400">
                <a:latin typeface="华文新魏" panose="02010800040101010101" pitchFamily="2" charset="-122"/>
                <a:ea typeface="华文新魏" panose="02010800040101010101" pitchFamily="2" charset="-122"/>
              </a:defRPr>
            </a:lvl4pPr>
            <a:lvl5pPr>
              <a:defRPr sz="2400">
                <a:latin typeface="华文新魏" panose="02010800040101010101" pitchFamily="2" charset="-122"/>
                <a:ea typeface="华文新魏" panose="0201080004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Rectangle 5"/>
          <p:cNvSpPr>
            <a:spLocks noGrp="1" noChangeArrowheads="1"/>
          </p:cNvSpPr>
          <p:nvPr>
            <p:ph type="dt" sz="half" idx="10"/>
          </p:nvPr>
        </p:nvSpPr>
        <p:spPr>
          <a:xfrm>
            <a:off x="9144001" y="6320656"/>
            <a:ext cx="2641600" cy="457200"/>
          </a:xfrm>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143339" y="6356176"/>
            <a:ext cx="3860800" cy="457200"/>
          </a:xfrm>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a:xfrm>
            <a:off x="5327915" y="6356176"/>
            <a:ext cx="2641600" cy="457200"/>
          </a:xfrm>
        </p:spPr>
        <p:txBody>
          <a:bodyPr anchor="ctr" anchorCtr="0"/>
          <a:lstStyle>
            <a:lvl1pPr algn="ctr">
              <a:defRPr/>
            </a:lvl1pPr>
          </a:lstStyle>
          <a:p>
            <a:fld id="{91F816EA-24CC-2048-859A-C5EA9F275392}" type="slidenum">
              <a:rPr lang="en-US" smtClean="0"/>
              <a:t>‹#›</a:t>
            </a:fld>
            <a:endParaRPr lang="en-US" dirty="0"/>
          </a:p>
        </p:txBody>
      </p:sp>
      <p:sp>
        <p:nvSpPr>
          <p:cNvPr id="10" name="Rectangle 3"/>
          <p:cNvSpPr>
            <a:spLocks noGrp="1" noChangeArrowheads="1"/>
          </p:cNvSpPr>
          <p:nvPr>
            <p:ph type="title"/>
          </p:nvPr>
        </p:nvSpPr>
        <p:spPr bwMode="auto">
          <a:xfrm>
            <a:off x="685801" y="42508"/>
            <a:ext cx="11099800" cy="72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l">
              <a:defRPr sz="4000"/>
            </a:lvl1pPr>
          </a:lstStyle>
          <a:p>
            <a:pPr lvl="0"/>
            <a:r>
              <a:rPr lang="zh-CN" altLang="en-US" dirty="0"/>
              <a:t>单击此处编辑母版标题样式</a:t>
            </a:r>
            <a:endParaRPr lang="en-US" dirty="0"/>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8938"/>
            <a:ext cx="685800"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1" y="17526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06401" y="4076703"/>
            <a:ext cx="10363200" cy="2171700"/>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t>‹#›</a:t>
            </a:fld>
            <a:endParaRPr lang="en-US"/>
          </a:p>
        </p:txBody>
      </p:sp>
      <p:sp>
        <p:nvSpPr>
          <p:cNvPr id="10" name="Title 1"/>
          <p:cNvSpPr>
            <a:spLocks noGrp="1"/>
          </p:cNvSpPr>
          <p:nvPr>
            <p:ph type="title"/>
          </p:nvPr>
        </p:nvSpPr>
        <p:spPr>
          <a:xfrm>
            <a:off x="1828801" y="152400"/>
            <a:ext cx="9956800" cy="990600"/>
          </a:xfrm>
        </p:spPr>
        <p:txBody>
          <a:bodyPr/>
          <a:lstStyle>
            <a:lvl1pPr>
              <a:defRPr>
                <a:latin typeface="+mj-ea"/>
                <a:ea typeface="+mj-ea"/>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5" y="4406902"/>
            <a:ext cx="10363200" cy="1362075"/>
          </a:xfrm>
        </p:spPr>
        <p:txBody>
          <a:bodyPr anchor="t"/>
          <a:lstStyle>
            <a:lvl1pPr algn="l">
              <a:defRPr sz="3200" b="1" cap="all">
                <a:latin typeface="+mj-ea"/>
                <a:ea typeface="+mj-ea"/>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963085" y="2906713"/>
            <a:ext cx="10363200" cy="1500187"/>
          </a:xfrm>
        </p:spPr>
        <p:txBody>
          <a:bodyPr anchor="b"/>
          <a:lstStyle>
            <a:lvl1pPr marL="0" indent="0">
              <a:buNone/>
              <a:defRPr sz="2000">
                <a:latin typeface="+mn-ea"/>
                <a:ea typeface="+mn-ea"/>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p:txBody>
          <a:bodyPr anchor="ctr" anchorCtr="0"/>
          <a:lstStyle>
            <a:lvl1pPr>
              <a:defRPr/>
            </a:lvl1pPr>
          </a:lstStyle>
          <a:p>
            <a:pPr>
              <a:defRPr/>
            </a:pPr>
            <a:endParaRPr lang="en-US" dirty="0"/>
          </a:p>
        </p:txBody>
      </p:sp>
      <p:sp>
        <p:nvSpPr>
          <p:cNvPr id="6"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8938"/>
            <a:ext cx="914400"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9284647" cy="685800"/>
          </a:xfrm>
        </p:spPr>
        <p:txBody>
          <a:bodyPr/>
          <a:lstStyle>
            <a:lvl1pPr>
              <a:defRPr sz="4000">
                <a:latin typeface="+mj-ea"/>
                <a:ea typeface="+mj-ea"/>
              </a:defRPr>
            </a:lvl1pPr>
          </a:lstStyle>
          <a:p>
            <a:r>
              <a:rPr lang="zh-CN" altLang="en-US" dirty="0"/>
              <a:t>单击此处编辑母版标题样式</a:t>
            </a:r>
            <a:endParaRPr lang="en-US" dirty="0"/>
          </a:p>
        </p:txBody>
      </p:sp>
      <p:sp>
        <p:nvSpPr>
          <p:cNvPr id="3" name="Content Placeholder 2"/>
          <p:cNvSpPr>
            <a:spLocks noGrp="1"/>
          </p:cNvSpPr>
          <p:nvPr>
            <p:ph sz="half" idx="1"/>
          </p:nvPr>
        </p:nvSpPr>
        <p:spPr>
          <a:xfrm>
            <a:off x="406401" y="990600"/>
            <a:ext cx="5080000" cy="5105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89601" y="990600"/>
            <a:ext cx="5080000" cy="5105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Rectangle 5"/>
          <p:cNvSpPr>
            <a:spLocks noGrp="1" noChangeArrowheads="1"/>
          </p:cNvSpPr>
          <p:nvPr>
            <p:ph type="dt" sz="half" idx="10"/>
          </p:nvPr>
        </p:nvSpPr>
        <p:spPr>
          <a:xfrm>
            <a:off x="8128001" y="6273800"/>
            <a:ext cx="2641600" cy="457200"/>
          </a:xfrm>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3556003" y="6248400"/>
            <a:ext cx="3860800" cy="457200"/>
          </a:xfrm>
        </p:spPr>
        <p:txBody>
          <a:bodyPr/>
          <a:lstStyle>
            <a:lvl1pPr>
              <a:defRPr/>
            </a:lvl1pPr>
          </a:lstStyle>
          <a:p>
            <a:pPr>
              <a:defRPr/>
            </a:pPr>
            <a:endParaRPr lang="en-US" dirty="0"/>
          </a:p>
        </p:txBody>
      </p:sp>
      <p:sp>
        <p:nvSpPr>
          <p:cNvPr id="7"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8938"/>
            <a:ext cx="685800"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570037"/>
            <a:ext cx="5386917"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406400" y="2209800"/>
            <a:ext cx="5386917"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171" y="1570037"/>
            <a:ext cx="5389032" cy="639763"/>
          </a:xfrm>
        </p:spPr>
        <p:txBody>
          <a:bodyPr anchor="b"/>
          <a:lstStyle>
            <a:lvl1pPr marL="0" indent="0">
              <a:buNone/>
              <a:defRPr sz="2400" b="1">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90171" y="2209800"/>
            <a:ext cx="5389032" cy="3962400"/>
          </a:xfrm>
        </p:spPr>
        <p:txBody>
          <a:bodyPr/>
          <a:lstStyle>
            <a:lvl1pPr>
              <a:defRPr sz="2400">
                <a:latin typeface="+mn-ea"/>
                <a:ea typeface="+mn-ea"/>
              </a:defRPr>
            </a:lvl1pPr>
            <a:lvl2pPr>
              <a:defRPr sz="20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Rectangle 5"/>
          <p:cNvSpPr>
            <a:spLocks noGrp="1" noChangeArrowheads="1"/>
          </p:cNvSpPr>
          <p:nvPr>
            <p:ph type="dt" sz="half" idx="10"/>
          </p:nvPr>
        </p:nvSpPr>
        <p:spPr>
          <a:xfrm>
            <a:off x="8331201" y="6273800"/>
            <a:ext cx="2641600" cy="457200"/>
          </a:xfrm>
        </p:spPr>
        <p:txBody>
          <a:bodyPr/>
          <a:lstStyle>
            <a:lvl1pPr>
              <a:defRPr/>
            </a:lvl1pPr>
          </a:lstStyle>
          <a:p>
            <a:pPr>
              <a:defRPr/>
            </a:pPr>
            <a:endParaRPr lang="en-US" dirty="0"/>
          </a:p>
        </p:txBody>
      </p:sp>
      <p:sp>
        <p:nvSpPr>
          <p:cNvPr id="8" name="Rectangle 6"/>
          <p:cNvSpPr>
            <a:spLocks noGrp="1" noChangeArrowheads="1"/>
          </p:cNvSpPr>
          <p:nvPr>
            <p:ph type="ftr" sz="quarter" idx="11"/>
          </p:nvPr>
        </p:nvSpPr>
        <p:spPr>
          <a:xfrm>
            <a:off x="3759203" y="6273800"/>
            <a:ext cx="3860800" cy="457200"/>
          </a:xfrm>
        </p:spPr>
        <p:txBody>
          <a:bodyPr/>
          <a:lstStyle>
            <a:lvl1pPr>
              <a:defRPr/>
            </a:lvl1pPr>
          </a:lstStyle>
          <a:p>
            <a:pPr>
              <a:defRPr/>
            </a:pPr>
            <a:endParaRPr lang="en-US" dirty="0"/>
          </a:p>
        </p:txBody>
      </p:sp>
      <p:sp>
        <p:nvSpPr>
          <p:cNvPr id="9"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sp>
        <p:nvSpPr>
          <p:cNvPr id="11" name="Title 1"/>
          <p:cNvSpPr>
            <a:spLocks noGrp="1"/>
          </p:cNvSpPr>
          <p:nvPr>
            <p:ph type="title"/>
          </p:nvPr>
        </p:nvSpPr>
        <p:spPr>
          <a:xfrm>
            <a:off x="1679509" y="218728"/>
            <a:ext cx="9956800" cy="762000"/>
          </a:xfrm>
        </p:spPr>
        <p:txBody>
          <a:bodyPr/>
          <a:lstStyle>
            <a:lvl1pPr>
              <a:defRPr sz="4000">
                <a:latin typeface="+mj-ea"/>
                <a:ea typeface="+mj-ea"/>
              </a:defRPr>
            </a:lvl1pPr>
          </a:lstStyle>
          <a:p>
            <a:r>
              <a:rPr lang="zh-CN" altLang="en-US"/>
              <a:t>单击此处编辑母版标题样式</a:t>
            </a:r>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12800" y="44624"/>
            <a:ext cx="10363200" cy="617984"/>
          </a:xfrm>
        </p:spPr>
        <p:txBody>
          <a:bodyPr/>
          <a:lstStyle>
            <a:lvl1pPr>
              <a:defRPr sz="3600"/>
            </a:lvl1pPr>
          </a:lstStyle>
          <a:p>
            <a:r>
              <a:rPr lang="zh-CN" altLang="en-US" dirty="0"/>
              <a:t>单击此处编辑母版标题样式</a:t>
            </a:r>
            <a:endParaRPr lang="en-US" dirty="0"/>
          </a:p>
        </p:txBody>
      </p:sp>
      <p:sp>
        <p:nvSpPr>
          <p:cNvPr id="3" name="Rectangle 5"/>
          <p:cNvSpPr>
            <a:spLocks noGrp="1" noChangeArrowheads="1"/>
          </p:cNvSpPr>
          <p:nvPr>
            <p:ph type="dt" sz="half" idx="10"/>
          </p:nvPr>
        </p:nvSpPr>
        <p:spPr/>
        <p:txBody>
          <a:bodyPr/>
          <a:lstStyle>
            <a:lvl1pPr>
              <a:defRPr/>
            </a:lvl1pPr>
          </a:lstStyle>
          <a:p>
            <a:pPr>
              <a:defRPr/>
            </a:pPr>
            <a:endParaRPr lang="en-US" dirty="0"/>
          </a:p>
        </p:txBody>
      </p:sp>
      <p:sp>
        <p:nvSpPr>
          <p:cNvPr id="4" name="Rectangle 6"/>
          <p:cNvSpPr>
            <a:spLocks noGrp="1" noChangeArrowheads="1"/>
          </p:cNvSpPr>
          <p:nvPr>
            <p:ph type="ftr" sz="quarter" idx="11"/>
          </p:nvPr>
        </p:nvSpPr>
        <p:spPr/>
        <p:txBody>
          <a:bodyPr/>
          <a:lstStyle>
            <a:lvl1pPr>
              <a:defRPr/>
            </a:lvl1pPr>
          </a:lstStyle>
          <a:p>
            <a:pPr>
              <a:defRPr/>
            </a:pPr>
            <a:endParaRPr lang="en-US" dirty="0"/>
          </a:p>
        </p:txBody>
      </p:sp>
      <p:sp>
        <p:nvSpPr>
          <p:cNvPr id="5"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8938"/>
            <a:ext cx="685800"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dirty="0"/>
          </a:p>
        </p:txBody>
      </p:sp>
      <p:sp>
        <p:nvSpPr>
          <p:cNvPr id="3" name="Rectangle 6"/>
          <p:cNvSpPr>
            <a:spLocks noGrp="1" noChangeArrowheads="1"/>
          </p:cNvSpPr>
          <p:nvPr>
            <p:ph type="ftr" sz="quarter" idx="11"/>
          </p:nvPr>
        </p:nvSpPr>
        <p:spPr/>
        <p:txBody>
          <a:bodyPr/>
          <a:lstStyle>
            <a:lvl1pPr>
              <a:defRPr/>
            </a:lvl1pPr>
          </a:lstStyle>
          <a:p>
            <a:pPr>
              <a:defRPr/>
            </a:pPr>
            <a:endParaRPr lang="en-US" dirty="0"/>
          </a:p>
        </p:txBody>
      </p:sp>
      <p:sp>
        <p:nvSpPr>
          <p:cNvPr id="4"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8938"/>
            <a:ext cx="914400"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5" y="1905002"/>
            <a:ext cx="4011084" cy="1162051"/>
          </a:xfrm>
        </p:spPr>
        <p:txBody>
          <a:bodyPr/>
          <a:lstStyle>
            <a:lvl1pPr algn="l">
              <a:defRPr sz="2000" b="1">
                <a:latin typeface="+mj-ea"/>
                <a:ea typeface="+mj-ea"/>
              </a:defRPr>
            </a:lvl1pPr>
          </a:lstStyle>
          <a:p>
            <a:r>
              <a:rPr lang="zh-CN" altLang="en-US"/>
              <a:t>单击此处编辑母版标题样式</a:t>
            </a:r>
            <a:endParaRPr lang="en-US" dirty="0"/>
          </a:p>
        </p:txBody>
      </p:sp>
      <p:sp>
        <p:nvSpPr>
          <p:cNvPr id="3" name="Content Placeholder 2"/>
          <p:cNvSpPr>
            <a:spLocks noGrp="1"/>
          </p:cNvSpPr>
          <p:nvPr>
            <p:ph idx="1"/>
          </p:nvPr>
        </p:nvSpPr>
        <p:spPr>
          <a:xfrm>
            <a:off x="4766741" y="273055"/>
            <a:ext cx="6815665" cy="5853113"/>
          </a:xfrm>
        </p:spPr>
        <p:txBody>
          <a:bodyPr/>
          <a:lstStyle>
            <a:lvl1pPr>
              <a:defRPr sz="3200">
                <a:latin typeface="+mn-ea"/>
                <a:ea typeface="+mn-ea"/>
              </a:defRPr>
            </a:lvl1pPr>
            <a:lvl2pPr>
              <a:defRPr sz="2800">
                <a:latin typeface="+mn-ea"/>
                <a:ea typeface="+mn-ea"/>
              </a:defRPr>
            </a:lvl2pPr>
            <a:lvl3pPr>
              <a:defRPr sz="2400">
                <a:latin typeface="+mn-ea"/>
                <a:ea typeface="+mn-ea"/>
              </a:defRPr>
            </a:lvl3pPr>
            <a:lvl4pPr>
              <a:defRPr sz="2000">
                <a:latin typeface="+mn-ea"/>
                <a:ea typeface="+mn-ea"/>
              </a:defRPr>
            </a:lvl4pPr>
            <a:lvl5pPr>
              <a:defRPr sz="2000">
                <a:latin typeface="+mn-ea"/>
                <a:ea typeface="+mn-ea"/>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09607" y="3124203"/>
            <a:ext cx="4011084" cy="3001964"/>
          </a:xfrm>
        </p:spPr>
        <p:txBody>
          <a:bodyPr/>
          <a:lstStyle>
            <a:lvl1pPr marL="0" indent="0">
              <a:buNone/>
              <a:defRPr sz="1400">
                <a:latin typeface="+mn-ea"/>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p:txBody>
          <a:bodyPr/>
          <a:lstStyle>
            <a:lvl1pPr>
              <a:defRPr/>
            </a:lvl1pPr>
          </a:lstStyle>
          <a:p>
            <a:pPr>
              <a:defRPr/>
            </a:pPr>
            <a:endParaRPr lang="en-US" dirty="0"/>
          </a:p>
        </p:txBody>
      </p:sp>
      <p:sp>
        <p:nvSpPr>
          <p:cNvPr id="7"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8938"/>
            <a:ext cx="609605"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p:nvPr>
        </p:nvSpPr>
        <p:spPr>
          <a:xfrm>
            <a:off x="2389717" y="5367342"/>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p:txBody>
          <a:bodyPr/>
          <a:lstStyle>
            <a:lvl1pPr>
              <a:defRPr/>
            </a:lvl1pPr>
          </a:lstStyle>
          <a:p>
            <a:pPr>
              <a:defRPr/>
            </a:pPr>
            <a:endParaRPr lang="en-US" dirty="0"/>
          </a:p>
        </p:txBody>
      </p:sp>
      <p:sp>
        <p:nvSpPr>
          <p:cNvPr id="7" name="Rectangle 7"/>
          <p:cNvSpPr>
            <a:spLocks noGrp="1" noChangeArrowheads="1"/>
          </p:cNvSpPr>
          <p:nvPr>
            <p:ph type="sldNum" sz="quarter" idx="12"/>
          </p:nvPr>
        </p:nvSpPr>
        <p:spPr/>
        <p:txBody>
          <a:bodyPr/>
          <a:lstStyle>
            <a:lvl1pPr>
              <a:defRPr/>
            </a:lvl1pPr>
          </a:lstStyle>
          <a:p>
            <a:fld id="{91F816EA-24CC-2048-859A-C5EA9F275392}" type="slidenum">
              <a:rPr lang="en-US" smtClean="0"/>
              <a:t>‹#›</a:t>
            </a:fld>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8938"/>
            <a:ext cx="914400"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emf"/><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microsoft.com/office/2007/relationships/hdphoto" Target="../media/hdphoto2.wdp"/><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duotone>
              <a:schemeClr val="bg2">
                <a:shade val="45000"/>
                <a:satMod val="135000"/>
              </a:schemeClr>
              <a:prstClr val="white"/>
            </a:duotone>
            <a:extLst>
              <a:ext uri="{BEBA8EAE-BF5A-486C-A8C5-ECC9F3942E4B}">
                <a14:imgProps xmlns:a14="http://schemas.microsoft.com/office/drawing/2010/main">
                  <a14:imgLayer r:embed="rId23">
                    <a14:imgEffect>
                      <a14:saturation sat="125000"/>
                    </a14:imgEffect>
                  </a14:imgLayer>
                </a14:imgProps>
              </a:ext>
            </a:extLst>
          </a:blip>
          <a:srcRect/>
          <a:stretch>
            <a:fillRect l="25000" t="11000" b="12000"/>
          </a:stretch>
        </a:blipFill>
        <a:effectLst/>
      </p:bgPr>
    </p:bg>
    <p:spTree>
      <p:nvGrpSpPr>
        <p:cNvPr id="1" name=""/>
        <p:cNvGrpSpPr/>
        <p:nvPr/>
      </p:nvGrpSpPr>
      <p:grpSpPr>
        <a:xfrm>
          <a:off x="0" y="0"/>
          <a:ext cx="0" cy="0"/>
          <a:chOff x="0" y="0"/>
          <a:chExt cx="0" cy="0"/>
        </a:xfrm>
      </p:grpSpPr>
      <p:sp>
        <p:nvSpPr>
          <p:cNvPr id="12" name="Rectangle 246"/>
          <p:cNvSpPr>
            <a:spLocks noChangeArrowheads="1"/>
          </p:cNvSpPr>
          <p:nvPr/>
        </p:nvSpPr>
        <p:spPr bwMode="gray">
          <a:xfrm>
            <a:off x="-48683" y="6381328"/>
            <a:ext cx="12240683" cy="476672"/>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a:noFill/>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charset="0"/>
            </a:endParaRPr>
          </a:p>
        </p:txBody>
      </p:sp>
      <p:sp>
        <p:nvSpPr>
          <p:cNvPr id="14" name="Rectangle 246"/>
          <p:cNvSpPr>
            <a:spLocks noChangeArrowheads="1"/>
          </p:cNvSpPr>
          <p:nvPr/>
        </p:nvSpPr>
        <p:spPr bwMode="gray">
          <a:xfrm>
            <a:off x="-20363" y="19651"/>
            <a:ext cx="12212364" cy="745053"/>
          </a:xfrm>
          <a:prstGeom prst="rect">
            <a:avLst/>
          </a:prstGeom>
          <a:solidFill>
            <a:srgbClr val="00B0F0"/>
          </a:solidFill>
          <a:ln>
            <a:noFill/>
          </a:ln>
          <a:effectLst/>
        </p:spPr>
        <p:txBody>
          <a:bodyPr wrap="none" anchor="ctr"/>
          <a:lstStyle/>
          <a:p>
            <a:pPr marL="0" marR="0" lvl="0" indent="0" defTabSz="914400" eaLnBrk="0" fontAlgn="auto" latinLnBrk="0" hangingPunct="0">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Times New Roman" panose="02020603050405020304" charset="0"/>
            </a:endParaRPr>
          </a:p>
        </p:txBody>
      </p:sp>
      <p:sp>
        <p:nvSpPr>
          <p:cNvPr id="1028" name="Rectangle 3"/>
          <p:cNvSpPr>
            <a:spLocks noGrp="1" noChangeArrowheads="1"/>
          </p:cNvSpPr>
          <p:nvPr>
            <p:ph type="title"/>
          </p:nvPr>
        </p:nvSpPr>
        <p:spPr bwMode="auto">
          <a:xfrm>
            <a:off x="706164" y="44624"/>
            <a:ext cx="10342836" cy="72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dirty="0"/>
          </a:p>
        </p:txBody>
      </p:sp>
      <p:sp>
        <p:nvSpPr>
          <p:cNvPr id="1029" name="Rectangle 4"/>
          <p:cNvSpPr>
            <a:spLocks noGrp="1" noChangeArrowheads="1"/>
          </p:cNvSpPr>
          <p:nvPr>
            <p:ph type="body" idx="1"/>
          </p:nvPr>
        </p:nvSpPr>
        <p:spPr bwMode="auto">
          <a:xfrm>
            <a:off x="406401" y="908720"/>
            <a:ext cx="11175999" cy="533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04805" name="Rectangle 5"/>
          <p:cNvSpPr>
            <a:spLocks noGrp="1" noChangeArrowheads="1"/>
          </p:cNvSpPr>
          <p:nvPr>
            <p:ph type="dt" sz="half" idx="2"/>
          </p:nvPr>
        </p:nvSpPr>
        <p:spPr bwMode="auto">
          <a:xfrm>
            <a:off x="8727893" y="6320408"/>
            <a:ext cx="2641600" cy="457200"/>
          </a:xfrm>
          <a:prstGeom prst="rect">
            <a:avLst/>
          </a:prstGeom>
          <a:noFill/>
          <a:ln w="9525">
            <a:noFill/>
            <a:miter lim="800000"/>
          </a:ln>
          <a:effectLst/>
        </p:spPr>
        <p:txBody>
          <a:bodyPr vert="horz" wrap="square" lIns="91440" tIns="45720" rIns="91440" bIns="45720" numCol="1" anchor="ctr" anchorCtr="0" compatLnSpc="1"/>
          <a:lstStyle>
            <a:lvl1pPr>
              <a:defRPr sz="1400">
                <a:solidFill>
                  <a:schemeClr val="bg1"/>
                </a:solidFill>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3657601" y="6320408"/>
            <a:ext cx="3860800" cy="457200"/>
          </a:xfrm>
          <a:prstGeom prst="rect">
            <a:avLst/>
          </a:prstGeom>
          <a:noFill/>
          <a:ln w="9525">
            <a:noFill/>
            <a:miter lim="800000"/>
          </a:ln>
          <a:effectLst/>
        </p:spPr>
        <p:txBody>
          <a:bodyPr vert="horz" wrap="square" lIns="91440" tIns="45720" rIns="91440" bIns="45720" numCol="1" anchor="ctr" anchorCtr="0" compatLnSpc="1"/>
          <a:lstStyle>
            <a:lvl1pPr algn="ctr">
              <a:defRPr sz="1400">
                <a:solidFill>
                  <a:schemeClr val="bg1"/>
                </a:solidFill>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406401" y="6345808"/>
            <a:ext cx="2641600" cy="457200"/>
          </a:xfrm>
          <a:prstGeom prst="rect">
            <a:avLst/>
          </a:prstGeom>
          <a:noFill/>
          <a:ln w="9525">
            <a:noFill/>
            <a:miter lim="800000"/>
          </a:ln>
          <a:effectLst/>
        </p:spPr>
        <p:txBody>
          <a:bodyPr vert="horz" wrap="square" lIns="91440" tIns="45720" rIns="91440" bIns="45720" numCol="1" anchor="ctr" anchorCtr="0" compatLnSpc="1"/>
          <a:lstStyle>
            <a:lvl1pPr algn="l">
              <a:defRPr sz="1400">
                <a:solidFill>
                  <a:schemeClr val="bg1"/>
                </a:solidFill>
                <a:latin typeface="+mn-lt"/>
              </a:defRPr>
            </a:lvl1pPr>
          </a:lstStyle>
          <a:p>
            <a:fld id="{91F816EA-24CC-2048-859A-C5EA9F275392}" type="slidenum">
              <a:rPr lang="en-US" smtClean="0"/>
              <a:t>‹#›</a:t>
            </a:fld>
            <a:endParaRPr lang="en-US" dirty="0"/>
          </a:p>
        </p:txBody>
      </p:sp>
      <p:pic>
        <p:nvPicPr>
          <p:cNvPr id="7" name="图片 6"/>
          <p:cNvPicPr>
            <a:picLocks noChangeAspect="1"/>
          </p:cNvPicPr>
          <p:nvPr/>
        </p:nvPicPr>
        <p:blipFill>
          <a:blip r:embed="rId24" cstate="print">
            <a:duotone>
              <a:prstClr val="black"/>
              <a:schemeClr val="accent1">
                <a:tint val="45000"/>
                <a:satMod val="400000"/>
              </a:schemeClr>
            </a:duotone>
            <a:extLst>
              <a:ext uri="{BEBA8EAE-BF5A-486C-A8C5-ECC9F3942E4B}">
                <a14:imgProps xmlns:a14="http://schemas.microsoft.com/office/drawing/2010/main">
                  <a14:imgLayer r:embed="rId2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369493" y="46157"/>
            <a:ext cx="775179" cy="718546"/>
          </a:xfrm>
          <a:prstGeom prst="rect">
            <a:avLst/>
          </a:prstGeom>
        </p:spPr>
      </p:pic>
      <p:pic>
        <p:nvPicPr>
          <p:cNvPr id="11" name="Picture 2"/>
          <p:cNvPicPr>
            <a:picLocks noChangeAspect="1" noChangeArrowheads="1"/>
          </p:cNvPicPr>
          <p:nvPr userDrawn="1"/>
        </p:nvPicPr>
        <p:blipFill>
          <a:blip r:embed="rId26">
            <a:extLst>
              <a:ext uri="{28A0092B-C50C-407E-A947-70E740481C1C}">
                <a14:useLocalDpi xmlns:a14="http://schemas.microsoft.com/office/drawing/2010/main" val="0"/>
              </a:ext>
            </a:extLst>
          </a:blip>
          <a:srcRect/>
          <a:stretch>
            <a:fillRect/>
          </a:stretch>
        </p:blipFill>
        <p:spPr bwMode="auto">
          <a:xfrm>
            <a:off x="0" y="58938"/>
            <a:ext cx="685800" cy="70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rtl="0" eaLnBrk="1" fontAlgn="base" hangingPunct="1">
        <a:spcBef>
          <a:spcPct val="0"/>
        </a:spcBef>
        <a:spcAft>
          <a:spcPct val="0"/>
        </a:spcAft>
        <a:defRPr sz="3600" b="1">
          <a:solidFill>
            <a:schemeClr val="bg1"/>
          </a:solidFill>
          <a:latin typeface="华文新魏" panose="02010800040101010101" pitchFamily="2" charset="-122"/>
          <a:ea typeface="华文新魏" panose="02010800040101010101" pitchFamily="2" charset="-122"/>
          <a:cs typeface="华文新魏" panose="02010800040101010101" pitchFamily="2" charset="-122"/>
        </a:defRPr>
      </a:lvl1pPr>
      <a:lvl2pPr algn="l" rtl="0" eaLnBrk="1" fontAlgn="base" hangingPunct="1">
        <a:spcBef>
          <a:spcPct val="0"/>
        </a:spcBef>
        <a:spcAft>
          <a:spcPct val="0"/>
        </a:spcAft>
        <a:defRPr sz="3600">
          <a:solidFill>
            <a:schemeClr val="tx1"/>
          </a:solidFill>
          <a:latin typeface="Lucida Sans" charset="0"/>
          <a:ea typeface="MS PGothic" pitchFamily="-65" charset="-128"/>
          <a:cs typeface="MS PGothic" pitchFamily="-65" charset="-128"/>
        </a:defRPr>
      </a:lvl2pPr>
      <a:lvl3pPr algn="l" rtl="0" eaLnBrk="1" fontAlgn="base" hangingPunct="1">
        <a:spcBef>
          <a:spcPct val="0"/>
        </a:spcBef>
        <a:spcAft>
          <a:spcPct val="0"/>
        </a:spcAft>
        <a:defRPr sz="3600">
          <a:solidFill>
            <a:schemeClr val="tx1"/>
          </a:solidFill>
          <a:latin typeface="Lucida Sans" charset="0"/>
          <a:ea typeface="MS PGothic" pitchFamily="-65" charset="-128"/>
          <a:cs typeface="MS PGothic" pitchFamily="-65" charset="-128"/>
        </a:defRPr>
      </a:lvl3pPr>
      <a:lvl4pPr algn="l" rtl="0" eaLnBrk="1" fontAlgn="base" hangingPunct="1">
        <a:spcBef>
          <a:spcPct val="0"/>
        </a:spcBef>
        <a:spcAft>
          <a:spcPct val="0"/>
        </a:spcAft>
        <a:defRPr sz="3600">
          <a:solidFill>
            <a:schemeClr val="tx1"/>
          </a:solidFill>
          <a:latin typeface="Lucida Sans" charset="0"/>
          <a:ea typeface="MS PGothic" pitchFamily="-65" charset="-128"/>
          <a:cs typeface="MS PGothic" pitchFamily="-65" charset="-128"/>
        </a:defRPr>
      </a:lvl4pPr>
      <a:lvl5pPr algn="l" rtl="0" eaLnBrk="1" fontAlgn="base" hangingPunct="1">
        <a:spcBef>
          <a:spcPct val="0"/>
        </a:spcBef>
        <a:spcAft>
          <a:spcPct val="0"/>
        </a:spcAft>
        <a:defRPr sz="3600">
          <a:solidFill>
            <a:schemeClr val="tx1"/>
          </a:solidFill>
          <a:latin typeface="Lucida Sans" charset="0"/>
          <a:ea typeface="MS PGothic" pitchFamily="-65" charset="-128"/>
          <a:cs typeface="MS PGothic" pitchFamily="-65" charset="-128"/>
        </a:defRPr>
      </a:lvl5pPr>
      <a:lvl6pPr marL="457200" algn="l" rtl="0" eaLnBrk="1" fontAlgn="base" hangingPunct="1">
        <a:spcBef>
          <a:spcPct val="0"/>
        </a:spcBef>
        <a:spcAft>
          <a:spcPct val="0"/>
        </a:spcAft>
        <a:defRPr sz="3600">
          <a:solidFill>
            <a:schemeClr val="tx1"/>
          </a:solidFill>
          <a:latin typeface="Lucida Sans" charset="0"/>
        </a:defRPr>
      </a:lvl6pPr>
      <a:lvl7pPr marL="914400" algn="l" rtl="0" eaLnBrk="1" fontAlgn="base" hangingPunct="1">
        <a:spcBef>
          <a:spcPct val="0"/>
        </a:spcBef>
        <a:spcAft>
          <a:spcPct val="0"/>
        </a:spcAft>
        <a:defRPr sz="3600">
          <a:solidFill>
            <a:schemeClr val="tx1"/>
          </a:solidFill>
          <a:latin typeface="Lucida Sans" charset="0"/>
        </a:defRPr>
      </a:lvl7pPr>
      <a:lvl8pPr marL="1371600" algn="l" rtl="0" eaLnBrk="1" fontAlgn="base" hangingPunct="1">
        <a:spcBef>
          <a:spcPct val="0"/>
        </a:spcBef>
        <a:spcAft>
          <a:spcPct val="0"/>
        </a:spcAft>
        <a:defRPr sz="3600">
          <a:solidFill>
            <a:schemeClr val="tx1"/>
          </a:solidFill>
          <a:latin typeface="Lucida Sans" charset="0"/>
        </a:defRPr>
      </a:lvl8pPr>
      <a:lvl9pPr marL="1828800" algn="l" rtl="0" eaLnBrk="1" fontAlgn="base" hangingPunct="1">
        <a:spcBef>
          <a:spcPct val="0"/>
        </a:spcBef>
        <a:spcAft>
          <a:spcPct val="0"/>
        </a:spcAft>
        <a:defRPr sz="3600">
          <a:solidFill>
            <a:schemeClr val="tx1"/>
          </a:solidFill>
          <a:latin typeface="Lucida Sans" charset="0"/>
        </a:defRPr>
      </a:lvl9pPr>
    </p:titleStyle>
    <p:bodyStyle>
      <a:lvl1pPr marL="342900" indent="-342900" algn="l" rtl="0" eaLnBrk="1" fontAlgn="base" hangingPunct="1">
        <a:spcBef>
          <a:spcPct val="20000"/>
        </a:spcBef>
        <a:spcAft>
          <a:spcPct val="0"/>
        </a:spcAft>
        <a:buClr>
          <a:srgbClr val="CC0000"/>
        </a:buClr>
        <a:buFont typeface="Times" panose="00000500000000020000" charset="0"/>
        <a:buChar char="•"/>
        <a:defRPr sz="3200">
          <a:solidFill>
            <a:schemeClr val="tx1"/>
          </a:solidFill>
          <a:latin typeface="Times New Roman" panose="02020603050405020304" charset="0"/>
          <a:ea typeface="华文新魏" panose="02010800040101010101" pitchFamily="2" charset="-122"/>
          <a:cs typeface="Times New Roman" panose="02020603050405020304" charset="0"/>
        </a:defRPr>
      </a:lvl1pPr>
      <a:lvl2pPr marL="685800" indent="-228600" algn="l" rtl="0" eaLnBrk="1" fontAlgn="base" hangingPunct="1">
        <a:spcBef>
          <a:spcPct val="20000"/>
        </a:spcBef>
        <a:spcAft>
          <a:spcPct val="0"/>
        </a:spcAft>
        <a:buClr>
          <a:schemeClr val="tx1"/>
        </a:buClr>
        <a:buFont typeface="Times" panose="00000500000000020000" charset="0"/>
        <a:buChar char="•"/>
        <a:defRPr sz="2800">
          <a:solidFill>
            <a:schemeClr val="tx1"/>
          </a:solidFill>
          <a:latin typeface="Times New Roman" panose="02020603050405020304" charset="0"/>
          <a:ea typeface="华文新魏" panose="02010800040101010101" pitchFamily="2" charset="-122"/>
          <a:cs typeface="Times New Roman" panose="02020603050405020304" charset="0"/>
        </a:defRPr>
      </a:lvl2pPr>
      <a:lvl3pPr marL="1028700" indent="-228600" algn="l" rtl="0" eaLnBrk="1" fontAlgn="base" hangingPunct="1">
        <a:spcBef>
          <a:spcPct val="20000"/>
        </a:spcBef>
        <a:spcAft>
          <a:spcPct val="0"/>
        </a:spcAft>
        <a:buClr>
          <a:srgbClr val="CC0000"/>
        </a:buClr>
        <a:buFont typeface="Times" panose="00000500000000020000" charset="0"/>
        <a:buChar char="•"/>
        <a:defRPr sz="2800">
          <a:solidFill>
            <a:schemeClr val="tx1"/>
          </a:solidFill>
          <a:latin typeface="Times New Roman" panose="02020603050405020304" charset="0"/>
          <a:ea typeface="华文新魏" panose="02010800040101010101" pitchFamily="2" charset="-122"/>
          <a:cs typeface="Times New Roman" panose="02020603050405020304" charset="0"/>
        </a:defRPr>
      </a:lvl3pPr>
      <a:lvl4pPr marL="1371600" indent="-228600" algn="l" rtl="0" eaLnBrk="1" fontAlgn="base" hangingPunct="1">
        <a:spcBef>
          <a:spcPct val="20000"/>
        </a:spcBef>
        <a:spcAft>
          <a:spcPct val="0"/>
        </a:spcAft>
        <a:buClr>
          <a:schemeClr val="tx1"/>
        </a:buClr>
        <a:buFont typeface="Times" panose="00000500000000020000" charset="0"/>
        <a:buChar char="•"/>
        <a:defRPr sz="2400">
          <a:solidFill>
            <a:schemeClr val="tx1"/>
          </a:solidFill>
          <a:latin typeface="Times New Roman" panose="02020603050405020304" charset="0"/>
          <a:ea typeface="华文新魏" panose="02010800040101010101" pitchFamily="2" charset="-122"/>
          <a:cs typeface="Times New Roman" panose="02020603050405020304" charset="0"/>
        </a:defRPr>
      </a:lvl4pPr>
      <a:lvl5pPr marL="1714500" indent="-228600" algn="l" rtl="0" eaLnBrk="1" fontAlgn="base" hangingPunct="1">
        <a:spcBef>
          <a:spcPct val="20000"/>
        </a:spcBef>
        <a:spcAft>
          <a:spcPct val="0"/>
        </a:spcAft>
        <a:buClr>
          <a:srgbClr val="CC0000"/>
        </a:buClr>
        <a:buFont typeface="Times" panose="00000500000000020000" charset="0"/>
        <a:buChar char="•"/>
        <a:defRPr sz="2400">
          <a:solidFill>
            <a:schemeClr val="tx1"/>
          </a:solidFill>
          <a:latin typeface="Times New Roman" panose="02020603050405020304" charset="0"/>
          <a:ea typeface="华文新魏" panose="02010800040101010101" pitchFamily="2" charset="-122"/>
          <a:cs typeface="Times New Roman" panose="02020603050405020304" charset="0"/>
        </a:defRPr>
      </a:lvl5pPr>
      <a:lvl6pPr marL="21717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6pPr>
      <a:lvl7pPr marL="26289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7pPr>
      <a:lvl8pPr marL="30861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8pPr>
      <a:lvl9pPr marL="35433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huangxx@hdu.edu.c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6.035.scripts.mit.edu/fa18/" TargetMode="External"/><Relationship Id="rId4" Type="http://schemas.openxmlformats.org/officeDocument/2006/relationships/hyperlink" Target="http://web.stanford.edu/class/cs143/"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pypl.github.io/PYPL.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octoverse.github.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tiobe.com/"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loongnix.cn/index.php/GCC" TargetMode="External"/><Relationship Id="rId2" Type="http://schemas.openxmlformats.org/officeDocument/2006/relationships/hyperlink" Target="https://gcc.gnu.org/" TargetMode="External"/><Relationship Id="rId1" Type="http://schemas.openxmlformats.org/officeDocument/2006/relationships/slideLayout" Target="../slideLayouts/slideLayout2.xml"/><Relationship Id="rId6" Type="http://schemas.openxmlformats.org/officeDocument/2006/relationships/hyperlink" Target="http://www.loongnix.cn/index.php/LLVM" TargetMode="External"/><Relationship Id="rId5" Type="http://schemas.openxmlformats.org/officeDocument/2006/relationships/hyperlink" Target="https://llvm.org/" TargetMode="External"/><Relationship Id="rId4" Type="http://schemas.openxmlformats.org/officeDocument/2006/relationships/hyperlink" Target="http://nsccwx.c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graalvm.org/22.0/docs/introduction/"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gitee.com/openarkcompiler/OpenArkCompiler/"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amturing.acm.org/bysubject.cfm" TargetMode="Externa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5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81.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18.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52.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82.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18.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52.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83.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18.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52.png"/><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84.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18.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52.png"/><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85.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18.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52.png"/><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86.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slideLayout" Target="../slideLayouts/slideLayout18.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52.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87.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slideLayout" Target="../slideLayouts/slideLayout18.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image" Target="../media/image5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tags" Target="../tags/tag134.xml"/><Relationship Id="rId10" Type="http://schemas.openxmlformats.org/officeDocument/2006/relationships/tags" Target="../tags/tag129.xml"/><Relationship Id="rId19" Type="http://schemas.openxmlformats.org/officeDocument/2006/relationships/notesSlide" Target="../notesSlides/notesSlide53.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6324600" y="533400"/>
            <a:ext cx="4953000" cy="1731963"/>
          </a:xfrm>
        </p:spPr>
        <p:txBody>
          <a:bodyPr/>
          <a:lstStyle/>
          <a:p>
            <a:r>
              <a:rPr lang="zh-CN" altLang="en-US" sz="4400" dirty="0">
                <a:latin typeface="Consolas" panose="020B0609020204030204" pitchFamily="49" charset="0"/>
                <a:cs typeface="Consolas" panose="020B0609020204030204" pitchFamily="49" charset="0"/>
              </a:rPr>
              <a:t>编译原理</a:t>
            </a:r>
            <a:br>
              <a:rPr lang="en-US" altLang="zh-CN" sz="4000" dirty="0">
                <a:latin typeface="Consolas" panose="020B0609020204030204" pitchFamily="49" charset="0"/>
                <a:cs typeface="Consolas" panose="020B0609020204030204" pitchFamily="49" charset="0"/>
              </a:rPr>
            </a:br>
            <a:r>
              <a:rPr lang="en-US" altLang="zh-CN" dirty="0">
                <a:latin typeface="Consolas" panose="020B0609020204030204" pitchFamily="49" charset="0"/>
                <a:cs typeface="Consolas" panose="020B0609020204030204" pitchFamily="49" charset="0"/>
              </a:rPr>
              <a:t>Principle of Compiler</a:t>
            </a:r>
            <a:br>
              <a:rPr lang="en-US" altLang="zh-CN" dirty="0">
                <a:latin typeface="Consolas" panose="020B0609020204030204" pitchFamily="49" charset="0"/>
                <a:cs typeface="Consolas" panose="020B0609020204030204" pitchFamily="49" charset="0"/>
              </a:rPr>
            </a:br>
            <a:r>
              <a:rPr lang="en-US" altLang="zh-CN" dirty="0">
                <a:solidFill>
                  <a:schemeClr val="accent1">
                    <a:lumMod val="60000"/>
                    <a:lumOff val="40000"/>
                  </a:schemeClr>
                </a:solidFill>
                <a:latin typeface="Consolas" panose="020B0609020204030204" pitchFamily="49" charset="0"/>
                <a:cs typeface="Consolas" panose="020B0609020204030204" pitchFamily="49" charset="0"/>
              </a:rPr>
              <a:t>2023-2024</a:t>
            </a:r>
            <a:r>
              <a:rPr lang="zh-CN" altLang="en-US" dirty="0">
                <a:solidFill>
                  <a:schemeClr val="accent1">
                    <a:lumMod val="60000"/>
                    <a:lumOff val="40000"/>
                  </a:schemeClr>
                </a:solidFill>
                <a:latin typeface="Consolas" panose="020B0609020204030204" pitchFamily="49" charset="0"/>
                <a:cs typeface="Consolas" panose="020B0609020204030204" pitchFamily="49" charset="0"/>
              </a:rPr>
              <a:t>第</a:t>
            </a:r>
            <a:r>
              <a:rPr lang="en-US" altLang="zh-CN" dirty="0">
                <a:solidFill>
                  <a:schemeClr val="accent1">
                    <a:lumMod val="60000"/>
                    <a:lumOff val="40000"/>
                  </a:schemeClr>
                </a:solidFill>
                <a:latin typeface="Consolas" panose="020B0609020204030204" pitchFamily="49" charset="0"/>
                <a:cs typeface="Consolas" panose="020B0609020204030204" pitchFamily="49" charset="0"/>
              </a:rPr>
              <a:t>2</a:t>
            </a:r>
            <a:r>
              <a:rPr lang="zh-CN" altLang="en-US" dirty="0">
                <a:solidFill>
                  <a:schemeClr val="accent1">
                    <a:lumMod val="60000"/>
                    <a:lumOff val="40000"/>
                  </a:schemeClr>
                </a:solidFill>
                <a:latin typeface="Consolas" panose="020B0609020204030204" pitchFamily="49" charset="0"/>
                <a:cs typeface="Consolas" panose="020B0609020204030204" pitchFamily="49" charset="0"/>
              </a:rPr>
              <a:t>学期</a:t>
            </a:r>
            <a:endParaRPr lang="en-US" sz="4000" dirty="0">
              <a:solidFill>
                <a:schemeClr val="accent1">
                  <a:lumMod val="60000"/>
                  <a:lumOff val="40000"/>
                </a:schemeClr>
              </a:solidFill>
              <a:latin typeface="Consolas" panose="020B0609020204030204" pitchFamily="49" charset="0"/>
              <a:cs typeface="Consolas" panose="020B0609020204030204" pitchFamily="49" charset="0"/>
            </a:endParaRPr>
          </a:p>
        </p:txBody>
      </p:sp>
      <p:sp>
        <p:nvSpPr>
          <p:cNvPr id="16387" name="Rectangle 6"/>
          <p:cNvSpPr>
            <a:spLocks noGrp="1" noChangeArrowheads="1"/>
          </p:cNvSpPr>
          <p:nvPr>
            <p:ph type="subTitle" idx="1"/>
          </p:nvPr>
        </p:nvSpPr>
        <p:spPr>
          <a:xfrm>
            <a:off x="8001000" y="2590800"/>
            <a:ext cx="3886201" cy="1524000"/>
          </a:xfrm>
        </p:spPr>
        <p:txBody>
          <a:bodyPr/>
          <a:lstStyle/>
          <a:p>
            <a:pPr algn="r"/>
            <a:r>
              <a:rPr lang="zh-CN" altLang="en-US" dirty="0">
                <a:solidFill>
                  <a:srgbClr val="FF0000"/>
                </a:solidFill>
                <a:latin typeface="华文新魏" panose="02010800040101010101" pitchFamily="2" charset="-122"/>
              </a:rPr>
              <a:t>第一章 编译概述</a:t>
            </a:r>
            <a:endParaRPr lang="en-US" altLang="zh-CN" dirty="0">
              <a:solidFill>
                <a:srgbClr val="FF0000"/>
              </a:solidFill>
              <a:latin typeface="华文新魏" panose="02010800040101010101" pitchFamily="2" charset="-122"/>
            </a:endParaRPr>
          </a:p>
          <a:p>
            <a:pPr algn="r"/>
            <a:r>
              <a:rPr lang="zh-CN" altLang="en-US" dirty="0">
                <a:latin typeface="华文新魏" panose="02010800040101010101" pitchFamily="2" charset="-122"/>
              </a:rPr>
              <a:t>黄孝喜</a:t>
            </a:r>
            <a:endParaRPr lang="en-US" dirty="0">
              <a:latin typeface="华文新魏" panose="02010800040101010101"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b="1" dirty="0">
                <a:solidFill>
                  <a:srgbClr val="FF3300"/>
                </a:solidFill>
              </a:rPr>
              <a:t>编译理论  </a:t>
            </a:r>
            <a:r>
              <a:rPr lang="zh-CN" altLang="en-US" sz="2800" dirty="0"/>
              <a:t>的许多想法和技术可用于</a:t>
            </a:r>
            <a:r>
              <a:rPr lang="zh-CN" altLang="en-US" sz="2800" b="1" dirty="0">
                <a:solidFill>
                  <a:srgbClr val="0000FF"/>
                </a:solidFill>
              </a:rPr>
              <a:t>一般软件的设计</a:t>
            </a:r>
            <a:r>
              <a:rPr lang="en-US" altLang="zh-CN" sz="2800" dirty="0">
                <a:solidFill>
                  <a:schemeClr val="tx2"/>
                </a:solidFill>
              </a:rPr>
              <a:t>:</a:t>
            </a:r>
            <a:endParaRPr lang="zh-CN" altLang="en-US" sz="2800" dirty="0">
              <a:solidFill>
                <a:schemeClr val="tx2"/>
              </a:solidFill>
            </a:endParaRPr>
          </a:p>
        </p:txBody>
      </p:sp>
      <p:sp>
        <p:nvSpPr>
          <p:cNvPr id="4" name="灯片编号占位符 3"/>
          <p:cNvSpPr>
            <a:spLocks noGrp="1"/>
          </p:cNvSpPr>
          <p:nvPr>
            <p:ph type="sldNum" sz="quarter" idx="12"/>
          </p:nvPr>
        </p:nvSpPr>
        <p:spPr/>
        <p:txBody>
          <a:bodyPr/>
          <a:lstStyle/>
          <a:p>
            <a:fld id="{10F35DC5-7E65-8247-99AB-4E984F8A921E}" type="slidenum">
              <a:rPr lang="en-US" smtClean="0"/>
              <a:t>10</a:t>
            </a:fld>
            <a:endParaRPr lang="en-US"/>
          </a:p>
        </p:txBody>
      </p:sp>
      <p:sp>
        <p:nvSpPr>
          <p:cNvPr id="2" name="标题 1"/>
          <p:cNvSpPr>
            <a:spLocks noGrp="1"/>
          </p:cNvSpPr>
          <p:nvPr>
            <p:ph type="title"/>
          </p:nvPr>
        </p:nvSpPr>
        <p:spPr/>
        <p:txBody>
          <a:bodyPr/>
          <a:lstStyle/>
          <a:p>
            <a:r>
              <a:rPr lang="zh-CN" altLang="en-US" dirty="0"/>
              <a:t>应用领域</a:t>
            </a:r>
          </a:p>
        </p:txBody>
      </p:sp>
      <p:sp>
        <p:nvSpPr>
          <p:cNvPr id="6" name="Rectangle 4"/>
          <p:cNvSpPr>
            <a:spLocks noChangeArrowheads="1"/>
          </p:cNvSpPr>
          <p:nvPr/>
        </p:nvSpPr>
        <p:spPr bwMode="auto">
          <a:xfrm>
            <a:off x="436105" y="2328720"/>
            <a:ext cx="2438400" cy="523220"/>
          </a:xfrm>
          <a:prstGeom prst="rect">
            <a:avLst/>
          </a:prstGeom>
          <a:solidFill>
            <a:srgbClr val="FFCC0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800" b="1" dirty="0">
                <a:solidFill>
                  <a:srgbClr val="000000"/>
                </a:solidFill>
                <a:latin typeface="华文新魏" panose="02010800040101010101" pitchFamily="2" charset="-122"/>
                <a:ea typeface="华文新魏" panose="02010800040101010101" pitchFamily="2" charset="-122"/>
              </a:rPr>
              <a:t>有限状态技术</a:t>
            </a:r>
          </a:p>
        </p:txBody>
      </p:sp>
      <p:sp>
        <p:nvSpPr>
          <p:cNvPr id="7" name="左大括号 6"/>
          <p:cNvSpPr/>
          <p:nvPr/>
        </p:nvSpPr>
        <p:spPr bwMode="auto">
          <a:xfrm>
            <a:off x="2986991" y="1728636"/>
            <a:ext cx="457200" cy="1570991"/>
          </a:xfrm>
          <a:prstGeom prst="leftBrace">
            <a:avLst>
              <a:gd name="adj1" fmla="val 59127"/>
              <a:gd name="adj2" fmla="val 50657"/>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
        <p:nvSpPr>
          <p:cNvPr id="8" name="Rectangle 4"/>
          <p:cNvSpPr>
            <a:spLocks noChangeArrowheads="1"/>
          </p:cNvSpPr>
          <p:nvPr/>
        </p:nvSpPr>
        <p:spPr bwMode="auto">
          <a:xfrm>
            <a:off x="3520390" y="1436992"/>
            <a:ext cx="3413810" cy="954107"/>
          </a:xfrm>
          <a:prstGeom prst="rect">
            <a:avLst/>
          </a:prstGeom>
          <a:solidFill>
            <a:srgbClr val="FFCC0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800" b="1" dirty="0">
                <a:solidFill>
                  <a:srgbClr val="000000"/>
                </a:solidFill>
                <a:latin typeface="华文新魏" panose="02010800040101010101" pitchFamily="2" charset="-122"/>
                <a:ea typeface="华文新魏" panose="02010800040101010101" pitchFamily="2" charset="-122"/>
              </a:rPr>
              <a:t>文本编辑软件，</a:t>
            </a:r>
            <a:r>
              <a:rPr lang="en-US" altLang="zh-CN" sz="2800" b="1" dirty="0" err="1">
                <a:solidFill>
                  <a:srgbClr val="000000"/>
                </a:solidFill>
                <a:latin typeface="华文新魏" panose="02010800040101010101" pitchFamily="2" charset="-122"/>
                <a:ea typeface="华文新魏" panose="02010800040101010101" pitchFamily="2" charset="-122"/>
              </a:rPr>
              <a:t>LaTeX</a:t>
            </a:r>
            <a:endParaRPr lang="zh-CN" altLang="en-US" sz="2800" b="1" dirty="0">
              <a:solidFill>
                <a:srgbClr val="000000"/>
              </a:solidFill>
              <a:latin typeface="华文新魏" panose="02010800040101010101" pitchFamily="2" charset="-122"/>
              <a:ea typeface="华文新魏" panose="02010800040101010101" pitchFamily="2" charset="-122"/>
            </a:endParaRPr>
          </a:p>
        </p:txBody>
      </p:sp>
      <p:sp>
        <p:nvSpPr>
          <p:cNvPr id="9" name="Rectangle 4"/>
          <p:cNvSpPr>
            <a:spLocks noChangeArrowheads="1"/>
          </p:cNvSpPr>
          <p:nvPr/>
        </p:nvSpPr>
        <p:spPr bwMode="auto">
          <a:xfrm>
            <a:off x="3520391" y="2438400"/>
            <a:ext cx="2438400" cy="523220"/>
          </a:xfrm>
          <a:prstGeom prst="rect">
            <a:avLst/>
          </a:prstGeom>
          <a:solidFill>
            <a:srgbClr val="FFCC0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800" b="1" dirty="0">
                <a:solidFill>
                  <a:srgbClr val="000000"/>
                </a:solidFill>
                <a:latin typeface="华文新魏" panose="02010800040101010101" pitchFamily="2" charset="-122"/>
                <a:ea typeface="华文新魏" panose="02010800040101010101" pitchFamily="2" charset="-122"/>
              </a:rPr>
              <a:t>信息检索</a:t>
            </a:r>
          </a:p>
        </p:txBody>
      </p:sp>
      <p:sp>
        <p:nvSpPr>
          <p:cNvPr id="10" name="Rectangle 4"/>
          <p:cNvSpPr>
            <a:spLocks noChangeArrowheads="1"/>
          </p:cNvSpPr>
          <p:nvPr/>
        </p:nvSpPr>
        <p:spPr bwMode="auto">
          <a:xfrm>
            <a:off x="3494991" y="3048000"/>
            <a:ext cx="2438400" cy="523220"/>
          </a:xfrm>
          <a:prstGeom prst="rect">
            <a:avLst/>
          </a:prstGeom>
          <a:solidFill>
            <a:srgbClr val="FFCC0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800" b="1" dirty="0">
                <a:solidFill>
                  <a:srgbClr val="000000"/>
                </a:solidFill>
                <a:latin typeface="华文新魏" panose="02010800040101010101" pitchFamily="2" charset="-122"/>
                <a:ea typeface="华文新魏" panose="02010800040101010101" pitchFamily="2" charset="-122"/>
              </a:rPr>
              <a:t>模式识别</a:t>
            </a:r>
          </a:p>
        </p:txBody>
      </p:sp>
      <p:sp>
        <p:nvSpPr>
          <p:cNvPr id="11" name="Rectangle 4"/>
          <p:cNvSpPr>
            <a:spLocks noChangeArrowheads="1"/>
          </p:cNvSpPr>
          <p:nvPr/>
        </p:nvSpPr>
        <p:spPr bwMode="auto">
          <a:xfrm>
            <a:off x="436105" y="4164803"/>
            <a:ext cx="2438400" cy="523220"/>
          </a:xfrm>
          <a:prstGeom prst="rect">
            <a:avLst/>
          </a:prstGeom>
          <a:solidFill>
            <a:srgbClr val="FFCC0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800" b="1" dirty="0">
                <a:solidFill>
                  <a:srgbClr val="000000"/>
                </a:solidFill>
                <a:latin typeface="华文新魏" panose="02010800040101010101" pitchFamily="2" charset="-122"/>
                <a:ea typeface="华文新魏" panose="02010800040101010101" pitchFamily="2" charset="-122"/>
              </a:rPr>
              <a:t>语法制导翻译</a:t>
            </a:r>
          </a:p>
        </p:txBody>
      </p:sp>
      <p:sp>
        <p:nvSpPr>
          <p:cNvPr id="12" name="Rectangle 4"/>
          <p:cNvSpPr>
            <a:spLocks noChangeArrowheads="1"/>
          </p:cNvSpPr>
          <p:nvPr/>
        </p:nvSpPr>
        <p:spPr bwMode="auto">
          <a:xfrm>
            <a:off x="436105" y="3474539"/>
            <a:ext cx="2438400" cy="461665"/>
          </a:xfrm>
          <a:prstGeom prst="rect">
            <a:avLst/>
          </a:prstGeom>
          <a:solidFill>
            <a:srgbClr val="FFCC0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b="1" dirty="0">
                <a:solidFill>
                  <a:srgbClr val="000000"/>
                </a:solidFill>
                <a:latin typeface="华文新魏" panose="02010800040101010101" pitchFamily="2" charset="-122"/>
                <a:ea typeface="华文新魏" panose="02010800040101010101" pitchFamily="2" charset="-122"/>
              </a:rPr>
              <a:t>上下文无关文法</a:t>
            </a:r>
          </a:p>
        </p:txBody>
      </p:sp>
      <p:sp>
        <p:nvSpPr>
          <p:cNvPr id="13" name="右大括号 12"/>
          <p:cNvSpPr/>
          <p:nvPr/>
        </p:nvSpPr>
        <p:spPr bwMode="auto">
          <a:xfrm>
            <a:off x="3063191" y="3555203"/>
            <a:ext cx="304800" cy="1145232"/>
          </a:xfrm>
          <a:prstGeom prst="rightBrace">
            <a:avLst>
              <a:gd name="adj1" fmla="val 49149"/>
              <a:gd name="adj2" fmla="val 50000"/>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
        <p:nvSpPr>
          <p:cNvPr id="14" name="Rectangle 4"/>
          <p:cNvSpPr>
            <a:spLocks noChangeArrowheads="1"/>
          </p:cNvSpPr>
          <p:nvPr/>
        </p:nvSpPr>
        <p:spPr bwMode="auto">
          <a:xfrm>
            <a:off x="3444190" y="3650767"/>
            <a:ext cx="3490010" cy="954107"/>
          </a:xfrm>
          <a:prstGeom prst="rect">
            <a:avLst/>
          </a:prstGeom>
          <a:solidFill>
            <a:srgbClr val="FFCC0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800" b="1" dirty="0">
                <a:solidFill>
                  <a:srgbClr val="000000"/>
                </a:solidFill>
                <a:latin typeface="华文新魏" panose="02010800040101010101" pitchFamily="2" charset="-122"/>
                <a:ea typeface="华文新魏" panose="02010800040101010101" pitchFamily="2" charset="-122"/>
              </a:rPr>
              <a:t>语言文本分析处理程序：机器翻译系统</a:t>
            </a:r>
          </a:p>
        </p:txBody>
      </p:sp>
      <p:sp>
        <p:nvSpPr>
          <p:cNvPr id="15" name="Rectangle 4"/>
          <p:cNvSpPr>
            <a:spLocks noChangeArrowheads="1"/>
          </p:cNvSpPr>
          <p:nvPr/>
        </p:nvSpPr>
        <p:spPr bwMode="auto">
          <a:xfrm>
            <a:off x="436105" y="5128100"/>
            <a:ext cx="2438400" cy="523220"/>
          </a:xfrm>
          <a:prstGeom prst="rect">
            <a:avLst/>
          </a:prstGeom>
          <a:solidFill>
            <a:srgbClr val="FFCC0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800" b="1" dirty="0">
                <a:solidFill>
                  <a:srgbClr val="000000"/>
                </a:solidFill>
                <a:latin typeface="华文新魏" panose="02010800040101010101" pitchFamily="2" charset="-122"/>
                <a:ea typeface="华文新魏" panose="02010800040101010101" pitchFamily="2" charset="-122"/>
              </a:rPr>
              <a:t>代码优化技术</a:t>
            </a:r>
          </a:p>
        </p:txBody>
      </p:sp>
      <p:sp>
        <p:nvSpPr>
          <p:cNvPr id="16" name="左大括号 15"/>
          <p:cNvSpPr/>
          <p:nvPr/>
        </p:nvSpPr>
        <p:spPr bwMode="auto">
          <a:xfrm>
            <a:off x="3037791" y="4852835"/>
            <a:ext cx="330200" cy="1073750"/>
          </a:xfrm>
          <a:prstGeom prst="leftBrace">
            <a:avLst>
              <a:gd name="adj1" fmla="val 59127"/>
              <a:gd name="adj2" fmla="val 50657"/>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
        <p:nvSpPr>
          <p:cNvPr id="17" name="Rectangle 4"/>
          <p:cNvSpPr>
            <a:spLocks noChangeArrowheads="1"/>
          </p:cNvSpPr>
          <p:nvPr/>
        </p:nvSpPr>
        <p:spPr bwMode="auto">
          <a:xfrm>
            <a:off x="3444191" y="4688023"/>
            <a:ext cx="2438400" cy="523220"/>
          </a:xfrm>
          <a:prstGeom prst="rect">
            <a:avLst/>
          </a:prstGeom>
          <a:solidFill>
            <a:srgbClr val="FFCC0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800" b="1" dirty="0">
                <a:solidFill>
                  <a:srgbClr val="000000"/>
                </a:solidFill>
                <a:latin typeface="华文新魏" panose="02010800040101010101" pitchFamily="2" charset="-122"/>
                <a:ea typeface="华文新魏" panose="02010800040101010101" pitchFamily="2" charset="-122"/>
              </a:rPr>
              <a:t>校验程序</a:t>
            </a:r>
          </a:p>
        </p:txBody>
      </p:sp>
      <p:sp>
        <p:nvSpPr>
          <p:cNvPr id="18" name="Rectangle 4"/>
          <p:cNvSpPr>
            <a:spLocks noChangeArrowheads="1"/>
          </p:cNvSpPr>
          <p:nvPr/>
        </p:nvSpPr>
        <p:spPr bwMode="auto">
          <a:xfrm>
            <a:off x="3389762" y="5431573"/>
            <a:ext cx="5236029" cy="523220"/>
          </a:xfrm>
          <a:prstGeom prst="rect">
            <a:avLst/>
          </a:prstGeom>
          <a:solidFill>
            <a:srgbClr val="FFCC0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en-US" sz="2800" b="1" dirty="0">
                <a:solidFill>
                  <a:srgbClr val="000000"/>
                </a:solidFill>
                <a:latin typeface="华文新魏" panose="02010800040101010101" pitchFamily="2" charset="-122"/>
                <a:ea typeface="华文新魏" panose="02010800040101010101" pitchFamily="2" charset="-122"/>
              </a:rPr>
              <a:t>由非结构化到结构化的程序转换</a:t>
            </a:r>
          </a:p>
        </p:txBody>
      </p:sp>
      <p:pic>
        <p:nvPicPr>
          <p:cNvPr id="5" name="图片 4"/>
          <p:cNvPicPr>
            <a:picLocks noChangeAspect="1"/>
          </p:cNvPicPr>
          <p:nvPr/>
        </p:nvPicPr>
        <p:blipFill>
          <a:blip r:embed="rId3"/>
          <a:stretch>
            <a:fillRect/>
          </a:stretch>
        </p:blipFill>
        <p:spPr>
          <a:xfrm>
            <a:off x="6802592" y="1489115"/>
            <a:ext cx="5353245" cy="3768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childTnLst>
                          </p:cTn>
                        </p:par>
                        <p:par>
                          <p:cTn id="42" fill="hold">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par>
                          <p:cTn id="46" fill="hold">
                            <p:stCondLst>
                              <p:cond delay="1000"/>
                            </p:stCondLst>
                            <p:childTnLst>
                              <p:par>
                                <p:cTn id="47" presetID="3" presetClass="entr" presetSubtype="1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horizontal)">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idx="1"/>
          </p:nvPr>
        </p:nvSpPr>
        <p:spPr/>
        <p:txBody>
          <a:bodyPr/>
          <a:lstStyle/>
          <a:p>
            <a:r>
              <a:rPr lang="zh-CN" altLang="en-US" dirty="0">
                <a:latin typeface="Consolas" panose="020B0609020204030204" pitchFamily="49" charset="0"/>
                <a:cs typeface="Consolas" panose="020B0609020204030204" pitchFamily="49" charset="0"/>
              </a:rPr>
              <a:t>前导课程 </a:t>
            </a:r>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高级语言程序设计、离散数学、数据结构和汇编语言</a:t>
            </a:r>
          </a:p>
          <a:p>
            <a:pPr lvl="1"/>
            <a:r>
              <a:rPr lang="en-US" altLang="zh-CN" dirty="0">
                <a:latin typeface="Consolas" panose="020B0609020204030204" pitchFamily="49" charset="0"/>
                <a:cs typeface="Consolas" panose="020B0609020204030204" pitchFamily="49" charset="0"/>
              </a:rPr>
              <a:t>C</a:t>
            </a:r>
            <a:r>
              <a:rPr lang="zh-CN" altLang="en-US" dirty="0">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C++</a:t>
            </a:r>
            <a:r>
              <a:rPr lang="zh-CN" altLang="en-US" dirty="0">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PASCAL</a:t>
            </a:r>
            <a:r>
              <a:rPr lang="zh-CN" altLang="en-US" dirty="0">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JAVA</a:t>
            </a:r>
            <a:r>
              <a:rPr lang="zh-CN" altLang="en-US" dirty="0">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FORTRAN</a:t>
            </a:r>
            <a:r>
              <a:rPr lang="zh-CN" altLang="en-US" dirty="0">
                <a:latin typeface="Consolas" panose="020B0609020204030204" pitchFamily="49" charset="0"/>
                <a:cs typeface="Consolas" panose="020B0609020204030204" pitchFamily="49" charset="0"/>
              </a:rPr>
              <a:t>等</a:t>
            </a:r>
            <a:endParaRPr lang="en-US" altLang="zh-CN" dirty="0">
              <a:latin typeface="Consolas" panose="020B0609020204030204" pitchFamily="49" charset="0"/>
              <a:cs typeface="Consolas" panose="020B0609020204030204" pitchFamily="49" charset="0"/>
            </a:endParaRPr>
          </a:p>
          <a:p>
            <a:pPr lvl="1"/>
            <a:r>
              <a:rPr lang="zh-CN" altLang="en-US" dirty="0">
                <a:latin typeface="Consolas" panose="020B0609020204030204" pitchFamily="49" charset="0"/>
                <a:cs typeface="Consolas" panose="020B0609020204030204" pitchFamily="49" charset="0"/>
              </a:rPr>
              <a:t>图论</a:t>
            </a:r>
          </a:p>
          <a:p>
            <a:pPr lvl="1"/>
            <a:r>
              <a:rPr lang="zh-CN" altLang="en-US" dirty="0">
                <a:latin typeface="Consolas" panose="020B0609020204030204" pitchFamily="49" charset="0"/>
                <a:cs typeface="Consolas" panose="020B0609020204030204" pitchFamily="49" charset="0"/>
              </a:rPr>
              <a:t>各种数据结构及实现</a:t>
            </a:r>
          </a:p>
          <a:p>
            <a:pPr lvl="1"/>
            <a:r>
              <a:rPr lang="zh-CN" altLang="en-US" dirty="0">
                <a:latin typeface="Consolas" panose="020B0609020204030204" pitchFamily="49" charset="0"/>
                <a:cs typeface="Consolas" panose="020B0609020204030204" pitchFamily="49" charset="0"/>
              </a:rPr>
              <a:t>汇编语言代码格式</a:t>
            </a:r>
            <a:endParaRPr lang="en-US" altLang="zh-CN" dirty="0">
              <a:latin typeface="Consolas" panose="020B0609020204030204" pitchFamily="49" charset="0"/>
              <a:cs typeface="Consolas" panose="020B0609020204030204" pitchFamily="49" charset="0"/>
            </a:endParaRPr>
          </a:p>
          <a:p>
            <a:r>
              <a:rPr lang="zh-CN" altLang="en-US" dirty="0">
                <a:latin typeface="Consolas" panose="020B0609020204030204" pitchFamily="49" charset="0"/>
                <a:cs typeface="Consolas" panose="020B0609020204030204" pitchFamily="49" charset="0"/>
              </a:rPr>
              <a:t>上课</a:t>
            </a:r>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准时到，认真听，注意记</a:t>
            </a:r>
            <a:endParaRPr lang="en-US" altLang="zh-CN" dirty="0">
              <a:latin typeface="Consolas" panose="020B0609020204030204" pitchFamily="49" charset="0"/>
              <a:cs typeface="Consolas" panose="020B0609020204030204" pitchFamily="49" charset="0"/>
            </a:endParaRPr>
          </a:p>
          <a:p>
            <a:r>
              <a:rPr lang="zh-CN" altLang="en-US" dirty="0">
                <a:latin typeface="Consolas" panose="020B0609020204030204" pitchFamily="49" charset="0"/>
                <a:cs typeface="Consolas" panose="020B0609020204030204" pitchFamily="49" charset="0"/>
              </a:rPr>
              <a:t>课后</a:t>
            </a:r>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认真完成作业、实验</a:t>
            </a:r>
            <a:endParaRPr lang="en-US" altLang="zh-CN" dirty="0">
              <a:latin typeface="Consolas" panose="020B0609020204030204" pitchFamily="49" charset="0"/>
              <a:cs typeface="Consolas" panose="020B0609020204030204" pitchFamily="49" charset="0"/>
            </a:endParaRPr>
          </a:p>
        </p:txBody>
      </p:sp>
      <p:sp>
        <p:nvSpPr>
          <p:cNvPr id="4" name="灯片编号占位符 3"/>
          <p:cNvSpPr>
            <a:spLocks noGrp="1"/>
          </p:cNvSpPr>
          <p:nvPr>
            <p:ph type="sldNum" sz="quarter" idx="12"/>
          </p:nvPr>
        </p:nvSpPr>
        <p:spPr/>
        <p:txBody>
          <a:bodyPr/>
          <a:lstStyle/>
          <a:p>
            <a:fld id="{10F35DC5-7E65-8247-99AB-4E984F8A921E}" type="slidenum">
              <a:rPr lang="en-US" smtClean="0"/>
              <a:t>11</a:t>
            </a:fld>
            <a:endParaRPr lang="en-US"/>
          </a:p>
        </p:txBody>
      </p:sp>
      <p:sp>
        <p:nvSpPr>
          <p:cNvPr id="2" name="标题 1"/>
          <p:cNvSpPr>
            <a:spLocks noGrp="1"/>
          </p:cNvSpPr>
          <p:nvPr>
            <p:ph type="title"/>
          </p:nvPr>
        </p:nvSpPr>
        <p:spPr>
          <a:noFill/>
          <a:ln>
            <a:noFill/>
          </a:ln>
        </p:spPr>
        <p:txBody>
          <a:bodyPr/>
          <a:lstStyle/>
          <a:p>
            <a:r>
              <a:rPr lang="zh-CN" altLang="en-US" dirty="0"/>
              <a:t>如何学习</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latin typeface="Consolas" panose="020B0609020204030204" pitchFamily="49" charset="0"/>
                <a:cs typeface="Consolas" panose="020B0609020204030204" pitchFamily="49" charset="0"/>
              </a:rPr>
              <a:t>教材</a:t>
            </a:r>
            <a:endParaRPr lang="en-US" altLang="zh-CN" dirty="0">
              <a:latin typeface="Consolas" panose="020B0609020204030204" pitchFamily="49" charset="0"/>
              <a:cs typeface="Consolas" panose="020B0609020204030204" pitchFamily="49" charset="0"/>
            </a:endParaRPr>
          </a:p>
          <a:p>
            <a:pPr marL="449580" lvl="1" indent="-187325" algn="just"/>
            <a:r>
              <a:rPr lang="zh-CN" altLang="en-US" sz="2400" dirty="0">
                <a:sym typeface="+mn-ea"/>
              </a:rPr>
              <a:t>谌志群，王荣波，黄孝喜，</a:t>
            </a:r>
            <a:r>
              <a:rPr lang="en-US" altLang="zh-CN" sz="2400" dirty="0">
                <a:sym typeface="+mn-ea"/>
              </a:rPr>
              <a:t>《</a:t>
            </a:r>
            <a:r>
              <a:rPr lang="zh-CN" altLang="en-US" sz="2400" dirty="0">
                <a:sym typeface="+mn-ea"/>
              </a:rPr>
              <a:t>编译器设计原理</a:t>
            </a:r>
            <a:r>
              <a:rPr lang="en-US" altLang="zh-CN" sz="2400" dirty="0">
                <a:sym typeface="+mn-ea"/>
              </a:rPr>
              <a:t>》</a:t>
            </a:r>
            <a:r>
              <a:rPr lang="zh-CN" altLang="en-US" sz="2400" dirty="0">
                <a:sym typeface="+mn-ea"/>
              </a:rPr>
              <a:t>，西安电子科技大学出版社，</a:t>
            </a:r>
            <a:r>
              <a:rPr lang="en-US" altLang="zh-CN" sz="2400" dirty="0">
                <a:sym typeface="+mn-ea"/>
              </a:rPr>
              <a:t>2020</a:t>
            </a:r>
            <a:r>
              <a:rPr lang="zh-CN" altLang="en-US" sz="2400" dirty="0">
                <a:sym typeface="+mn-ea"/>
              </a:rPr>
              <a:t>年</a:t>
            </a:r>
            <a:endParaRPr lang="en-US" altLang="zh-CN" sz="2400" dirty="0">
              <a:latin typeface="Consolas" panose="020B0609020204030204" pitchFamily="49" charset="0"/>
              <a:cs typeface="Consolas" panose="020B0609020204030204" pitchFamily="49" charset="0"/>
            </a:endParaRPr>
          </a:p>
          <a:p>
            <a:pPr marL="449580" lvl="1" indent="-187325" algn="just"/>
            <a:r>
              <a:rPr lang="en-US" altLang="zh-CN" sz="2400" dirty="0">
                <a:latin typeface="Consolas" panose="020B0609020204030204" pitchFamily="49" charset="0"/>
                <a:cs typeface="Consolas" panose="020B0609020204030204" pitchFamily="49" charset="0"/>
              </a:rPr>
              <a:t>A.V. </a:t>
            </a:r>
            <a:r>
              <a:rPr lang="en-US" altLang="zh-CN" sz="2400" dirty="0" err="1">
                <a:latin typeface="Consolas" panose="020B0609020204030204" pitchFamily="49" charset="0"/>
                <a:cs typeface="Consolas" panose="020B0609020204030204" pitchFamily="49" charset="0"/>
              </a:rPr>
              <a:t>Aho</a:t>
            </a:r>
            <a:r>
              <a:rPr lang="en-US" altLang="zh-CN" sz="2400" dirty="0">
                <a:latin typeface="Consolas" panose="020B0609020204030204" pitchFamily="49" charset="0"/>
                <a:cs typeface="Consolas" panose="020B0609020204030204" pitchFamily="49" charset="0"/>
              </a:rPr>
              <a:t>, M.S. Lam, R. </a:t>
            </a:r>
            <a:r>
              <a:rPr lang="en-US" altLang="zh-CN" sz="2400" dirty="0" err="1">
                <a:latin typeface="Consolas" panose="020B0609020204030204" pitchFamily="49" charset="0"/>
                <a:cs typeface="Consolas" panose="020B0609020204030204" pitchFamily="49" charset="0"/>
              </a:rPr>
              <a:t>Sethi</a:t>
            </a:r>
            <a:r>
              <a:rPr lang="en-US" altLang="zh-CN" sz="2400" dirty="0">
                <a:latin typeface="Consolas" panose="020B0609020204030204" pitchFamily="49" charset="0"/>
                <a:cs typeface="Consolas" panose="020B0609020204030204" pitchFamily="49" charset="0"/>
              </a:rPr>
              <a:t> etc. Compilers: Principles, Techniques, and Tools</a:t>
            </a:r>
            <a:r>
              <a:rPr lang="zh-CN" altLang="en-US" sz="2400" dirty="0">
                <a:latin typeface="Consolas" panose="020B0609020204030204" pitchFamily="49" charset="0"/>
                <a:cs typeface="Consolas" panose="020B0609020204030204" pitchFamily="49" charset="0"/>
              </a:rPr>
              <a:t>，机械工业出版社</a:t>
            </a:r>
            <a:r>
              <a:rPr lang="en-US" altLang="zh-CN" sz="2400" dirty="0">
                <a:latin typeface="Consolas" panose="020B0609020204030204" pitchFamily="49" charset="0"/>
                <a:cs typeface="Consolas" panose="020B0609020204030204" pitchFamily="49" charset="0"/>
              </a:rPr>
              <a:t> </a:t>
            </a:r>
          </a:p>
        </p:txBody>
      </p:sp>
      <p:sp>
        <p:nvSpPr>
          <p:cNvPr id="4" name="灯片编号占位符 3"/>
          <p:cNvSpPr>
            <a:spLocks noGrp="1"/>
          </p:cNvSpPr>
          <p:nvPr>
            <p:ph type="sldNum" sz="quarter" idx="12"/>
          </p:nvPr>
        </p:nvSpPr>
        <p:spPr/>
        <p:txBody>
          <a:bodyPr/>
          <a:lstStyle/>
          <a:p>
            <a:fld id="{91F816EA-24CC-2048-859A-C5EA9F275392}" type="slidenum">
              <a:rPr lang="en-US" smtClean="0"/>
              <a:t>12</a:t>
            </a:fld>
            <a:endParaRPr lang="en-US" dirty="0"/>
          </a:p>
        </p:txBody>
      </p:sp>
      <p:sp>
        <p:nvSpPr>
          <p:cNvPr id="2" name="标题 1"/>
          <p:cNvSpPr>
            <a:spLocks noGrp="1"/>
          </p:cNvSpPr>
          <p:nvPr>
            <p:ph type="title"/>
          </p:nvPr>
        </p:nvSpPr>
        <p:spPr/>
        <p:txBody>
          <a:bodyPr/>
          <a:lstStyle/>
          <a:p>
            <a:r>
              <a:rPr lang="zh-CN" altLang="en-US" dirty="0"/>
              <a:t>如何学习</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345" y="3693160"/>
            <a:ext cx="1787525" cy="259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06425" y="4086471"/>
            <a:ext cx="4721277"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dirty="0">
                <a:latin typeface="华文新魏" panose="02010800040101010101" pitchFamily="2" charset="-122"/>
                <a:ea typeface="华文新魏" panose="02010800040101010101" pitchFamily="2" charset="-122"/>
              </a:rPr>
              <a:t>经典的编译原理教材，因为封面有一条龙</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简称“龙书”</a:t>
            </a:r>
            <a:endParaRPr lang="en-US" altLang="zh-CN" dirty="0">
              <a:latin typeface="华文新魏" panose="02010800040101010101" pitchFamily="2" charset="-122"/>
              <a:ea typeface="华文新魏" panose="02010800040101010101" pitchFamily="2" charset="-122"/>
            </a:endParaRPr>
          </a:p>
          <a:p>
            <a:pPr marL="342900" indent="-342900">
              <a:buFont typeface="Wingdings" panose="05000000000000000000" pitchFamily="2" charset="2"/>
              <a:buChar char="Ø"/>
            </a:pPr>
            <a:r>
              <a:rPr lang="zh-CN" altLang="en-US" dirty="0">
                <a:latin typeface="华文新魏" panose="02010800040101010101" pitchFamily="2" charset="-122"/>
                <a:ea typeface="华文新魏" panose="02010800040101010101" pitchFamily="2" charset="-122"/>
              </a:rPr>
              <a:t>骑士和龙的战争，隐喻着征服编译这个复杂的大系统</a:t>
            </a:r>
          </a:p>
        </p:txBody>
      </p:sp>
      <p:sp>
        <p:nvSpPr>
          <p:cNvPr id="6" name="右箭头 5"/>
          <p:cNvSpPr/>
          <p:nvPr/>
        </p:nvSpPr>
        <p:spPr bwMode="auto">
          <a:xfrm>
            <a:off x="5099511" y="4446969"/>
            <a:ext cx="1073791" cy="395660"/>
          </a:xfrm>
          <a:prstGeom prst="rightArrow">
            <a:avLst/>
          </a:prstGeom>
          <a:solidFill>
            <a:schemeClr val="accent2">
              <a:lumMod val="5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pic>
        <p:nvPicPr>
          <p:cNvPr id="8" name="图片 7"/>
          <p:cNvPicPr>
            <a:picLocks noChangeAspect="1"/>
          </p:cNvPicPr>
          <p:nvPr/>
        </p:nvPicPr>
        <p:blipFill>
          <a:blip r:embed="rId4"/>
          <a:stretch>
            <a:fillRect/>
          </a:stretch>
        </p:blipFill>
        <p:spPr>
          <a:xfrm>
            <a:off x="8752840" y="3586480"/>
            <a:ext cx="2130425" cy="2804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4185" y="1026795"/>
            <a:ext cx="11489055" cy="5175885"/>
          </a:xfrm>
        </p:spPr>
        <p:txBody>
          <a:bodyPr>
            <a:normAutofit fontScale="90000" lnSpcReduction="10000"/>
          </a:bodyPr>
          <a:lstStyle/>
          <a:p>
            <a:r>
              <a:rPr lang="zh-CN" altLang="en-US" dirty="0">
                <a:latin typeface="Consolas" panose="020B0609020204030204" pitchFamily="49" charset="0"/>
                <a:cs typeface="Consolas" panose="020B0609020204030204" pitchFamily="49" charset="0"/>
              </a:rPr>
              <a:t>推荐阅读</a:t>
            </a:r>
            <a:endParaRPr lang="en-US" altLang="zh-CN" dirty="0">
              <a:latin typeface="Consolas" panose="020B0609020204030204" pitchFamily="49" charset="0"/>
              <a:cs typeface="Consolas" panose="020B0609020204030204" pitchFamily="49" charset="0"/>
            </a:endParaRPr>
          </a:p>
          <a:p>
            <a:pPr lvl="1"/>
            <a:r>
              <a:rPr lang="zh-CN" altLang="en-US" dirty="0">
                <a:latin typeface="Consolas" panose="020B0609020204030204" pitchFamily="49" charset="0"/>
                <a:cs typeface="Consolas" panose="020B0609020204030204" pitchFamily="49" charset="0"/>
              </a:rPr>
              <a:t>陈火旺，刘春林等</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程序设计语言编译原理</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第</a:t>
            </a:r>
            <a:r>
              <a:rPr lang="en-US" altLang="zh-CN" dirty="0">
                <a:latin typeface="Consolas" panose="020B0609020204030204" pitchFamily="49" charset="0"/>
                <a:cs typeface="Consolas" panose="020B0609020204030204" pitchFamily="49" charset="0"/>
              </a:rPr>
              <a:t>3</a:t>
            </a:r>
            <a:r>
              <a:rPr lang="zh-CN" altLang="en-US" dirty="0">
                <a:latin typeface="Consolas" panose="020B0609020204030204" pitchFamily="49" charset="0"/>
                <a:cs typeface="Consolas" panose="020B0609020204030204" pitchFamily="49" charset="0"/>
              </a:rPr>
              <a:t>版</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，国防工业出版社</a:t>
            </a:r>
          </a:p>
          <a:p>
            <a:pPr lvl="1"/>
            <a:r>
              <a:rPr lang="zh-CN" altLang="en-US" dirty="0">
                <a:latin typeface="Consolas" panose="020B0609020204030204" pitchFamily="49" charset="0"/>
                <a:cs typeface="Consolas" panose="020B0609020204030204" pitchFamily="49" charset="0"/>
              </a:rPr>
              <a:t>张素琴，吕映芝等</a:t>
            </a:r>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编译原理</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第二版</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，清华大学出版社</a:t>
            </a:r>
            <a:endParaRPr lang="en-US" altLang="zh-CN" dirty="0">
              <a:latin typeface="Consolas" panose="020B0609020204030204" pitchFamily="49" charset="0"/>
              <a:cs typeface="Consolas" panose="020B0609020204030204" pitchFamily="49" charset="0"/>
            </a:endParaRPr>
          </a:p>
          <a:p>
            <a:pPr lvl="1"/>
            <a:r>
              <a:rPr lang="en-US" altLang="zh-CN" dirty="0">
                <a:latin typeface="Consolas" panose="020B0609020204030204" pitchFamily="49" charset="0"/>
                <a:cs typeface="Consolas" panose="020B0609020204030204" pitchFamily="49" charset="0"/>
              </a:rPr>
              <a:t>Terence Parr.</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编程语言实现模式</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，华中科技大学出版社</a:t>
            </a:r>
          </a:p>
          <a:p>
            <a:pPr lvl="1"/>
            <a:r>
              <a:rPr lang="en-US" altLang="zh-CN" dirty="0">
                <a:latin typeface="Consolas" panose="020B0609020204030204" pitchFamily="49" charset="0"/>
                <a:cs typeface="Consolas" panose="020B0609020204030204" pitchFamily="49" charset="0"/>
              </a:rPr>
              <a:t>Keith D. Cooper, Linda </a:t>
            </a:r>
            <a:r>
              <a:rPr lang="en-US" altLang="zh-CN" dirty="0" err="1">
                <a:latin typeface="Consolas" panose="020B0609020204030204" pitchFamily="49" charset="0"/>
                <a:cs typeface="Consolas" panose="020B0609020204030204" pitchFamily="49" charset="0"/>
              </a:rPr>
              <a:t>Torczon</a:t>
            </a:r>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编译器设计</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，人民邮电出版社</a:t>
            </a:r>
            <a:endParaRPr lang="en-US" altLang="zh-CN" dirty="0">
              <a:latin typeface="Consolas" panose="020B0609020204030204" pitchFamily="49" charset="0"/>
              <a:cs typeface="Consolas" panose="020B0609020204030204" pitchFamily="49" charset="0"/>
            </a:endParaRPr>
          </a:p>
          <a:p>
            <a:pPr lvl="1"/>
            <a:r>
              <a:rPr lang="zh-CN" altLang="en-US" dirty="0">
                <a:latin typeface="Consolas" panose="020B0609020204030204" pitchFamily="49" charset="0"/>
                <a:cs typeface="Consolas" panose="020B0609020204030204" pitchFamily="49" charset="0"/>
              </a:rPr>
              <a:t>布莱恩特，奥哈拉伦</a:t>
            </a:r>
            <a:r>
              <a:rPr lang="en-US" altLang="zh-CN" dirty="0">
                <a:latin typeface="Consolas" panose="020B0609020204030204" pitchFamily="49" charset="0"/>
                <a:cs typeface="Consolas" panose="020B0609020204030204" pitchFamily="49" charset="0"/>
              </a:rPr>
              <a:t>. 《</a:t>
            </a:r>
            <a:r>
              <a:rPr lang="zh-CN" altLang="en-US" dirty="0">
                <a:latin typeface="Consolas" panose="020B0609020204030204" pitchFamily="49" charset="0"/>
                <a:cs typeface="Consolas" panose="020B0609020204030204" pitchFamily="49" charset="0"/>
              </a:rPr>
              <a:t>深入理解计算机系统</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，机械工业出版社</a:t>
            </a:r>
            <a:endParaRPr lang="en-US" altLang="zh-CN" dirty="0">
              <a:latin typeface="Consolas" panose="020B0609020204030204" pitchFamily="49" charset="0"/>
              <a:cs typeface="Consolas" panose="020B0609020204030204" pitchFamily="49" charset="0"/>
            </a:endParaRPr>
          </a:p>
          <a:p>
            <a:pPr lvl="1"/>
            <a:r>
              <a:rPr lang="zh-CN" altLang="en-US" dirty="0">
                <a:latin typeface="Consolas" panose="020B0609020204030204" pitchFamily="49" charset="0"/>
                <a:cs typeface="Consolas" panose="020B0609020204030204" pitchFamily="49" charset="0"/>
              </a:rPr>
              <a:t>郑钢</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自制编程语言</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基于</a:t>
            </a:r>
            <a:r>
              <a:rPr lang="en-US" altLang="zh-CN" dirty="0">
                <a:latin typeface="Consolas" panose="020B0609020204030204" pitchFamily="49" charset="0"/>
                <a:cs typeface="Consolas" panose="020B0609020204030204" pitchFamily="49" charset="0"/>
              </a:rPr>
              <a:t>C</a:t>
            </a:r>
            <a:r>
              <a:rPr lang="zh-CN" altLang="en-US" dirty="0">
                <a:latin typeface="Consolas" panose="020B0609020204030204" pitchFamily="49" charset="0"/>
                <a:cs typeface="Consolas" panose="020B0609020204030204" pitchFamily="49" charset="0"/>
              </a:rPr>
              <a:t>语言</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，人民邮电出版社</a:t>
            </a:r>
            <a:endParaRPr lang="en-US" altLang="zh-CN" dirty="0">
              <a:latin typeface="Consolas" panose="020B0609020204030204" pitchFamily="49" charset="0"/>
              <a:cs typeface="Consolas" panose="020B0609020204030204" pitchFamily="49" charset="0"/>
            </a:endParaRPr>
          </a:p>
          <a:p>
            <a:pPr lvl="1"/>
            <a:r>
              <a:rPr lang="zh-CN" altLang="en-US" dirty="0">
                <a:latin typeface="Consolas" panose="020B0609020204030204" pitchFamily="49" charset="0"/>
                <a:cs typeface="Consolas" panose="020B0609020204030204" pitchFamily="49" charset="0"/>
              </a:rPr>
              <a:t>王亚刚</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深入分析</a:t>
            </a:r>
            <a:r>
              <a:rPr lang="en-US" altLang="zh-CN" dirty="0">
                <a:latin typeface="Consolas" panose="020B0609020204030204" pitchFamily="49" charset="0"/>
                <a:cs typeface="Consolas" panose="020B0609020204030204" pitchFamily="49" charset="0"/>
              </a:rPr>
              <a:t>GCC》</a:t>
            </a:r>
            <a:r>
              <a:rPr lang="zh-CN" altLang="en-US" dirty="0">
                <a:latin typeface="Consolas" panose="020B0609020204030204" pitchFamily="49" charset="0"/>
                <a:cs typeface="Consolas" panose="020B0609020204030204" pitchFamily="49" charset="0"/>
              </a:rPr>
              <a:t>，机械工业出版社</a:t>
            </a:r>
            <a:endParaRPr lang="en-US" altLang="zh-CN" dirty="0">
              <a:latin typeface="Consolas" panose="020B0609020204030204" pitchFamily="49" charset="0"/>
              <a:cs typeface="Consolas" panose="020B0609020204030204" pitchFamily="49" charset="0"/>
            </a:endParaRPr>
          </a:p>
          <a:p>
            <a:pPr lvl="1"/>
            <a:r>
              <a:rPr lang="en-US" altLang="zh-CN" dirty="0">
                <a:latin typeface="Consolas" panose="020B0609020204030204" pitchFamily="49" charset="0"/>
                <a:cs typeface="Consolas" panose="020B0609020204030204" pitchFamily="49" charset="0"/>
              </a:rPr>
              <a:t>Terence</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Parr.</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《ANTLR</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4</a:t>
            </a:r>
            <a:r>
              <a:rPr lang="zh-CN" altLang="en-US" dirty="0">
                <a:latin typeface="Consolas" panose="020B0609020204030204" pitchFamily="49" charset="0"/>
                <a:cs typeface="Consolas" panose="020B0609020204030204" pitchFamily="49" charset="0"/>
              </a:rPr>
              <a:t>权威指南</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，机械工业出版社</a:t>
            </a:r>
            <a:endParaRPr lang="en-US" altLang="zh-CN" dirty="0">
              <a:latin typeface="Consolas" panose="020B0609020204030204" pitchFamily="49" charset="0"/>
              <a:cs typeface="Consolas" panose="020B0609020204030204" pitchFamily="49" charset="0"/>
            </a:endParaRPr>
          </a:p>
          <a:p>
            <a:pPr lvl="1"/>
            <a:r>
              <a:rPr lang="en-US" altLang="zh-CN" dirty="0">
                <a:latin typeface="Consolas" panose="020B0609020204030204" pitchFamily="49" charset="0"/>
                <a:cs typeface="Consolas" panose="020B0609020204030204" pitchFamily="49" charset="0"/>
              </a:rPr>
              <a:t>Andrew</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W.</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Appel,</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Maia</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Ginsburg.</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现代编译原理：</a:t>
            </a:r>
            <a:r>
              <a:rPr lang="en-US" altLang="zh-CN" dirty="0">
                <a:latin typeface="Consolas" panose="020B0609020204030204" pitchFamily="49" charset="0"/>
                <a:cs typeface="Consolas" panose="020B0609020204030204" pitchFamily="49" charset="0"/>
              </a:rPr>
              <a:t>C</a:t>
            </a:r>
            <a:r>
              <a:rPr lang="zh-CN" altLang="en-US" dirty="0">
                <a:latin typeface="Consolas" panose="020B0609020204030204" pitchFamily="49" charset="0"/>
                <a:cs typeface="Consolas" panose="020B0609020204030204" pitchFamily="49" charset="0"/>
              </a:rPr>
              <a:t>语言描述</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，人民邮电出版社</a:t>
            </a:r>
          </a:p>
          <a:p>
            <a:pPr lvl="1"/>
            <a:r>
              <a:rPr lang="en-US" altLang="zh-CN" dirty="0">
                <a:latin typeface="Consolas" panose="020B0609020204030204" pitchFamily="49" charset="0"/>
                <a:cs typeface="Consolas" panose="020B0609020204030204" pitchFamily="49" charset="0"/>
              </a:rPr>
              <a:t>Michael L. Scott</a:t>
            </a:r>
            <a:r>
              <a:rPr lang="zh-CN" altLang="en-US" dirty="0">
                <a:latin typeface="Consolas" panose="020B0609020204030204" pitchFamily="49" charset="0"/>
                <a:cs typeface="Consolas" panose="020B0609020204030204" pitchFamily="49" charset="0"/>
              </a:rPr>
              <a:t>，《程序设计语言——实践之路》，电子工业出版社</a:t>
            </a:r>
          </a:p>
        </p:txBody>
      </p:sp>
      <p:sp>
        <p:nvSpPr>
          <p:cNvPr id="4" name="灯片编号占位符 3"/>
          <p:cNvSpPr>
            <a:spLocks noGrp="1"/>
          </p:cNvSpPr>
          <p:nvPr>
            <p:ph type="sldNum" sz="quarter" idx="12"/>
          </p:nvPr>
        </p:nvSpPr>
        <p:spPr/>
        <p:txBody>
          <a:bodyPr/>
          <a:lstStyle/>
          <a:p>
            <a:fld id="{91F816EA-24CC-2048-859A-C5EA9F275392}" type="slidenum">
              <a:rPr lang="en-US" smtClean="0"/>
              <a:t>13</a:t>
            </a:fld>
            <a:endParaRPr lang="en-US" dirty="0"/>
          </a:p>
        </p:txBody>
      </p:sp>
      <p:sp>
        <p:nvSpPr>
          <p:cNvPr id="2" name="标题 1"/>
          <p:cNvSpPr>
            <a:spLocks noGrp="1"/>
          </p:cNvSpPr>
          <p:nvPr>
            <p:ph type="title"/>
          </p:nvPr>
        </p:nvSpPr>
        <p:spPr/>
        <p:txBody>
          <a:bodyPr/>
          <a:lstStyle/>
          <a:p>
            <a:r>
              <a:rPr lang="zh-CN" altLang="en-US" dirty="0"/>
              <a:t>如何学习</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6399" y="990600"/>
            <a:ext cx="11379201" cy="5181600"/>
          </a:xfrm>
        </p:spPr>
        <p:txBody>
          <a:bodyPr/>
          <a:lstStyle/>
          <a:p>
            <a:r>
              <a:rPr lang="zh-CN" altLang="en-US" dirty="0">
                <a:latin typeface="Consolas" panose="020B0609020204030204" pitchFamily="49" charset="0"/>
                <a:cs typeface="Consolas" panose="020B0609020204030204" pitchFamily="49" charset="0"/>
              </a:rPr>
              <a:t>课程材料和答疑</a:t>
            </a:r>
            <a:endParaRPr lang="en-US" altLang="zh-CN" dirty="0">
              <a:latin typeface="Consolas" panose="020B0609020204030204" pitchFamily="49" charset="0"/>
              <a:cs typeface="Consolas" panose="020B0609020204030204" pitchFamily="49" charset="0"/>
            </a:endParaRPr>
          </a:p>
          <a:p>
            <a:pPr lvl="1"/>
            <a:r>
              <a:rPr lang="en-US" altLang="zh-CN" dirty="0">
                <a:latin typeface="Consolas" panose="020B0609020204030204" pitchFamily="49" charset="0"/>
                <a:cs typeface="Consolas" panose="020B0609020204030204" pitchFamily="49" charset="0"/>
              </a:rPr>
              <a:t>QQ</a:t>
            </a:r>
            <a:r>
              <a:rPr lang="zh-CN" altLang="en-US" dirty="0">
                <a:latin typeface="Consolas" panose="020B0609020204030204" pitchFamily="49" charset="0"/>
                <a:cs typeface="Consolas" panose="020B0609020204030204" pitchFamily="49" charset="0"/>
              </a:rPr>
              <a:t>讨论群</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同形式语言与自动机课程群</a:t>
            </a:r>
            <a:r>
              <a:rPr lang="en-US" altLang="zh-CN" dirty="0">
                <a:latin typeface="Consolas" panose="020B0609020204030204" pitchFamily="49" charset="0"/>
                <a:cs typeface="Consolas" panose="020B0609020204030204" pitchFamily="49" charset="0"/>
              </a:rPr>
              <a:t>(</a:t>
            </a:r>
            <a:r>
              <a:rPr lang="en-US" altLang="zh-CN" dirty="0"/>
              <a:t>522587122)</a:t>
            </a:r>
            <a:endParaRPr lang="en-US" altLang="zh-CN" dirty="0">
              <a:latin typeface="Consolas" panose="020B0609020204030204" pitchFamily="49" charset="0"/>
              <a:cs typeface="Consolas" panose="020B0609020204030204" pitchFamily="49" charset="0"/>
            </a:endParaRPr>
          </a:p>
          <a:p>
            <a:pPr lvl="1"/>
            <a:r>
              <a:rPr lang="zh-CN" altLang="en-US" dirty="0">
                <a:latin typeface="Consolas" panose="020B0609020204030204" pitchFamily="49" charset="0"/>
                <a:cs typeface="Consolas" panose="020B0609020204030204" pitchFamily="49" charset="0"/>
              </a:rPr>
              <a:t>手机</a:t>
            </a:r>
            <a:r>
              <a:rPr lang="en-US" altLang="zh-CN" dirty="0">
                <a:latin typeface="Consolas" panose="020B0609020204030204" pitchFamily="49" charset="0"/>
                <a:cs typeface="Consolas" panose="020B0609020204030204" pitchFamily="49" charset="0"/>
              </a:rPr>
              <a:t>: 13516827263</a:t>
            </a:r>
          </a:p>
          <a:p>
            <a:pPr lvl="1"/>
            <a:r>
              <a:rPr lang="zh-CN" altLang="en-US" dirty="0">
                <a:latin typeface="Consolas" panose="020B0609020204030204" pitchFamily="49" charset="0"/>
                <a:cs typeface="Consolas" panose="020B0609020204030204" pitchFamily="49" charset="0"/>
              </a:rPr>
              <a:t>邮箱</a:t>
            </a:r>
            <a:r>
              <a:rPr lang="en-US" altLang="zh-CN"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hlinkClick r:id="rId3"/>
              </a:rPr>
              <a:t>huangxx@hdu.edu.cn</a:t>
            </a:r>
            <a:endParaRPr lang="en-US" altLang="zh-CN" dirty="0">
              <a:latin typeface="Consolas" panose="020B0609020204030204" pitchFamily="49" charset="0"/>
              <a:cs typeface="Consolas" panose="020B0609020204030204" pitchFamily="49" charset="0"/>
            </a:endParaRPr>
          </a:p>
          <a:p>
            <a:r>
              <a:rPr lang="zh-CN" altLang="en-US" dirty="0">
                <a:latin typeface="Consolas" panose="020B0609020204030204" pitchFamily="49" charset="0"/>
                <a:cs typeface="Consolas" panose="020B0609020204030204" pitchFamily="49" charset="0"/>
              </a:rPr>
              <a:t>其他资料</a:t>
            </a:r>
            <a:endParaRPr lang="en-US" altLang="zh-CN" dirty="0">
              <a:latin typeface="Consolas" panose="020B0609020204030204" pitchFamily="49" charset="0"/>
              <a:cs typeface="Consolas" panose="020B0609020204030204" pitchFamily="49" charset="0"/>
            </a:endParaRPr>
          </a:p>
          <a:p>
            <a:pPr lvl="1"/>
            <a:r>
              <a:rPr lang="en-US" altLang="zh-CN" dirty="0">
                <a:latin typeface="Consolas" panose="020B0609020204030204" pitchFamily="49" charset="0"/>
                <a:cs typeface="Consolas" panose="020B0609020204030204" pitchFamily="49" charset="0"/>
              </a:rPr>
              <a:t>Stanford</a:t>
            </a:r>
            <a:r>
              <a:rPr lang="zh-CN" altLang="en-US" dirty="0">
                <a:latin typeface="Consolas" panose="020B0609020204030204" pitchFamily="49" charset="0"/>
                <a:cs typeface="Consolas" panose="020B0609020204030204" pitchFamily="49" charset="0"/>
              </a:rPr>
              <a:t>课程主页</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hlinkClick r:id="rId4"/>
              </a:rPr>
              <a:t>http://web.stanford.edu/class/cs143/</a:t>
            </a:r>
            <a:endParaRPr lang="en-US" altLang="zh-CN" dirty="0">
              <a:latin typeface="Consolas" panose="020B0609020204030204" pitchFamily="49" charset="0"/>
              <a:cs typeface="Consolas" panose="020B0609020204030204" pitchFamily="49" charset="0"/>
            </a:endParaRPr>
          </a:p>
          <a:p>
            <a:pPr lvl="1"/>
            <a:r>
              <a:rPr lang="en-US" altLang="zh-CN" dirty="0">
                <a:latin typeface="Consolas" panose="020B0609020204030204" pitchFamily="49" charset="0"/>
                <a:cs typeface="Consolas" panose="020B0609020204030204" pitchFamily="49" charset="0"/>
              </a:rPr>
              <a:t>MIT</a:t>
            </a:r>
            <a:r>
              <a:rPr lang="zh-CN" altLang="en-US" dirty="0">
                <a:latin typeface="Consolas" panose="020B0609020204030204" pitchFamily="49" charset="0"/>
                <a:cs typeface="Consolas" panose="020B0609020204030204" pitchFamily="49" charset="0"/>
              </a:rPr>
              <a:t>课程主页</a:t>
            </a: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 </a:t>
            </a:r>
            <a:r>
              <a:rPr lang="en-US" altLang="zh-CN" dirty="0">
                <a:latin typeface="Consolas" panose="020B0609020204030204" pitchFamily="49" charset="0"/>
                <a:cs typeface="Consolas" panose="020B0609020204030204" pitchFamily="49" charset="0"/>
                <a:hlinkClick r:id="rId5"/>
              </a:rPr>
              <a:t>http://6.035.scripts.mit.edu/fa18/</a:t>
            </a:r>
            <a:r>
              <a:rPr lang="zh-CN" altLang="en-US" dirty="0">
                <a:latin typeface="Consolas" panose="020B0609020204030204" pitchFamily="49" charset="0"/>
                <a:cs typeface="Consolas" panose="020B0609020204030204" pitchFamily="49" charset="0"/>
              </a:rPr>
              <a:t> </a:t>
            </a:r>
          </a:p>
          <a:p>
            <a:r>
              <a:rPr lang="zh-CN" altLang="en-US" dirty="0">
                <a:latin typeface="Consolas" panose="020B0609020204030204" pitchFamily="49" charset="0"/>
                <a:cs typeface="Consolas" panose="020B0609020204030204" pitchFamily="49" charset="0"/>
              </a:rPr>
              <a:t>由于课程内容比较多，并且理论部分比较抽象，需要大家平时多花时间完成作业，课程实践也需要许多课外时间进行开发。</a:t>
            </a:r>
            <a:endParaRPr lang="en-US" altLang="zh-CN" dirty="0">
              <a:latin typeface="Consolas" panose="020B0609020204030204" pitchFamily="49" charset="0"/>
              <a:cs typeface="Consolas" panose="020B0609020204030204" pitchFamily="49" charset="0"/>
            </a:endParaRPr>
          </a:p>
        </p:txBody>
      </p:sp>
      <p:sp>
        <p:nvSpPr>
          <p:cNvPr id="4" name="灯片编号占位符 3"/>
          <p:cNvSpPr>
            <a:spLocks noGrp="1"/>
          </p:cNvSpPr>
          <p:nvPr>
            <p:ph type="sldNum" sz="quarter" idx="12"/>
          </p:nvPr>
        </p:nvSpPr>
        <p:spPr/>
        <p:txBody>
          <a:bodyPr/>
          <a:lstStyle/>
          <a:p>
            <a:fld id="{91F816EA-24CC-2048-859A-C5EA9F275392}" type="slidenum">
              <a:rPr lang="en-US" smtClean="0"/>
              <a:t>14</a:t>
            </a:fld>
            <a:endParaRPr lang="en-US" dirty="0"/>
          </a:p>
        </p:txBody>
      </p:sp>
      <p:sp>
        <p:nvSpPr>
          <p:cNvPr id="2" name="标题 1"/>
          <p:cNvSpPr>
            <a:spLocks noGrp="1"/>
          </p:cNvSpPr>
          <p:nvPr>
            <p:ph type="title"/>
          </p:nvPr>
        </p:nvSpPr>
        <p:spPr>
          <a:xfrm>
            <a:off x="685801" y="42508"/>
            <a:ext cx="11099800" cy="722196"/>
          </a:xfrm>
        </p:spPr>
        <p:txBody>
          <a:bodyPr/>
          <a:lstStyle/>
          <a:p>
            <a:r>
              <a:rPr lang="zh-CN" altLang="en-US" dirty="0"/>
              <a:t>如何学习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6400" y="990600"/>
            <a:ext cx="11557000" cy="5365750"/>
          </a:xfrm>
        </p:spPr>
        <p:txBody>
          <a:bodyPr/>
          <a:lstStyle/>
          <a:p>
            <a:r>
              <a:rPr lang="zh-CN" altLang="en-US" dirty="0">
                <a:latin typeface="Consolas" panose="020B0609020204030204" pitchFamily="49" charset="0"/>
                <a:cs typeface="Consolas" panose="020B0609020204030204" pitchFamily="49" charset="0"/>
              </a:rPr>
              <a:t>平时成绩</a:t>
            </a:r>
            <a:r>
              <a:rPr lang="en-US" altLang="zh-CN" dirty="0">
                <a:latin typeface="Consolas" panose="020B0609020204030204" pitchFamily="49" charset="0"/>
                <a:cs typeface="Consolas" panose="020B0609020204030204" pitchFamily="49" charset="0"/>
              </a:rPr>
              <a:t>				(20%)</a:t>
            </a:r>
          </a:p>
          <a:p>
            <a:pPr lvl="1"/>
            <a:r>
              <a:rPr lang="zh-CN" altLang="en-US" dirty="0">
                <a:latin typeface="Consolas" panose="020B0609020204030204" pitchFamily="49" charset="0"/>
                <a:cs typeface="Consolas" panose="020B0609020204030204" pitchFamily="49" charset="0"/>
              </a:rPr>
              <a:t>基于泛雅平台或雨课堂</a:t>
            </a:r>
          </a:p>
          <a:p>
            <a:pPr lvl="2"/>
            <a:r>
              <a:rPr lang="zh-CN" altLang="en-US" sz="2400" dirty="0">
                <a:latin typeface="Consolas" panose="020B0609020204030204" pitchFamily="49" charset="0"/>
                <a:cs typeface="Consolas" panose="020B0609020204030204" pitchFamily="49" charset="0"/>
              </a:rPr>
              <a:t>作业</a:t>
            </a:r>
            <a:r>
              <a:rPr lang="en-US" altLang="zh-CN" sz="2400" dirty="0">
                <a:latin typeface="Consolas" panose="020B0609020204030204" pitchFamily="49" charset="0"/>
                <a:cs typeface="Consolas" panose="020B0609020204030204" pitchFamily="49" charset="0"/>
              </a:rPr>
              <a:t>: </a:t>
            </a:r>
            <a:r>
              <a:rPr lang="zh-CN" altLang="en-US" sz="2400" dirty="0">
                <a:latin typeface="Consolas" panose="020B0609020204030204" pitchFamily="49" charset="0"/>
                <a:cs typeface="Consolas" panose="020B0609020204030204" pitchFamily="49" charset="0"/>
              </a:rPr>
              <a:t>大概</a:t>
            </a:r>
            <a:r>
              <a:rPr lang="en-US" altLang="zh-CN" sz="2400" dirty="0">
                <a:latin typeface="Consolas" panose="020B0609020204030204" pitchFamily="49" charset="0"/>
                <a:cs typeface="Consolas" panose="020B0609020204030204" pitchFamily="49" charset="0"/>
              </a:rPr>
              <a:t>7-8</a:t>
            </a:r>
            <a:r>
              <a:rPr lang="zh-CN" altLang="en-US" sz="2400" dirty="0">
                <a:latin typeface="Consolas" panose="020B0609020204030204" pitchFamily="49" charset="0"/>
                <a:cs typeface="Consolas" panose="020B0609020204030204" pitchFamily="49" charset="0"/>
              </a:rPr>
              <a:t>次，要求在规定截止日期之前提交，允许做错，但严禁抄作业</a:t>
            </a:r>
          </a:p>
          <a:p>
            <a:pPr lvl="2"/>
            <a:r>
              <a:rPr lang="zh-CN" altLang="en-US" sz="2400" dirty="0">
                <a:latin typeface="Consolas" panose="020B0609020204030204" pitchFamily="49" charset="0"/>
                <a:cs typeface="Consolas" panose="020B0609020204030204" pitchFamily="49" charset="0"/>
              </a:rPr>
              <a:t>课堂互动</a:t>
            </a:r>
          </a:p>
          <a:p>
            <a:pPr lvl="2"/>
            <a:r>
              <a:rPr lang="zh-CN" altLang="en-US" sz="2400" dirty="0">
                <a:latin typeface="Consolas" panose="020B0609020204030204" pitchFamily="49" charset="0"/>
                <a:cs typeface="Consolas" panose="020B0609020204030204" pitchFamily="49" charset="0"/>
              </a:rPr>
              <a:t>视频学习、单元检测</a:t>
            </a:r>
          </a:p>
          <a:p>
            <a:pPr lvl="0"/>
            <a:r>
              <a:rPr lang="zh-CN" altLang="en-US" sz="3200" dirty="0">
                <a:latin typeface="Consolas" panose="020B0609020204030204" pitchFamily="49" charset="0"/>
                <a:cs typeface="Consolas" panose="020B0609020204030204" pitchFamily="49" charset="0"/>
              </a:rPr>
              <a:t>实验成绩</a:t>
            </a:r>
            <a:r>
              <a:rPr lang="en-US" altLang="zh-CN" sz="3200" dirty="0">
                <a:latin typeface="Consolas" panose="020B0609020204030204" pitchFamily="49" charset="0"/>
                <a:cs typeface="Consolas" panose="020B0609020204030204" pitchFamily="49" charset="0"/>
              </a:rPr>
              <a:t>				(20%)</a:t>
            </a:r>
            <a:endParaRPr lang="en-US" altLang="zh-CN" dirty="0">
              <a:latin typeface="Consolas" panose="020B0609020204030204" pitchFamily="49" charset="0"/>
              <a:cs typeface="Consolas" panose="020B0609020204030204" pitchFamily="49" charset="0"/>
            </a:endParaRPr>
          </a:p>
          <a:p>
            <a:pPr lvl="1"/>
            <a:r>
              <a:rPr lang="zh-CN" altLang="en-US" dirty="0">
                <a:latin typeface="Consolas" panose="020B0609020204030204" pitchFamily="49" charset="0"/>
                <a:cs typeface="Consolas" panose="020B0609020204030204" pitchFamily="49" charset="0"/>
              </a:rPr>
              <a:t>实验程序</a:t>
            </a:r>
            <a:r>
              <a:rPr lang="en-US" altLang="zh-CN" dirty="0">
                <a:latin typeface="Consolas" panose="020B0609020204030204" pitchFamily="49" charset="0"/>
                <a:cs typeface="Consolas" panose="020B0609020204030204" pitchFamily="49" charset="0"/>
              </a:rPr>
              <a:t>: 4-6</a:t>
            </a:r>
            <a:r>
              <a:rPr lang="zh-CN" altLang="en-US" dirty="0">
                <a:latin typeface="Consolas" panose="020B0609020204030204" pitchFamily="49" charset="0"/>
                <a:cs typeface="Consolas" panose="020B0609020204030204" pitchFamily="49" charset="0"/>
              </a:rPr>
              <a:t>个小程序，平时课外就要着手准备，课内上机肯定不够时间完成，程序在上机时间验收，</a:t>
            </a:r>
            <a:r>
              <a:rPr lang="en-US" altLang="zh-CN" dirty="0">
                <a:latin typeface="Consolas" panose="020B0609020204030204" pitchFamily="49" charset="0"/>
                <a:cs typeface="Consolas" panose="020B0609020204030204" pitchFamily="49" charset="0"/>
              </a:rPr>
              <a:t>【</a:t>
            </a:r>
            <a:r>
              <a:rPr lang="zh-CN" altLang="en-US" dirty="0">
                <a:solidFill>
                  <a:srgbClr val="FF0000"/>
                </a:solidFill>
                <a:latin typeface="Consolas" panose="020B0609020204030204" pitchFamily="49" charset="0"/>
                <a:cs typeface="Consolas" panose="020B0609020204030204" pitchFamily="49" charset="0"/>
              </a:rPr>
              <a:t>参考头歌平台相关实践课程</a:t>
            </a:r>
            <a:r>
              <a:rPr lang="en-US" altLang="zh-CN" dirty="0">
                <a:latin typeface="Consolas" panose="020B0609020204030204" pitchFamily="49" charset="0"/>
                <a:cs typeface="Consolas" panose="020B0609020204030204" pitchFamily="49" charset="0"/>
              </a:rPr>
              <a:t>】</a:t>
            </a:r>
          </a:p>
          <a:p>
            <a:r>
              <a:rPr lang="zh-CN" altLang="en-US" dirty="0">
                <a:latin typeface="Consolas" panose="020B0609020204030204" pitchFamily="49" charset="0"/>
                <a:cs typeface="Consolas" panose="020B0609020204030204" pitchFamily="49" charset="0"/>
              </a:rPr>
              <a:t>期末考试</a:t>
            </a:r>
            <a:r>
              <a:rPr lang="en-US" altLang="zh-CN" dirty="0">
                <a:latin typeface="Consolas" panose="020B0609020204030204" pitchFamily="49" charset="0"/>
                <a:cs typeface="Consolas" panose="020B0609020204030204" pitchFamily="49" charset="0"/>
              </a:rPr>
              <a:t>				(60%)</a:t>
            </a:r>
          </a:p>
          <a:p>
            <a:pPr lvl="1"/>
            <a:r>
              <a:rPr lang="zh-CN" altLang="en-US" dirty="0">
                <a:latin typeface="Consolas" panose="020B0609020204030204" pitchFamily="49" charset="0"/>
                <a:cs typeface="Consolas" panose="020B0609020204030204" pitchFamily="49" charset="0"/>
              </a:rPr>
              <a:t>闭卷考试</a:t>
            </a:r>
            <a:endParaRPr lang="en-US" altLang="zh-CN" dirty="0">
              <a:latin typeface="Consolas" panose="020B0609020204030204" pitchFamily="49" charset="0"/>
              <a:cs typeface="Consolas" panose="020B0609020204030204" pitchFamily="49" charset="0"/>
            </a:endParaRPr>
          </a:p>
        </p:txBody>
      </p:sp>
      <p:sp>
        <p:nvSpPr>
          <p:cNvPr id="4" name="灯片编号占位符 3"/>
          <p:cNvSpPr>
            <a:spLocks noGrp="1"/>
          </p:cNvSpPr>
          <p:nvPr>
            <p:ph type="sldNum" sz="quarter" idx="12"/>
          </p:nvPr>
        </p:nvSpPr>
        <p:spPr/>
        <p:txBody>
          <a:bodyPr/>
          <a:lstStyle/>
          <a:p>
            <a:fld id="{91F816EA-24CC-2048-859A-C5EA9F275392}" type="slidenum">
              <a:rPr lang="en-US" smtClean="0"/>
              <a:t>15</a:t>
            </a:fld>
            <a:endParaRPr lang="en-US" dirty="0"/>
          </a:p>
        </p:txBody>
      </p:sp>
      <p:sp>
        <p:nvSpPr>
          <p:cNvPr id="2" name="标题 1"/>
          <p:cNvSpPr>
            <a:spLocks noGrp="1"/>
          </p:cNvSpPr>
          <p:nvPr>
            <p:ph type="title"/>
          </p:nvPr>
        </p:nvSpPr>
        <p:spPr/>
        <p:txBody>
          <a:bodyPr/>
          <a:lstStyle/>
          <a:p>
            <a:r>
              <a:rPr lang="zh-CN" altLang="en-US" dirty="0"/>
              <a:t>课程考核</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612A880-41B9-454A-95B3-661AC42C546F}"/>
              </a:ext>
            </a:extLst>
          </p:cNvPr>
          <p:cNvSpPr>
            <a:spLocks noGrp="1"/>
          </p:cNvSpPr>
          <p:nvPr>
            <p:ph idx="1"/>
          </p:nvPr>
        </p:nvSpPr>
        <p:spPr>
          <a:xfrm>
            <a:off x="406400" y="914400"/>
            <a:ext cx="11379200" cy="5257800"/>
          </a:xfrm>
        </p:spPr>
        <p:txBody>
          <a:bodyPr/>
          <a:lstStyle/>
          <a:p>
            <a:r>
              <a:rPr kumimoji="1" lang="zh-CN" altLang="en-US" dirty="0"/>
              <a:t>编程语言</a:t>
            </a:r>
            <a:endParaRPr kumimoji="1" lang="en-US" altLang="zh-CN" dirty="0"/>
          </a:p>
          <a:p>
            <a:pPr lvl="1"/>
            <a:r>
              <a:rPr kumimoji="1" lang="zh-CN" altLang="en-US" dirty="0"/>
              <a:t>什么是编程语言？</a:t>
            </a:r>
            <a:endParaRPr kumimoji="1" lang="en-US" altLang="zh-CN" dirty="0"/>
          </a:p>
          <a:p>
            <a:pPr lvl="2"/>
            <a:r>
              <a:rPr kumimoji="1" lang="en" altLang="zh-CN" dirty="0">
                <a:latin typeface="+mn-lt"/>
              </a:rPr>
              <a:t>A programming language is a notation for describing computations to people and to machines.</a:t>
            </a:r>
          </a:p>
          <a:p>
            <a:pPr lvl="1"/>
            <a:r>
              <a:rPr kumimoji="1" lang="zh-CN" altLang="en-US" dirty="0">
                <a:latin typeface="+mn-lt"/>
              </a:rPr>
              <a:t>每种编程语言都有自己的计算模型</a:t>
            </a:r>
            <a:endParaRPr kumimoji="1" lang="en-US" altLang="zh-CN" dirty="0">
              <a:latin typeface="+mn-lt"/>
            </a:endParaRPr>
          </a:p>
          <a:p>
            <a:pPr lvl="2"/>
            <a:r>
              <a:rPr kumimoji="1" lang="zh-CN" altLang="en-US" dirty="0">
                <a:latin typeface="+mn-lt"/>
              </a:rPr>
              <a:t>过程型</a:t>
            </a:r>
            <a:r>
              <a:rPr kumimoji="1" lang="en-US" altLang="zh-CN" dirty="0">
                <a:latin typeface="+mn-lt"/>
              </a:rPr>
              <a:t>(</a:t>
            </a:r>
            <a:r>
              <a:rPr kumimoji="1" lang="en" altLang="zh-CN" dirty="0">
                <a:latin typeface="+mn-lt"/>
              </a:rPr>
              <a:t>Procedural): C, C++, C#, Java </a:t>
            </a:r>
          </a:p>
          <a:p>
            <a:pPr lvl="2"/>
            <a:r>
              <a:rPr kumimoji="1" lang="zh-CN" altLang="en-US" dirty="0">
                <a:latin typeface="+mn-lt"/>
              </a:rPr>
              <a:t>声明型</a:t>
            </a:r>
            <a:r>
              <a:rPr kumimoji="1" lang="en-US" altLang="zh-CN" dirty="0">
                <a:latin typeface="+mn-lt"/>
              </a:rPr>
              <a:t>(</a:t>
            </a:r>
            <a:r>
              <a:rPr kumimoji="1" lang="en" altLang="zh-CN" dirty="0">
                <a:latin typeface="+mn-lt"/>
              </a:rPr>
              <a:t>Declarative): SQL, …</a:t>
            </a:r>
          </a:p>
          <a:p>
            <a:pPr lvl="2"/>
            <a:r>
              <a:rPr kumimoji="1" lang="zh-CN" altLang="en-US" dirty="0">
                <a:latin typeface="+mn-lt"/>
              </a:rPr>
              <a:t>逻辑型</a:t>
            </a:r>
            <a:r>
              <a:rPr kumimoji="1" lang="en-US" altLang="zh-CN" dirty="0">
                <a:latin typeface="+mn-lt"/>
              </a:rPr>
              <a:t>(</a:t>
            </a:r>
            <a:r>
              <a:rPr kumimoji="1" lang="en" altLang="zh-CN" dirty="0">
                <a:latin typeface="+mn-lt"/>
              </a:rPr>
              <a:t>Logic): Prolog, … </a:t>
            </a:r>
          </a:p>
          <a:p>
            <a:pPr lvl="2"/>
            <a:r>
              <a:rPr kumimoji="1" lang="zh-CN" altLang="en-US" dirty="0">
                <a:latin typeface="+mn-lt"/>
              </a:rPr>
              <a:t>函数式</a:t>
            </a:r>
            <a:r>
              <a:rPr kumimoji="1" lang="en-US" altLang="zh-CN" dirty="0">
                <a:latin typeface="+mn-lt"/>
              </a:rPr>
              <a:t>(</a:t>
            </a:r>
            <a:r>
              <a:rPr kumimoji="1" lang="en" altLang="zh-CN" dirty="0">
                <a:latin typeface="+mn-lt"/>
              </a:rPr>
              <a:t>Functional): Lisp/Scheme, Haskell, ML, </a:t>
            </a:r>
            <a:r>
              <a:rPr kumimoji="1" lang="en" altLang="zh-CN" dirty="0" err="1">
                <a:latin typeface="+mn-lt"/>
              </a:rPr>
              <a:t>Ocaml</a:t>
            </a:r>
            <a:r>
              <a:rPr kumimoji="1" lang="en" altLang="zh-CN" dirty="0">
                <a:latin typeface="+mn-lt"/>
              </a:rPr>
              <a:t>, …</a:t>
            </a:r>
          </a:p>
          <a:p>
            <a:pPr lvl="2"/>
            <a:r>
              <a:rPr kumimoji="1" lang="zh-CN" altLang="en-US" dirty="0">
                <a:latin typeface="+mn-lt"/>
              </a:rPr>
              <a:t>脚本型</a:t>
            </a:r>
            <a:r>
              <a:rPr kumimoji="1" lang="en-US" altLang="zh-CN" dirty="0">
                <a:latin typeface="+mn-lt"/>
              </a:rPr>
              <a:t>(</a:t>
            </a:r>
            <a:r>
              <a:rPr kumimoji="1" lang="en" altLang="zh-CN" dirty="0">
                <a:latin typeface="+mn-lt"/>
              </a:rPr>
              <a:t>Scripting): AWK, Perl, Python, PHP, Ruby, …</a:t>
            </a:r>
            <a:endParaRPr kumimoji="1" lang="zh-CN" altLang="en-US" dirty="0">
              <a:latin typeface="+mn-lt"/>
            </a:endParaRPr>
          </a:p>
        </p:txBody>
      </p:sp>
      <p:sp>
        <p:nvSpPr>
          <p:cNvPr id="3" name="灯片编号占位符 2">
            <a:extLst>
              <a:ext uri="{FF2B5EF4-FFF2-40B4-BE49-F238E27FC236}">
                <a16:creationId xmlns:a16="http://schemas.microsoft.com/office/drawing/2014/main" id="{7FD7475F-28E7-8B44-A507-523DE4F9F278}"/>
              </a:ext>
            </a:extLst>
          </p:cNvPr>
          <p:cNvSpPr>
            <a:spLocks noGrp="1"/>
          </p:cNvSpPr>
          <p:nvPr>
            <p:ph type="sldNum" sz="quarter" idx="12"/>
          </p:nvPr>
        </p:nvSpPr>
        <p:spPr/>
        <p:txBody>
          <a:bodyPr/>
          <a:lstStyle/>
          <a:p>
            <a:fld id="{91F816EA-24CC-2048-859A-C5EA9F275392}" type="slidenum">
              <a:rPr lang="en-US" smtClean="0"/>
              <a:t>16</a:t>
            </a:fld>
            <a:endParaRPr lang="en-US" dirty="0"/>
          </a:p>
        </p:txBody>
      </p:sp>
      <p:sp>
        <p:nvSpPr>
          <p:cNvPr id="4" name="标题 3">
            <a:extLst>
              <a:ext uri="{FF2B5EF4-FFF2-40B4-BE49-F238E27FC236}">
                <a16:creationId xmlns:a16="http://schemas.microsoft.com/office/drawing/2014/main" id="{5E72FA63-66F6-CD40-9B3C-256AF8EAF927}"/>
              </a:ext>
            </a:extLst>
          </p:cNvPr>
          <p:cNvSpPr>
            <a:spLocks noGrp="1"/>
          </p:cNvSpPr>
          <p:nvPr>
            <p:ph type="title"/>
          </p:nvPr>
        </p:nvSpPr>
        <p:spPr/>
        <p:txBody>
          <a:bodyPr/>
          <a:lstStyle/>
          <a:p>
            <a:r>
              <a:rPr kumimoji="1" lang="zh-CN" altLang="en-US" dirty="0"/>
              <a:t>编译器的由来与挑战</a:t>
            </a:r>
          </a:p>
        </p:txBody>
      </p:sp>
    </p:spTree>
    <p:extLst>
      <p:ext uri="{BB962C8B-B14F-4D97-AF65-F5344CB8AC3E}">
        <p14:creationId xmlns:p14="http://schemas.microsoft.com/office/powerpoint/2010/main" val="343129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6156B6E-B63A-F449-B1B7-3E9FD6FF2EA5}"/>
              </a:ext>
            </a:extLst>
          </p:cNvPr>
          <p:cNvSpPr>
            <a:spLocks noGrp="1"/>
          </p:cNvSpPr>
          <p:nvPr>
            <p:ph type="sldNum" sz="quarter" idx="12"/>
          </p:nvPr>
        </p:nvSpPr>
        <p:spPr/>
        <p:txBody>
          <a:bodyPr/>
          <a:lstStyle/>
          <a:p>
            <a:fld id="{91F816EA-24CC-2048-859A-C5EA9F275392}" type="slidenum">
              <a:rPr lang="en-US" smtClean="0"/>
              <a:t>17</a:t>
            </a:fld>
            <a:endParaRPr lang="en-US" dirty="0"/>
          </a:p>
        </p:txBody>
      </p:sp>
      <p:sp>
        <p:nvSpPr>
          <p:cNvPr id="4" name="标题 3">
            <a:extLst>
              <a:ext uri="{FF2B5EF4-FFF2-40B4-BE49-F238E27FC236}">
                <a16:creationId xmlns:a16="http://schemas.microsoft.com/office/drawing/2014/main" id="{E6373675-5EB1-2041-AFD4-63A2C00317CC}"/>
              </a:ext>
            </a:extLst>
          </p:cNvPr>
          <p:cNvSpPr>
            <a:spLocks noGrp="1"/>
          </p:cNvSpPr>
          <p:nvPr>
            <p:ph type="title"/>
          </p:nvPr>
        </p:nvSpPr>
        <p:spPr/>
        <p:txBody>
          <a:bodyPr/>
          <a:lstStyle/>
          <a:p>
            <a:r>
              <a:rPr kumimoji="1" lang="zh-CN" altLang="en-US" dirty="0"/>
              <a:t>编译器的由来与挑战</a:t>
            </a:r>
          </a:p>
        </p:txBody>
      </p:sp>
      <p:sp>
        <p:nvSpPr>
          <p:cNvPr id="6" name="内容占位符 5">
            <a:extLst>
              <a:ext uri="{FF2B5EF4-FFF2-40B4-BE49-F238E27FC236}">
                <a16:creationId xmlns:a16="http://schemas.microsoft.com/office/drawing/2014/main" id="{244A8CB1-D64C-CB4E-9448-0EC971146CF6}"/>
              </a:ext>
            </a:extLst>
          </p:cNvPr>
          <p:cNvSpPr>
            <a:spLocks noGrp="1"/>
          </p:cNvSpPr>
          <p:nvPr>
            <p:ph idx="1"/>
          </p:nvPr>
        </p:nvSpPr>
        <p:spPr>
          <a:xfrm>
            <a:off x="304800" y="822011"/>
            <a:ext cx="11379200" cy="4978400"/>
          </a:xfrm>
        </p:spPr>
        <p:txBody>
          <a:bodyPr/>
          <a:lstStyle/>
          <a:p>
            <a:r>
              <a:rPr kumimoji="1" lang="zh-CN" altLang="en-US" dirty="0"/>
              <a:t>求最大公约数</a:t>
            </a:r>
            <a:r>
              <a:rPr kumimoji="1" lang="en-US" altLang="zh-CN" dirty="0" err="1"/>
              <a:t>gcd</a:t>
            </a:r>
            <a:endParaRPr kumimoji="1" lang="zh-CN" altLang="en-US" dirty="0"/>
          </a:p>
        </p:txBody>
      </p:sp>
      <p:pic>
        <p:nvPicPr>
          <p:cNvPr id="8" name="Picture 2">
            <a:extLst>
              <a:ext uri="{FF2B5EF4-FFF2-40B4-BE49-F238E27FC236}">
                <a16:creationId xmlns:a16="http://schemas.microsoft.com/office/drawing/2014/main" id="{1A827C83-46F5-7D4A-B9FB-6F7866E61F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62200" y="1523999"/>
            <a:ext cx="7315200" cy="480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2385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D94E55-D4DD-054D-866A-3FCC2CBF100C}"/>
              </a:ext>
            </a:extLst>
          </p:cNvPr>
          <p:cNvSpPr>
            <a:spLocks noGrp="1"/>
          </p:cNvSpPr>
          <p:nvPr>
            <p:ph idx="1"/>
          </p:nvPr>
        </p:nvSpPr>
        <p:spPr>
          <a:xfrm>
            <a:off x="406400" y="990600"/>
            <a:ext cx="6146800" cy="4978400"/>
          </a:xfrm>
        </p:spPr>
        <p:txBody>
          <a:bodyPr/>
          <a:lstStyle/>
          <a:p>
            <a:r>
              <a:rPr kumimoji="1" lang="zh-CN" altLang="en-US" dirty="0">
                <a:latin typeface="+mn-lt"/>
              </a:rPr>
              <a:t>快速发展的编程语言</a:t>
            </a:r>
            <a:endParaRPr kumimoji="1" lang="en-US" altLang="zh-CN" dirty="0">
              <a:latin typeface="+mn-lt"/>
            </a:endParaRPr>
          </a:p>
          <a:p>
            <a:pPr lvl="1"/>
            <a:r>
              <a:rPr kumimoji="1" lang="en-US" altLang="zh-CN" dirty="0">
                <a:latin typeface="+mn-lt"/>
              </a:rPr>
              <a:t>PYPL(</a:t>
            </a:r>
            <a:r>
              <a:rPr lang="en" altLang="zh-CN" dirty="0" err="1">
                <a:latin typeface="+mn-lt"/>
              </a:rPr>
              <a:t>PopularitY</a:t>
            </a:r>
            <a:r>
              <a:rPr lang="en" altLang="zh-CN" dirty="0">
                <a:latin typeface="+mn-lt"/>
              </a:rPr>
              <a:t> of Programming Language</a:t>
            </a:r>
            <a:r>
              <a:rPr kumimoji="1" lang="en-US" altLang="zh-CN" dirty="0">
                <a:latin typeface="+mn-lt"/>
              </a:rPr>
              <a:t>)</a:t>
            </a:r>
          </a:p>
          <a:p>
            <a:pPr lvl="1"/>
            <a:r>
              <a:rPr lang="en" altLang="zh-CN" dirty="0">
                <a:latin typeface="+mn-lt"/>
                <a:hlinkClick r:id="rId2"/>
              </a:rPr>
              <a:t>https://pypl.github.io/PYPL.html</a:t>
            </a:r>
            <a:r>
              <a:rPr lang="zh-CN" altLang="en-US" dirty="0">
                <a:latin typeface="+mn-lt"/>
              </a:rPr>
              <a:t> </a:t>
            </a:r>
            <a:endParaRPr lang="en-US" altLang="zh-CN" dirty="0">
              <a:latin typeface="+mn-lt"/>
            </a:endParaRPr>
          </a:p>
          <a:p>
            <a:pPr lvl="2"/>
            <a:r>
              <a:rPr lang="en" altLang="zh-CN" sz="2400" dirty="0">
                <a:latin typeface="+mn-lt"/>
              </a:rPr>
              <a:t>The PYPL </a:t>
            </a:r>
            <a:r>
              <a:rPr lang="en" altLang="zh-CN" sz="2400" dirty="0" err="1">
                <a:latin typeface="+mn-lt"/>
              </a:rPr>
              <a:t>PopularitY</a:t>
            </a:r>
            <a:r>
              <a:rPr lang="en" altLang="zh-CN" sz="2400" dirty="0">
                <a:latin typeface="+mn-lt"/>
              </a:rPr>
              <a:t> of Programming Language Index is created by analyzing how often language tutorials are searched on Google.</a:t>
            </a:r>
          </a:p>
        </p:txBody>
      </p:sp>
      <p:sp>
        <p:nvSpPr>
          <p:cNvPr id="3" name="灯片编号占位符 2">
            <a:extLst>
              <a:ext uri="{FF2B5EF4-FFF2-40B4-BE49-F238E27FC236}">
                <a16:creationId xmlns:a16="http://schemas.microsoft.com/office/drawing/2014/main" id="{1B7191BB-63E0-4C42-930A-F838C3781F0A}"/>
              </a:ext>
            </a:extLst>
          </p:cNvPr>
          <p:cNvSpPr>
            <a:spLocks noGrp="1"/>
          </p:cNvSpPr>
          <p:nvPr>
            <p:ph type="sldNum" sz="quarter" idx="12"/>
          </p:nvPr>
        </p:nvSpPr>
        <p:spPr/>
        <p:txBody>
          <a:bodyPr/>
          <a:lstStyle/>
          <a:p>
            <a:fld id="{91F816EA-24CC-2048-859A-C5EA9F275392}" type="slidenum">
              <a:rPr lang="en-US" smtClean="0"/>
              <a:t>18</a:t>
            </a:fld>
            <a:endParaRPr lang="en-US" dirty="0"/>
          </a:p>
        </p:txBody>
      </p:sp>
      <p:sp>
        <p:nvSpPr>
          <p:cNvPr id="4" name="标题 3">
            <a:extLst>
              <a:ext uri="{FF2B5EF4-FFF2-40B4-BE49-F238E27FC236}">
                <a16:creationId xmlns:a16="http://schemas.microsoft.com/office/drawing/2014/main" id="{3BDA289F-A75E-0C43-8DF9-C852968DC3D6}"/>
              </a:ext>
            </a:extLst>
          </p:cNvPr>
          <p:cNvSpPr>
            <a:spLocks noGrp="1"/>
          </p:cNvSpPr>
          <p:nvPr>
            <p:ph type="title"/>
          </p:nvPr>
        </p:nvSpPr>
        <p:spPr/>
        <p:txBody>
          <a:bodyPr/>
          <a:lstStyle/>
          <a:p>
            <a:r>
              <a:rPr kumimoji="1" lang="zh-CN" altLang="en-US" dirty="0"/>
              <a:t>编译器的由来与挑战</a:t>
            </a:r>
          </a:p>
        </p:txBody>
      </p:sp>
      <p:pic>
        <p:nvPicPr>
          <p:cNvPr id="5" name="图片 4">
            <a:extLst>
              <a:ext uri="{FF2B5EF4-FFF2-40B4-BE49-F238E27FC236}">
                <a16:creationId xmlns:a16="http://schemas.microsoft.com/office/drawing/2014/main" id="{CE31333C-89CD-344C-9EAA-ECF006504987}"/>
              </a:ext>
            </a:extLst>
          </p:cNvPr>
          <p:cNvPicPr>
            <a:picLocks noChangeAspect="1"/>
          </p:cNvPicPr>
          <p:nvPr/>
        </p:nvPicPr>
        <p:blipFill>
          <a:blip r:embed="rId3"/>
          <a:stretch>
            <a:fillRect/>
          </a:stretch>
        </p:blipFill>
        <p:spPr>
          <a:xfrm>
            <a:off x="6691573" y="760696"/>
            <a:ext cx="4433628" cy="5595480"/>
          </a:xfrm>
          <a:prstGeom prst="rect">
            <a:avLst/>
          </a:prstGeom>
        </p:spPr>
      </p:pic>
    </p:spTree>
    <p:extLst>
      <p:ext uri="{BB962C8B-B14F-4D97-AF65-F5344CB8AC3E}">
        <p14:creationId xmlns:p14="http://schemas.microsoft.com/office/powerpoint/2010/main" val="708535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D94E55-D4DD-054D-866A-3FCC2CBF100C}"/>
              </a:ext>
            </a:extLst>
          </p:cNvPr>
          <p:cNvSpPr>
            <a:spLocks noGrp="1"/>
          </p:cNvSpPr>
          <p:nvPr>
            <p:ph idx="1"/>
          </p:nvPr>
        </p:nvSpPr>
        <p:spPr>
          <a:xfrm>
            <a:off x="228600" y="764704"/>
            <a:ext cx="11811000" cy="4978400"/>
          </a:xfrm>
        </p:spPr>
        <p:txBody>
          <a:bodyPr/>
          <a:lstStyle/>
          <a:p>
            <a:r>
              <a:rPr kumimoji="1" lang="zh-CN" altLang="en-US" dirty="0">
                <a:latin typeface="+mn-lt"/>
              </a:rPr>
              <a:t>快速发展的编程语言</a:t>
            </a:r>
            <a:endParaRPr kumimoji="1" lang="en-US" altLang="zh-CN" dirty="0">
              <a:latin typeface="+mn-lt"/>
            </a:endParaRPr>
          </a:p>
          <a:p>
            <a:pPr lvl="1"/>
            <a:r>
              <a:rPr kumimoji="1" lang="en-US" altLang="zh-CN" dirty="0">
                <a:latin typeface="+mn-lt"/>
              </a:rPr>
              <a:t>GitHub</a:t>
            </a:r>
            <a:r>
              <a:rPr kumimoji="1" lang="zh-CN" altLang="en-US" dirty="0">
                <a:latin typeface="+mn-lt"/>
              </a:rPr>
              <a:t> </a:t>
            </a:r>
            <a:r>
              <a:rPr kumimoji="1" lang="en-US" altLang="zh-CN" dirty="0">
                <a:latin typeface="+mn-lt"/>
              </a:rPr>
              <a:t>(</a:t>
            </a:r>
            <a:r>
              <a:rPr kumimoji="1" lang="en-US" altLang="zh-CN" dirty="0">
                <a:latin typeface="+mn-lt"/>
                <a:hlinkClick r:id="rId2"/>
              </a:rPr>
              <a:t>https://octoverse.github.com/</a:t>
            </a:r>
            <a:r>
              <a:rPr kumimoji="1" lang="en-US" altLang="zh-CN" dirty="0">
                <a:latin typeface="+mn-lt"/>
              </a:rPr>
              <a:t>):</a:t>
            </a:r>
            <a:r>
              <a:rPr kumimoji="1" lang="zh-CN" altLang="en-US" dirty="0">
                <a:latin typeface="+mn-lt"/>
              </a:rPr>
              <a:t> 开源项目涉及到</a:t>
            </a:r>
            <a:r>
              <a:rPr kumimoji="1" lang="en-US" altLang="zh-CN" dirty="0">
                <a:latin typeface="+mn-lt"/>
              </a:rPr>
              <a:t>370+</a:t>
            </a:r>
            <a:r>
              <a:rPr kumimoji="1" lang="zh-CN" altLang="en-US" dirty="0">
                <a:latin typeface="+mn-lt"/>
              </a:rPr>
              <a:t>编程语言</a:t>
            </a:r>
            <a:endParaRPr kumimoji="1" lang="en-US" altLang="zh-CN" dirty="0">
              <a:latin typeface="+mn-lt"/>
            </a:endParaRPr>
          </a:p>
        </p:txBody>
      </p:sp>
      <p:sp>
        <p:nvSpPr>
          <p:cNvPr id="3" name="灯片编号占位符 2">
            <a:extLst>
              <a:ext uri="{FF2B5EF4-FFF2-40B4-BE49-F238E27FC236}">
                <a16:creationId xmlns:a16="http://schemas.microsoft.com/office/drawing/2014/main" id="{1B7191BB-63E0-4C42-930A-F838C3781F0A}"/>
              </a:ext>
            </a:extLst>
          </p:cNvPr>
          <p:cNvSpPr>
            <a:spLocks noGrp="1"/>
          </p:cNvSpPr>
          <p:nvPr>
            <p:ph type="sldNum" sz="quarter" idx="12"/>
          </p:nvPr>
        </p:nvSpPr>
        <p:spPr/>
        <p:txBody>
          <a:bodyPr/>
          <a:lstStyle/>
          <a:p>
            <a:fld id="{91F816EA-24CC-2048-859A-C5EA9F275392}" type="slidenum">
              <a:rPr lang="en-US" smtClean="0"/>
              <a:t>19</a:t>
            </a:fld>
            <a:endParaRPr lang="en-US" dirty="0"/>
          </a:p>
        </p:txBody>
      </p:sp>
      <p:sp>
        <p:nvSpPr>
          <p:cNvPr id="4" name="标题 3">
            <a:extLst>
              <a:ext uri="{FF2B5EF4-FFF2-40B4-BE49-F238E27FC236}">
                <a16:creationId xmlns:a16="http://schemas.microsoft.com/office/drawing/2014/main" id="{3BDA289F-A75E-0C43-8DF9-C852968DC3D6}"/>
              </a:ext>
            </a:extLst>
          </p:cNvPr>
          <p:cNvSpPr>
            <a:spLocks noGrp="1"/>
          </p:cNvSpPr>
          <p:nvPr>
            <p:ph type="title"/>
          </p:nvPr>
        </p:nvSpPr>
        <p:spPr/>
        <p:txBody>
          <a:bodyPr/>
          <a:lstStyle/>
          <a:p>
            <a:r>
              <a:rPr kumimoji="1" lang="zh-CN" altLang="en-US" dirty="0"/>
              <a:t>编译器的由来与挑战</a:t>
            </a:r>
          </a:p>
        </p:txBody>
      </p:sp>
      <p:pic>
        <p:nvPicPr>
          <p:cNvPr id="6" name="图片 5">
            <a:extLst>
              <a:ext uri="{FF2B5EF4-FFF2-40B4-BE49-F238E27FC236}">
                <a16:creationId xmlns:a16="http://schemas.microsoft.com/office/drawing/2014/main" id="{7A08AA17-32F2-134B-BDA2-955091CD4259}"/>
              </a:ext>
            </a:extLst>
          </p:cNvPr>
          <p:cNvPicPr>
            <a:picLocks noChangeAspect="1"/>
          </p:cNvPicPr>
          <p:nvPr/>
        </p:nvPicPr>
        <p:blipFill>
          <a:blip r:embed="rId3"/>
          <a:stretch>
            <a:fillRect/>
          </a:stretch>
        </p:blipFill>
        <p:spPr>
          <a:xfrm>
            <a:off x="1066800" y="1830046"/>
            <a:ext cx="9102968" cy="4635254"/>
          </a:xfrm>
          <a:prstGeom prst="rect">
            <a:avLst/>
          </a:prstGeom>
        </p:spPr>
      </p:pic>
    </p:spTree>
    <p:extLst>
      <p:ext uri="{BB962C8B-B14F-4D97-AF65-F5344CB8AC3E}">
        <p14:creationId xmlns:p14="http://schemas.microsoft.com/office/powerpoint/2010/main" val="3431223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914400"/>
            <a:ext cx="10515600" cy="5105400"/>
          </a:xfrm>
        </p:spPr>
        <p:txBody>
          <a:bodyPr/>
          <a:lstStyle/>
          <a:p>
            <a:r>
              <a:rPr lang="zh-CN" altLang="en-US" sz="2800" dirty="0"/>
              <a:t>课程介绍</a:t>
            </a:r>
            <a:endParaRPr lang="en-US" altLang="zh-CN" sz="2800" dirty="0"/>
          </a:p>
          <a:p>
            <a:pPr lvl="1"/>
            <a:r>
              <a:rPr lang="zh-CN" altLang="en-US" sz="2400" dirty="0"/>
              <a:t>课程目标</a:t>
            </a:r>
            <a:endParaRPr lang="en-US" altLang="zh-CN" sz="2400" dirty="0"/>
          </a:p>
          <a:p>
            <a:pPr lvl="1"/>
            <a:r>
              <a:rPr lang="zh-CN" altLang="en-US" sz="2400" dirty="0"/>
              <a:t>课程内容</a:t>
            </a:r>
            <a:endParaRPr lang="en-US" altLang="zh-CN" sz="2400" dirty="0"/>
          </a:p>
          <a:p>
            <a:pPr lvl="1"/>
            <a:r>
              <a:rPr lang="zh-CN" altLang="en-US" dirty="0"/>
              <a:t>如何学习</a:t>
            </a:r>
            <a:endParaRPr lang="en-US" altLang="zh-CN" dirty="0"/>
          </a:p>
          <a:p>
            <a:pPr lvl="1"/>
            <a:r>
              <a:rPr lang="zh-CN" altLang="en-US" sz="2400" dirty="0"/>
              <a:t>课程考核</a:t>
            </a:r>
            <a:endParaRPr lang="en-US" altLang="zh-CN" sz="2400" dirty="0"/>
          </a:p>
          <a:p>
            <a:r>
              <a:rPr lang="zh-CN" altLang="en-US" sz="2800" dirty="0"/>
              <a:t>编译概述</a:t>
            </a:r>
            <a:endParaRPr lang="en-US" altLang="zh-CN" sz="2800" dirty="0"/>
          </a:p>
          <a:p>
            <a:pPr lvl="1"/>
            <a:r>
              <a:rPr lang="zh-CN" altLang="en-US" sz="2400" dirty="0"/>
              <a:t>什么是编译器？</a:t>
            </a:r>
            <a:endParaRPr lang="en-US" altLang="zh-CN" sz="2400" dirty="0"/>
          </a:p>
          <a:p>
            <a:pPr lvl="1"/>
            <a:r>
              <a:rPr lang="zh-CN" altLang="en-US" sz="2400" dirty="0"/>
              <a:t>编译和解释</a:t>
            </a:r>
            <a:endParaRPr lang="en-US" altLang="zh-CN" sz="2400" dirty="0"/>
          </a:p>
          <a:p>
            <a:pPr lvl="1"/>
            <a:r>
              <a:rPr lang="zh-CN" altLang="en-US" sz="2400" dirty="0"/>
              <a:t>编译程序的组成</a:t>
            </a:r>
            <a:endParaRPr lang="en-US" altLang="zh-CN" sz="2400" dirty="0"/>
          </a:p>
          <a:p>
            <a:pPr lvl="1"/>
            <a:r>
              <a:rPr lang="zh-CN" altLang="en-US" sz="2400" dirty="0"/>
              <a:t>编译程序的组织</a:t>
            </a:r>
            <a:endParaRPr lang="en-US" altLang="zh-CN" sz="2400" dirty="0"/>
          </a:p>
          <a:p>
            <a:r>
              <a:rPr lang="zh-CN" altLang="en-US" sz="2800" dirty="0"/>
              <a:t>总结</a:t>
            </a:r>
            <a:endParaRPr lang="en-US" altLang="zh-CN" sz="2800" dirty="0"/>
          </a:p>
        </p:txBody>
      </p:sp>
      <p:sp>
        <p:nvSpPr>
          <p:cNvPr id="4" name="灯片编号占位符 3"/>
          <p:cNvSpPr>
            <a:spLocks noGrp="1"/>
          </p:cNvSpPr>
          <p:nvPr>
            <p:ph type="sldNum" sz="quarter" idx="12"/>
          </p:nvPr>
        </p:nvSpPr>
        <p:spPr/>
        <p:txBody>
          <a:bodyPr/>
          <a:lstStyle/>
          <a:p>
            <a:fld id="{10F35DC5-7E65-8247-99AB-4E984F8A921E}" type="slidenum">
              <a:rPr lang="en-US" smtClean="0"/>
              <a:t>2</a:t>
            </a:fld>
            <a:endParaRPr lang="en-US"/>
          </a:p>
        </p:txBody>
      </p:sp>
      <p:sp>
        <p:nvSpPr>
          <p:cNvPr id="2" name="标题 1"/>
          <p:cNvSpPr>
            <a:spLocks noGrp="1"/>
          </p:cNvSpPr>
          <p:nvPr>
            <p:ph type="title"/>
          </p:nvPr>
        </p:nvSpPr>
        <p:spPr/>
        <p:txBody>
          <a:bodyPr/>
          <a:lstStyle/>
          <a:p>
            <a:r>
              <a:rPr lang="zh-CN" altLang="en-US" dirty="0"/>
              <a:t>提纲</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FD94E55-D4DD-054D-866A-3FCC2CBF100C}"/>
              </a:ext>
            </a:extLst>
          </p:cNvPr>
          <p:cNvSpPr>
            <a:spLocks noGrp="1"/>
          </p:cNvSpPr>
          <p:nvPr>
            <p:ph idx="1"/>
          </p:nvPr>
        </p:nvSpPr>
        <p:spPr>
          <a:xfrm>
            <a:off x="381000" y="939800"/>
            <a:ext cx="6146800" cy="4978400"/>
          </a:xfrm>
        </p:spPr>
        <p:txBody>
          <a:bodyPr/>
          <a:lstStyle/>
          <a:p>
            <a:r>
              <a:rPr kumimoji="1" lang="zh-CN" altLang="en-US" dirty="0">
                <a:latin typeface="+mn-lt"/>
              </a:rPr>
              <a:t>快速发展的编程语言</a:t>
            </a:r>
            <a:endParaRPr kumimoji="1" lang="en-US" altLang="zh-CN" dirty="0">
              <a:latin typeface="+mn-lt"/>
            </a:endParaRPr>
          </a:p>
          <a:p>
            <a:pPr lvl="1"/>
            <a:r>
              <a:rPr kumimoji="1" lang="en-US" altLang="zh-CN" dirty="0">
                <a:latin typeface="+mn-lt"/>
              </a:rPr>
              <a:t>TIOBE</a:t>
            </a:r>
            <a:r>
              <a:rPr kumimoji="1" lang="zh-CN" altLang="en-US" dirty="0">
                <a:latin typeface="+mn-lt"/>
              </a:rPr>
              <a:t> </a:t>
            </a:r>
            <a:r>
              <a:rPr kumimoji="1" lang="en-US" altLang="zh-CN" dirty="0">
                <a:latin typeface="+mn-lt"/>
              </a:rPr>
              <a:t>Index</a:t>
            </a:r>
            <a:r>
              <a:rPr kumimoji="1" lang="zh-CN" altLang="en-US" dirty="0">
                <a:latin typeface="+mn-lt"/>
              </a:rPr>
              <a:t> </a:t>
            </a:r>
            <a:r>
              <a:rPr kumimoji="1" lang="en-US" altLang="zh-CN" dirty="0">
                <a:latin typeface="+mn-lt"/>
              </a:rPr>
              <a:t>(</a:t>
            </a:r>
            <a:r>
              <a:rPr kumimoji="1" lang="zh-CN" altLang="en-US" dirty="0">
                <a:latin typeface="+mn-lt"/>
              </a:rPr>
              <a:t> </a:t>
            </a:r>
            <a:r>
              <a:rPr kumimoji="1" lang="en-US" altLang="zh-CN" dirty="0">
                <a:latin typeface="+mn-lt"/>
                <a:hlinkClick r:id="rId2"/>
              </a:rPr>
              <a:t>www.tiobe.com</a:t>
            </a:r>
            <a:r>
              <a:rPr kumimoji="1" lang="en-US" altLang="zh-CN" dirty="0">
                <a:latin typeface="+mn-lt"/>
              </a:rPr>
              <a:t>)</a:t>
            </a:r>
            <a:endParaRPr lang="en" altLang="zh-CN" sz="2400" dirty="0">
              <a:latin typeface="+mn-lt"/>
            </a:endParaRPr>
          </a:p>
        </p:txBody>
      </p:sp>
      <p:sp>
        <p:nvSpPr>
          <p:cNvPr id="3" name="灯片编号占位符 2">
            <a:extLst>
              <a:ext uri="{FF2B5EF4-FFF2-40B4-BE49-F238E27FC236}">
                <a16:creationId xmlns:a16="http://schemas.microsoft.com/office/drawing/2014/main" id="{1B7191BB-63E0-4C42-930A-F838C3781F0A}"/>
              </a:ext>
            </a:extLst>
          </p:cNvPr>
          <p:cNvSpPr>
            <a:spLocks noGrp="1"/>
          </p:cNvSpPr>
          <p:nvPr>
            <p:ph type="sldNum" sz="quarter" idx="12"/>
          </p:nvPr>
        </p:nvSpPr>
        <p:spPr/>
        <p:txBody>
          <a:bodyPr/>
          <a:lstStyle/>
          <a:p>
            <a:fld id="{91F816EA-24CC-2048-859A-C5EA9F275392}" type="slidenum">
              <a:rPr lang="en-US" smtClean="0"/>
              <a:t>20</a:t>
            </a:fld>
            <a:endParaRPr lang="en-US" dirty="0"/>
          </a:p>
        </p:txBody>
      </p:sp>
      <p:sp>
        <p:nvSpPr>
          <p:cNvPr id="4" name="标题 3">
            <a:extLst>
              <a:ext uri="{FF2B5EF4-FFF2-40B4-BE49-F238E27FC236}">
                <a16:creationId xmlns:a16="http://schemas.microsoft.com/office/drawing/2014/main" id="{3BDA289F-A75E-0C43-8DF9-C852968DC3D6}"/>
              </a:ext>
            </a:extLst>
          </p:cNvPr>
          <p:cNvSpPr>
            <a:spLocks noGrp="1"/>
          </p:cNvSpPr>
          <p:nvPr>
            <p:ph type="title"/>
          </p:nvPr>
        </p:nvSpPr>
        <p:spPr/>
        <p:txBody>
          <a:bodyPr/>
          <a:lstStyle/>
          <a:p>
            <a:r>
              <a:rPr kumimoji="1" lang="zh-CN" altLang="en-US" dirty="0"/>
              <a:t>编译器的由来与挑战</a:t>
            </a:r>
          </a:p>
        </p:txBody>
      </p:sp>
      <p:pic>
        <p:nvPicPr>
          <p:cNvPr id="6" name="图片 5">
            <a:extLst>
              <a:ext uri="{FF2B5EF4-FFF2-40B4-BE49-F238E27FC236}">
                <a16:creationId xmlns:a16="http://schemas.microsoft.com/office/drawing/2014/main" id="{4C56BCE1-3FBB-464B-A9CE-1883DF7D82DA}"/>
              </a:ext>
            </a:extLst>
          </p:cNvPr>
          <p:cNvPicPr>
            <a:picLocks noChangeAspect="1"/>
          </p:cNvPicPr>
          <p:nvPr/>
        </p:nvPicPr>
        <p:blipFill>
          <a:blip r:embed="rId3"/>
          <a:stretch>
            <a:fillRect/>
          </a:stretch>
        </p:blipFill>
        <p:spPr>
          <a:xfrm>
            <a:off x="7696200" y="939800"/>
            <a:ext cx="4264619" cy="4978400"/>
          </a:xfrm>
          <a:prstGeom prst="rect">
            <a:avLst/>
          </a:prstGeom>
        </p:spPr>
      </p:pic>
      <p:pic>
        <p:nvPicPr>
          <p:cNvPr id="10" name="图片 9">
            <a:extLst>
              <a:ext uri="{FF2B5EF4-FFF2-40B4-BE49-F238E27FC236}">
                <a16:creationId xmlns:a16="http://schemas.microsoft.com/office/drawing/2014/main" id="{D0F80A6F-703B-DA47-A091-8A385B14CF31}"/>
              </a:ext>
            </a:extLst>
          </p:cNvPr>
          <p:cNvPicPr>
            <a:picLocks noChangeAspect="1"/>
          </p:cNvPicPr>
          <p:nvPr/>
        </p:nvPicPr>
        <p:blipFill>
          <a:blip r:embed="rId4"/>
          <a:stretch>
            <a:fillRect/>
          </a:stretch>
        </p:blipFill>
        <p:spPr>
          <a:xfrm>
            <a:off x="231181" y="2278185"/>
            <a:ext cx="7259782" cy="3657600"/>
          </a:xfrm>
          <a:prstGeom prst="rect">
            <a:avLst/>
          </a:prstGeom>
        </p:spPr>
      </p:pic>
    </p:spTree>
    <p:extLst>
      <p:ext uri="{BB962C8B-B14F-4D97-AF65-F5344CB8AC3E}">
        <p14:creationId xmlns:p14="http://schemas.microsoft.com/office/powerpoint/2010/main" val="2852855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DD50BA-0278-6149-B181-44BA3D17D3EC}"/>
              </a:ext>
            </a:extLst>
          </p:cNvPr>
          <p:cNvSpPr>
            <a:spLocks noGrp="1"/>
          </p:cNvSpPr>
          <p:nvPr>
            <p:ph idx="1"/>
          </p:nvPr>
        </p:nvSpPr>
        <p:spPr>
          <a:xfrm>
            <a:off x="254000" y="967154"/>
            <a:ext cx="5689600" cy="4978400"/>
          </a:xfrm>
        </p:spPr>
        <p:txBody>
          <a:bodyPr/>
          <a:lstStyle/>
          <a:p>
            <a:r>
              <a:rPr kumimoji="1" lang="zh-CN" altLang="en-US" dirty="0"/>
              <a:t>从无到有，从弱到强</a:t>
            </a:r>
            <a:endParaRPr kumimoji="1" lang="en-US" altLang="zh-CN" dirty="0"/>
          </a:p>
          <a:p>
            <a:pPr lvl="1"/>
            <a:r>
              <a:rPr kumimoji="1" lang="en-US" altLang="zh-CN" dirty="0"/>
              <a:t>1954</a:t>
            </a:r>
            <a:r>
              <a:rPr kumimoji="1" lang="zh-CN" altLang="en-US" dirty="0"/>
              <a:t>年</a:t>
            </a:r>
            <a:r>
              <a:rPr kumimoji="1" lang="en-US" altLang="zh-CN" dirty="0"/>
              <a:t>IBM</a:t>
            </a:r>
            <a:r>
              <a:rPr kumimoji="1" lang="zh-CN" altLang="en-US" dirty="0"/>
              <a:t>研发了</a:t>
            </a:r>
            <a:r>
              <a:rPr kumimoji="1" lang="en-US" altLang="zh-CN" dirty="0"/>
              <a:t>704</a:t>
            </a:r>
            <a:r>
              <a:rPr kumimoji="1" lang="zh-CN" altLang="en-US" dirty="0"/>
              <a:t>机</a:t>
            </a:r>
            <a:endParaRPr kumimoji="1" lang="en-US" altLang="zh-CN" dirty="0"/>
          </a:p>
          <a:p>
            <a:pPr lvl="1"/>
            <a:r>
              <a:rPr kumimoji="1" lang="zh-CN" altLang="en-US" dirty="0"/>
              <a:t>所有的程序均由汇编语言开发</a:t>
            </a:r>
            <a:endParaRPr kumimoji="1" lang="en-US" altLang="zh-CN" dirty="0"/>
          </a:p>
          <a:p>
            <a:pPr lvl="1"/>
            <a:r>
              <a:rPr kumimoji="1" lang="zh-CN" altLang="en-US" dirty="0"/>
              <a:t>软件的成本超过了硬件</a:t>
            </a:r>
          </a:p>
        </p:txBody>
      </p:sp>
      <p:sp>
        <p:nvSpPr>
          <p:cNvPr id="3" name="灯片编号占位符 2">
            <a:extLst>
              <a:ext uri="{FF2B5EF4-FFF2-40B4-BE49-F238E27FC236}">
                <a16:creationId xmlns:a16="http://schemas.microsoft.com/office/drawing/2014/main" id="{FC4C9431-D4CD-0F47-B43B-012F0AF332C8}"/>
              </a:ext>
            </a:extLst>
          </p:cNvPr>
          <p:cNvSpPr>
            <a:spLocks noGrp="1"/>
          </p:cNvSpPr>
          <p:nvPr>
            <p:ph type="sldNum" sz="quarter" idx="12"/>
          </p:nvPr>
        </p:nvSpPr>
        <p:spPr/>
        <p:txBody>
          <a:bodyPr/>
          <a:lstStyle/>
          <a:p>
            <a:fld id="{91F816EA-24CC-2048-859A-C5EA9F275392}" type="slidenum">
              <a:rPr lang="en-US" smtClean="0"/>
              <a:t>21</a:t>
            </a:fld>
            <a:endParaRPr lang="en-US" dirty="0"/>
          </a:p>
        </p:txBody>
      </p:sp>
      <p:sp>
        <p:nvSpPr>
          <p:cNvPr id="4" name="标题 3">
            <a:extLst>
              <a:ext uri="{FF2B5EF4-FFF2-40B4-BE49-F238E27FC236}">
                <a16:creationId xmlns:a16="http://schemas.microsoft.com/office/drawing/2014/main" id="{51034B1E-15E9-7446-A8A4-6301EB4F60BD}"/>
              </a:ext>
            </a:extLst>
          </p:cNvPr>
          <p:cNvSpPr>
            <a:spLocks noGrp="1"/>
          </p:cNvSpPr>
          <p:nvPr>
            <p:ph type="title"/>
          </p:nvPr>
        </p:nvSpPr>
        <p:spPr/>
        <p:txBody>
          <a:bodyPr/>
          <a:lstStyle/>
          <a:p>
            <a:r>
              <a:rPr kumimoji="1" lang="zh-CN" altLang="en-US" dirty="0"/>
              <a:t>编译器的由来与挑战</a:t>
            </a:r>
          </a:p>
        </p:txBody>
      </p:sp>
      <p:pic>
        <p:nvPicPr>
          <p:cNvPr id="2050" name="Picture 2">
            <a:extLst>
              <a:ext uri="{FF2B5EF4-FFF2-40B4-BE49-F238E27FC236}">
                <a16:creationId xmlns:a16="http://schemas.microsoft.com/office/drawing/2014/main" id="{B82B8F0E-6F9B-EE48-B703-6E7C02F81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912446"/>
            <a:ext cx="6045721" cy="478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13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8E8B01B-9C59-F54F-99C8-F30CD2A5D441}"/>
              </a:ext>
            </a:extLst>
          </p:cNvPr>
          <p:cNvSpPr>
            <a:spLocks noGrp="1"/>
          </p:cNvSpPr>
          <p:nvPr>
            <p:ph idx="1"/>
          </p:nvPr>
        </p:nvSpPr>
        <p:spPr/>
        <p:txBody>
          <a:bodyPr/>
          <a:lstStyle/>
          <a:p>
            <a:r>
              <a:rPr kumimoji="1" lang="en-US" altLang="zh-CN" dirty="0"/>
              <a:t>FORTRAN</a:t>
            </a:r>
            <a:r>
              <a:rPr kumimoji="1" lang="zh-CN" altLang="en-US" dirty="0"/>
              <a:t> </a:t>
            </a:r>
            <a:r>
              <a:rPr kumimoji="1" lang="en-US" altLang="zh-CN" dirty="0"/>
              <a:t>I</a:t>
            </a:r>
          </a:p>
          <a:p>
            <a:pPr lvl="1"/>
            <a:r>
              <a:rPr kumimoji="1" lang="en-US" altLang="zh-CN" dirty="0"/>
              <a:t>John</a:t>
            </a:r>
            <a:r>
              <a:rPr kumimoji="1" lang="zh-CN" altLang="en-US" dirty="0"/>
              <a:t> </a:t>
            </a:r>
            <a:r>
              <a:rPr kumimoji="1" lang="en-US" altLang="zh-CN" dirty="0"/>
              <a:t>Backus</a:t>
            </a:r>
            <a:r>
              <a:rPr kumimoji="1" lang="zh-CN" altLang="en-US" dirty="0"/>
              <a:t> </a:t>
            </a:r>
            <a:r>
              <a:rPr kumimoji="1" lang="en-US" altLang="zh-CN" dirty="0"/>
              <a:t>(1977</a:t>
            </a:r>
            <a:r>
              <a:rPr kumimoji="1" lang="zh-CN" altLang="en-US" dirty="0"/>
              <a:t>年图灵奖</a:t>
            </a:r>
            <a:r>
              <a:rPr kumimoji="1" lang="en-US" altLang="zh-CN" dirty="0"/>
              <a:t>)</a:t>
            </a:r>
          </a:p>
          <a:p>
            <a:pPr lvl="2"/>
            <a:r>
              <a:rPr kumimoji="1" lang="zh-CN" altLang="en-US" dirty="0"/>
              <a:t>巴科斯范式</a:t>
            </a:r>
            <a:r>
              <a:rPr kumimoji="1" lang="en-US" altLang="zh-CN" dirty="0"/>
              <a:t>(BNF,</a:t>
            </a:r>
            <a:r>
              <a:rPr kumimoji="1" lang="zh-CN" altLang="en-US" dirty="0"/>
              <a:t> </a:t>
            </a:r>
            <a:r>
              <a:rPr kumimoji="1" lang="en-US" altLang="zh-CN" dirty="0"/>
              <a:t>Backus-Naur</a:t>
            </a:r>
            <a:r>
              <a:rPr kumimoji="1" lang="zh-CN" altLang="en-US" dirty="0"/>
              <a:t> </a:t>
            </a:r>
            <a:r>
              <a:rPr kumimoji="1" lang="en-US" altLang="zh-CN" dirty="0"/>
              <a:t>Form)</a:t>
            </a:r>
          </a:p>
          <a:p>
            <a:pPr lvl="1"/>
            <a:r>
              <a:rPr kumimoji="1" lang="zh-CN" altLang="en-US" dirty="0"/>
              <a:t>基本思想</a:t>
            </a:r>
            <a:endParaRPr kumimoji="1" lang="en-US" altLang="zh-CN" dirty="0"/>
          </a:p>
          <a:p>
            <a:pPr lvl="2"/>
            <a:r>
              <a:rPr kumimoji="1" lang="zh-CN" altLang="en-US" dirty="0"/>
              <a:t>将高级语言翻译为低级语言</a:t>
            </a:r>
            <a:endParaRPr kumimoji="1" lang="en-US" altLang="zh-CN" dirty="0"/>
          </a:p>
          <a:p>
            <a:pPr lvl="2"/>
            <a:r>
              <a:rPr kumimoji="1" lang="zh-CN" altLang="en-US" dirty="0"/>
              <a:t>开发时间减半</a:t>
            </a:r>
            <a:endParaRPr kumimoji="1" lang="en-US" altLang="zh-CN" dirty="0"/>
          </a:p>
          <a:p>
            <a:pPr lvl="1"/>
            <a:r>
              <a:rPr kumimoji="1" lang="zh-CN" altLang="en-US" dirty="0"/>
              <a:t>对计算机科学影响巨大</a:t>
            </a:r>
            <a:endParaRPr kumimoji="1" lang="en-US" altLang="zh-CN" dirty="0"/>
          </a:p>
          <a:p>
            <a:pPr lvl="2"/>
            <a:r>
              <a:rPr kumimoji="1" lang="zh-CN" altLang="en-US" dirty="0"/>
              <a:t>诞生了许多理论成果</a:t>
            </a:r>
            <a:endParaRPr kumimoji="1" lang="en-US" altLang="zh-CN" dirty="0"/>
          </a:p>
          <a:p>
            <a:pPr lvl="2"/>
            <a:r>
              <a:rPr kumimoji="1" lang="zh-CN" altLang="en-US" dirty="0"/>
              <a:t>现代编译器还保留了</a:t>
            </a:r>
            <a:r>
              <a:rPr kumimoji="1" lang="en-US" altLang="zh-CN" dirty="0"/>
              <a:t>FORTRAN</a:t>
            </a:r>
            <a:r>
              <a:rPr kumimoji="1" lang="zh-CN" altLang="en-US" dirty="0"/>
              <a:t> </a:t>
            </a:r>
            <a:r>
              <a:rPr kumimoji="1" lang="en-US" altLang="zh-CN" dirty="0"/>
              <a:t>I</a:t>
            </a:r>
            <a:r>
              <a:rPr kumimoji="1" lang="zh-CN" altLang="en-US" dirty="0"/>
              <a:t>的基本架构</a:t>
            </a:r>
          </a:p>
        </p:txBody>
      </p:sp>
      <p:sp>
        <p:nvSpPr>
          <p:cNvPr id="3" name="灯片编号占位符 2">
            <a:extLst>
              <a:ext uri="{FF2B5EF4-FFF2-40B4-BE49-F238E27FC236}">
                <a16:creationId xmlns:a16="http://schemas.microsoft.com/office/drawing/2014/main" id="{BB710513-E65F-6844-9794-BF32677BA0F6}"/>
              </a:ext>
            </a:extLst>
          </p:cNvPr>
          <p:cNvSpPr>
            <a:spLocks noGrp="1"/>
          </p:cNvSpPr>
          <p:nvPr>
            <p:ph type="sldNum" sz="quarter" idx="12"/>
          </p:nvPr>
        </p:nvSpPr>
        <p:spPr/>
        <p:txBody>
          <a:bodyPr/>
          <a:lstStyle/>
          <a:p>
            <a:fld id="{91F816EA-24CC-2048-859A-C5EA9F275392}" type="slidenum">
              <a:rPr lang="en-US" smtClean="0"/>
              <a:t>22</a:t>
            </a:fld>
            <a:endParaRPr lang="en-US" dirty="0"/>
          </a:p>
        </p:txBody>
      </p:sp>
      <p:sp>
        <p:nvSpPr>
          <p:cNvPr id="4" name="标题 3">
            <a:extLst>
              <a:ext uri="{FF2B5EF4-FFF2-40B4-BE49-F238E27FC236}">
                <a16:creationId xmlns:a16="http://schemas.microsoft.com/office/drawing/2014/main" id="{140AB369-81F1-2E44-903B-16C8C04A374F}"/>
              </a:ext>
            </a:extLst>
          </p:cNvPr>
          <p:cNvSpPr>
            <a:spLocks noGrp="1"/>
          </p:cNvSpPr>
          <p:nvPr>
            <p:ph type="title"/>
          </p:nvPr>
        </p:nvSpPr>
        <p:spPr/>
        <p:txBody>
          <a:bodyPr/>
          <a:lstStyle/>
          <a:p>
            <a:r>
              <a:rPr kumimoji="1" lang="zh-CN" altLang="en-US" dirty="0"/>
              <a:t>编译器的由来与挑战</a:t>
            </a:r>
          </a:p>
        </p:txBody>
      </p:sp>
      <p:pic>
        <p:nvPicPr>
          <p:cNvPr id="3074" name="Picture 2">
            <a:extLst>
              <a:ext uri="{FF2B5EF4-FFF2-40B4-BE49-F238E27FC236}">
                <a16:creationId xmlns:a16="http://schemas.microsoft.com/office/drawing/2014/main" id="{2931DBED-2BF0-3246-9D57-994B6B6423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0" y="990600"/>
            <a:ext cx="2438400" cy="454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958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4C05FC2-93F4-4B4A-9A78-6ED307E9F3D0}"/>
              </a:ext>
            </a:extLst>
          </p:cNvPr>
          <p:cNvSpPr>
            <a:spLocks noGrp="1"/>
          </p:cNvSpPr>
          <p:nvPr>
            <p:ph idx="1"/>
          </p:nvPr>
        </p:nvSpPr>
        <p:spPr/>
        <p:txBody>
          <a:bodyPr/>
          <a:lstStyle/>
          <a:p>
            <a:r>
              <a:rPr kumimoji="1" lang="zh-CN" altLang="en-US" dirty="0"/>
              <a:t>编译器的作用</a:t>
            </a:r>
            <a:endParaRPr kumimoji="1" lang="en-US" altLang="zh-CN" dirty="0"/>
          </a:p>
          <a:p>
            <a:pPr lvl="1"/>
            <a:r>
              <a:rPr kumimoji="1" lang="zh-CN" altLang="en-US" dirty="0"/>
              <a:t>编译器使得开发者可以使用容易理解和掌 握的高级语言，而非晦涩的机器指令。</a:t>
            </a:r>
            <a:endParaRPr kumimoji="1" lang="en-US" altLang="zh-CN" dirty="0"/>
          </a:p>
          <a:p>
            <a:pPr lvl="2"/>
            <a:r>
              <a:rPr kumimoji="1" lang="zh-CN" altLang="en-US" dirty="0"/>
              <a:t>可移植性、模块化、简单化、编程效率高 程序开销小、效率高</a:t>
            </a:r>
            <a:endParaRPr kumimoji="1" lang="en-US" altLang="zh-CN" dirty="0"/>
          </a:p>
          <a:p>
            <a:pPr lvl="1"/>
            <a:r>
              <a:rPr kumimoji="1" lang="zh-CN" altLang="en-US" dirty="0"/>
              <a:t>是不可或缺的编程工具</a:t>
            </a:r>
            <a:endParaRPr kumimoji="1" lang="en-US" altLang="zh-CN" dirty="0"/>
          </a:p>
          <a:p>
            <a:pPr lvl="1"/>
            <a:r>
              <a:rPr kumimoji="1" lang="zh-CN" altLang="en-US" dirty="0"/>
              <a:t>同时也是最复杂的系统软件之一</a:t>
            </a:r>
          </a:p>
        </p:txBody>
      </p:sp>
      <p:sp>
        <p:nvSpPr>
          <p:cNvPr id="3" name="灯片编号占位符 2">
            <a:extLst>
              <a:ext uri="{FF2B5EF4-FFF2-40B4-BE49-F238E27FC236}">
                <a16:creationId xmlns:a16="http://schemas.microsoft.com/office/drawing/2014/main" id="{FD33AF05-1CD2-1342-8F2F-E258C5E241BA}"/>
              </a:ext>
            </a:extLst>
          </p:cNvPr>
          <p:cNvSpPr>
            <a:spLocks noGrp="1"/>
          </p:cNvSpPr>
          <p:nvPr>
            <p:ph type="sldNum" sz="quarter" idx="12"/>
          </p:nvPr>
        </p:nvSpPr>
        <p:spPr/>
        <p:txBody>
          <a:bodyPr/>
          <a:lstStyle/>
          <a:p>
            <a:fld id="{91F816EA-24CC-2048-859A-C5EA9F275392}" type="slidenum">
              <a:rPr lang="en-US" smtClean="0"/>
              <a:t>23</a:t>
            </a:fld>
            <a:endParaRPr lang="en-US" dirty="0"/>
          </a:p>
        </p:txBody>
      </p:sp>
      <p:sp>
        <p:nvSpPr>
          <p:cNvPr id="4" name="标题 3">
            <a:extLst>
              <a:ext uri="{FF2B5EF4-FFF2-40B4-BE49-F238E27FC236}">
                <a16:creationId xmlns:a16="http://schemas.microsoft.com/office/drawing/2014/main" id="{8E9C36EB-6A9C-EC43-9219-8072C989A62D}"/>
              </a:ext>
            </a:extLst>
          </p:cNvPr>
          <p:cNvSpPr>
            <a:spLocks noGrp="1"/>
          </p:cNvSpPr>
          <p:nvPr>
            <p:ph type="title"/>
          </p:nvPr>
        </p:nvSpPr>
        <p:spPr/>
        <p:txBody>
          <a:bodyPr/>
          <a:lstStyle/>
          <a:p>
            <a:r>
              <a:rPr kumimoji="1" lang="zh-CN" altLang="en-US" dirty="0"/>
              <a:t>编译器的由来与挑战</a:t>
            </a:r>
          </a:p>
        </p:txBody>
      </p:sp>
    </p:spTree>
    <p:extLst>
      <p:ext uri="{BB962C8B-B14F-4D97-AF65-F5344CB8AC3E}">
        <p14:creationId xmlns:p14="http://schemas.microsoft.com/office/powerpoint/2010/main" val="3345605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01A7FC2-DE5C-7346-AF14-FFDC4333644A}"/>
              </a:ext>
            </a:extLst>
          </p:cNvPr>
          <p:cNvSpPr>
            <a:spLocks noGrp="1"/>
          </p:cNvSpPr>
          <p:nvPr>
            <p:ph idx="1"/>
          </p:nvPr>
        </p:nvSpPr>
        <p:spPr>
          <a:xfrm>
            <a:off x="152400" y="806624"/>
            <a:ext cx="11379200" cy="5441776"/>
          </a:xfrm>
        </p:spPr>
        <p:txBody>
          <a:bodyPr/>
          <a:lstStyle/>
          <a:p>
            <a:r>
              <a:rPr kumimoji="1" lang="zh-CN" altLang="en-US" dirty="0">
                <a:latin typeface="+mn-lt"/>
              </a:rPr>
              <a:t>编译器面临的挑战</a:t>
            </a:r>
            <a:endParaRPr kumimoji="1" lang="en-US" altLang="zh-CN" dirty="0">
              <a:latin typeface="+mn-lt"/>
            </a:endParaRPr>
          </a:p>
          <a:p>
            <a:pPr lvl="1"/>
            <a:r>
              <a:rPr kumimoji="1" lang="zh-CN" altLang="en-US" dirty="0">
                <a:latin typeface="+mn-lt"/>
              </a:rPr>
              <a:t>计算机是不断进化的</a:t>
            </a:r>
            <a:endParaRPr kumimoji="1" lang="en-US" altLang="zh-CN" dirty="0">
              <a:latin typeface="+mn-lt"/>
            </a:endParaRPr>
          </a:p>
          <a:p>
            <a:pPr lvl="2"/>
            <a:r>
              <a:rPr kumimoji="1" lang="zh-CN" altLang="en-US" dirty="0">
                <a:latin typeface="+mn-lt"/>
              </a:rPr>
              <a:t>体系结构的变化</a:t>
            </a:r>
            <a:r>
              <a:rPr kumimoji="1" lang="en-US" altLang="zh-CN" dirty="0">
                <a:latin typeface="+mn-lt"/>
                <a:sym typeface="Wingdings" pitchFamily="2" charset="2"/>
              </a:rPr>
              <a:t></a:t>
            </a:r>
            <a:r>
              <a:rPr kumimoji="1" lang="zh-CN" altLang="en-US" dirty="0">
                <a:latin typeface="+mn-lt"/>
                <a:sym typeface="Wingdings" pitchFamily="2" charset="2"/>
              </a:rPr>
              <a:t>编译器的改变</a:t>
            </a:r>
            <a:endParaRPr kumimoji="1" lang="en-US" altLang="zh-CN" dirty="0">
              <a:latin typeface="+mn-lt"/>
              <a:sym typeface="Wingdings" pitchFamily="2" charset="2"/>
            </a:endParaRPr>
          </a:p>
          <a:p>
            <a:pPr lvl="2"/>
            <a:r>
              <a:rPr kumimoji="1" lang="zh-CN" altLang="en-US" dirty="0">
                <a:latin typeface="+mn-lt"/>
                <a:sym typeface="Wingdings" pitchFamily="2" charset="2"/>
              </a:rPr>
              <a:t>新的特征产生新的问题</a:t>
            </a:r>
            <a:endParaRPr kumimoji="1" lang="en-US" altLang="zh-CN" dirty="0">
              <a:latin typeface="+mn-lt"/>
              <a:sym typeface="Wingdings" pitchFamily="2" charset="2"/>
            </a:endParaRPr>
          </a:p>
          <a:p>
            <a:pPr lvl="2"/>
            <a:endParaRPr kumimoji="1" lang="en-US" altLang="zh-CN" dirty="0">
              <a:latin typeface="+mn-lt"/>
              <a:sym typeface="Wingdings" pitchFamily="2" charset="2"/>
            </a:endParaRPr>
          </a:p>
          <a:p>
            <a:pPr lvl="2"/>
            <a:endParaRPr kumimoji="1" lang="en-US" altLang="zh-CN" dirty="0">
              <a:latin typeface="+mn-lt"/>
              <a:sym typeface="Wingdings" pitchFamily="2" charset="2"/>
            </a:endParaRPr>
          </a:p>
          <a:p>
            <a:pPr lvl="1"/>
            <a:r>
              <a:rPr kumimoji="1" lang="zh-CN" altLang="en-US" dirty="0">
                <a:latin typeface="+mn-lt"/>
                <a:sym typeface="Wingdings" pitchFamily="2" charset="2"/>
              </a:rPr>
              <a:t>编程语言也在不断演化</a:t>
            </a:r>
            <a:endParaRPr kumimoji="1" lang="en-US" altLang="zh-CN" dirty="0">
              <a:latin typeface="+mn-lt"/>
              <a:sym typeface="Wingdings" pitchFamily="2" charset="2"/>
            </a:endParaRPr>
          </a:p>
          <a:p>
            <a:pPr lvl="2"/>
            <a:r>
              <a:rPr kumimoji="1" lang="en-US" altLang="zh-CN" sz="2400" dirty="0">
                <a:latin typeface="+mn-lt"/>
              </a:rPr>
              <a:t>C</a:t>
            </a:r>
            <a:r>
              <a:rPr kumimoji="1" lang="zh-CN" altLang="en-US" sz="2400" dirty="0">
                <a:latin typeface="+mn-lt"/>
              </a:rPr>
              <a:t>语言</a:t>
            </a:r>
            <a:r>
              <a:rPr kumimoji="1" lang="en-US" altLang="zh-CN" sz="2400" dirty="0">
                <a:latin typeface="+mn-lt"/>
              </a:rPr>
              <a:t>:</a:t>
            </a:r>
            <a:r>
              <a:rPr kumimoji="1" lang="zh-CN" altLang="en-US" sz="2400" dirty="0">
                <a:latin typeface="+mn-lt"/>
              </a:rPr>
              <a:t>  </a:t>
            </a:r>
            <a:r>
              <a:rPr kumimoji="1" lang="en-US" altLang="zh-CN" sz="2400" dirty="0">
                <a:latin typeface="+mn-lt"/>
              </a:rPr>
              <a:t>C90,</a:t>
            </a:r>
            <a:r>
              <a:rPr kumimoji="1" lang="zh-CN" altLang="en-US" sz="2400" dirty="0">
                <a:latin typeface="+mn-lt"/>
              </a:rPr>
              <a:t> </a:t>
            </a:r>
            <a:r>
              <a:rPr kumimoji="1" lang="en-US" altLang="zh-CN" sz="2400" dirty="0">
                <a:latin typeface="+mn-lt"/>
              </a:rPr>
              <a:t>C99,</a:t>
            </a:r>
            <a:r>
              <a:rPr kumimoji="1" lang="zh-CN" altLang="en-US" sz="2400" dirty="0">
                <a:latin typeface="+mn-lt"/>
              </a:rPr>
              <a:t> </a:t>
            </a:r>
            <a:r>
              <a:rPr kumimoji="1" lang="en-US" altLang="zh-CN" sz="2400" dirty="0">
                <a:latin typeface="+mn-lt"/>
              </a:rPr>
              <a:t>C11</a:t>
            </a:r>
          </a:p>
          <a:p>
            <a:pPr lvl="2"/>
            <a:r>
              <a:rPr kumimoji="1" lang="en-US" altLang="zh-CN" sz="2400" dirty="0">
                <a:latin typeface="+mn-lt"/>
              </a:rPr>
              <a:t>C++</a:t>
            </a:r>
            <a:r>
              <a:rPr kumimoji="1" lang="zh-CN" altLang="en-US" sz="2400" dirty="0">
                <a:latin typeface="+mn-lt"/>
              </a:rPr>
              <a:t>语言</a:t>
            </a:r>
            <a:r>
              <a:rPr kumimoji="1" lang="en-US" altLang="zh-CN" sz="2400" dirty="0">
                <a:latin typeface="+mn-lt"/>
              </a:rPr>
              <a:t>:</a:t>
            </a:r>
            <a:r>
              <a:rPr kumimoji="1" lang="zh-CN" altLang="en-US" sz="2400" dirty="0">
                <a:latin typeface="+mn-lt"/>
              </a:rPr>
              <a:t> </a:t>
            </a:r>
            <a:r>
              <a:rPr kumimoji="1" lang="en-US" altLang="zh-CN" sz="2400" dirty="0">
                <a:latin typeface="+mn-lt"/>
              </a:rPr>
              <a:t>1998,</a:t>
            </a:r>
            <a:r>
              <a:rPr kumimoji="1" lang="zh-CN" altLang="en-US" sz="2400" dirty="0">
                <a:latin typeface="+mn-lt"/>
              </a:rPr>
              <a:t> </a:t>
            </a:r>
            <a:r>
              <a:rPr kumimoji="1" lang="en-US" altLang="zh-CN" sz="2400" dirty="0">
                <a:latin typeface="+mn-lt"/>
              </a:rPr>
              <a:t>2003,</a:t>
            </a:r>
            <a:r>
              <a:rPr kumimoji="1" lang="zh-CN" altLang="en-US" sz="2400" dirty="0">
                <a:latin typeface="+mn-lt"/>
              </a:rPr>
              <a:t> </a:t>
            </a:r>
            <a:r>
              <a:rPr kumimoji="1" lang="en-US" altLang="zh-CN" sz="2400" dirty="0">
                <a:latin typeface="+mn-lt"/>
              </a:rPr>
              <a:t>2006,</a:t>
            </a:r>
            <a:r>
              <a:rPr kumimoji="1" lang="zh-CN" altLang="en-US" sz="2400" dirty="0">
                <a:latin typeface="+mn-lt"/>
              </a:rPr>
              <a:t> </a:t>
            </a:r>
            <a:r>
              <a:rPr kumimoji="1" lang="en-US" altLang="zh-CN" sz="2400" dirty="0">
                <a:latin typeface="+mn-lt"/>
              </a:rPr>
              <a:t>2011,</a:t>
            </a:r>
            <a:r>
              <a:rPr kumimoji="1" lang="zh-CN" altLang="en-US" sz="2400" dirty="0">
                <a:latin typeface="+mn-lt"/>
              </a:rPr>
              <a:t> </a:t>
            </a:r>
            <a:r>
              <a:rPr kumimoji="1" lang="en-US" altLang="zh-CN" sz="2400" dirty="0">
                <a:latin typeface="+mn-lt"/>
              </a:rPr>
              <a:t>2014,…</a:t>
            </a:r>
          </a:p>
          <a:p>
            <a:pPr lvl="2"/>
            <a:r>
              <a:rPr kumimoji="1" lang="zh-CN" altLang="en-US" sz="2400" dirty="0">
                <a:latin typeface="+mn-lt"/>
              </a:rPr>
              <a:t>新的语言不断诞生</a:t>
            </a:r>
            <a:r>
              <a:rPr kumimoji="1" lang="en-US" altLang="zh-CN" sz="2400" dirty="0">
                <a:latin typeface="+mn-lt"/>
              </a:rPr>
              <a:t>:</a:t>
            </a:r>
            <a:r>
              <a:rPr kumimoji="1" lang="zh-CN" altLang="en-US" sz="2400" dirty="0">
                <a:latin typeface="+mn-lt"/>
              </a:rPr>
              <a:t> </a:t>
            </a:r>
            <a:r>
              <a:rPr kumimoji="1" lang="en-US" altLang="zh-CN" sz="2400" dirty="0">
                <a:latin typeface="+mn-lt"/>
              </a:rPr>
              <a:t>GO(2009),</a:t>
            </a:r>
            <a:r>
              <a:rPr kumimoji="1" lang="zh-CN" altLang="en-US" sz="2400" dirty="0">
                <a:latin typeface="+mn-lt"/>
              </a:rPr>
              <a:t> </a:t>
            </a:r>
            <a:r>
              <a:rPr kumimoji="1" lang="en-US" altLang="zh-CN" sz="2400" dirty="0">
                <a:latin typeface="+mn-lt"/>
              </a:rPr>
              <a:t>Rust(2010),</a:t>
            </a:r>
            <a:r>
              <a:rPr kumimoji="1" lang="zh-CN" altLang="en-US" sz="2400" dirty="0">
                <a:latin typeface="+mn-lt"/>
              </a:rPr>
              <a:t> </a:t>
            </a:r>
            <a:r>
              <a:rPr kumimoji="1" lang="en-US" altLang="zh-CN" sz="2400" dirty="0">
                <a:latin typeface="+mn-lt"/>
              </a:rPr>
              <a:t>Swift(2014),</a:t>
            </a:r>
            <a:r>
              <a:rPr kumimoji="1" lang="zh-CN" altLang="en-US" sz="2400" dirty="0">
                <a:latin typeface="+mn-lt"/>
              </a:rPr>
              <a:t> </a:t>
            </a:r>
            <a:r>
              <a:rPr kumimoji="1" lang="en-US" altLang="zh-CN" sz="2400" dirty="0">
                <a:latin typeface="+mn-lt"/>
              </a:rPr>
              <a:t>…</a:t>
            </a:r>
          </a:p>
          <a:p>
            <a:pPr lvl="2"/>
            <a:r>
              <a:rPr kumimoji="1" lang="zh-CN" altLang="en-US" sz="2400" dirty="0">
                <a:latin typeface="+mn-lt"/>
              </a:rPr>
              <a:t>领域特定语言</a:t>
            </a:r>
            <a:r>
              <a:rPr kumimoji="1" lang="en-US" altLang="zh-CN" sz="2400" dirty="0">
                <a:latin typeface="+mn-lt"/>
              </a:rPr>
              <a:t>:</a:t>
            </a:r>
            <a:r>
              <a:rPr kumimoji="1" lang="zh-CN" altLang="en-US" sz="2400" dirty="0">
                <a:latin typeface="+mn-lt"/>
              </a:rPr>
              <a:t> </a:t>
            </a:r>
            <a:r>
              <a:rPr kumimoji="1" lang="en-US" altLang="zh-CN" sz="2400" dirty="0">
                <a:latin typeface="+mn-lt"/>
              </a:rPr>
              <a:t>MapReduce,</a:t>
            </a:r>
            <a:r>
              <a:rPr kumimoji="1" lang="zh-CN" altLang="en-US" sz="2400" dirty="0">
                <a:latin typeface="+mn-lt"/>
              </a:rPr>
              <a:t> </a:t>
            </a:r>
            <a:r>
              <a:rPr kumimoji="1" lang="en-US" altLang="zh-CN" sz="2400" dirty="0">
                <a:latin typeface="+mn-lt"/>
              </a:rPr>
              <a:t>Hadoop,</a:t>
            </a:r>
            <a:r>
              <a:rPr kumimoji="1" lang="zh-CN" altLang="en-US" sz="2400" dirty="0">
                <a:latin typeface="+mn-lt"/>
              </a:rPr>
              <a:t> </a:t>
            </a:r>
            <a:r>
              <a:rPr kumimoji="1" lang="en-US" altLang="zh-CN" sz="2400" dirty="0">
                <a:latin typeface="+mn-lt"/>
              </a:rPr>
              <a:t>TVM,</a:t>
            </a:r>
            <a:r>
              <a:rPr kumimoji="1" lang="zh-CN" altLang="en-US" sz="2400" dirty="0">
                <a:latin typeface="+mn-lt"/>
              </a:rPr>
              <a:t> </a:t>
            </a:r>
            <a:r>
              <a:rPr kumimoji="1" lang="en-US" altLang="zh-CN" sz="2400" dirty="0">
                <a:latin typeface="+mn-lt"/>
              </a:rPr>
              <a:t>TensorFlow,</a:t>
            </a:r>
            <a:r>
              <a:rPr kumimoji="1" lang="zh-CN" altLang="en-US" sz="2400" dirty="0">
                <a:latin typeface="+mn-lt"/>
              </a:rPr>
              <a:t> </a:t>
            </a:r>
            <a:r>
              <a:rPr kumimoji="1" lang="en-US" altLang="zh-CN" sz="2400" dirty="0" err="1">
                <a:latin typeface="+mn-lt"/>
              </a:rPr>
              <a:t>Pytorch</a:t>
            </a:r>
            <a:r>
              <a:rPr kumimoji="1" lang="en-US" altLang="zh-CN" sz="2400" dirty="0">
                <a:latin typeface="+mn-lt"/>
              </a:rPr>
              <a:t>,</a:t>
            </a:r>
            <a:r>
              <a:rPr kumimoji="1" lang="zh-CN" altLang="en-US" sz="2400" dirty="0">
                <a:latin typeface="+mn-lt"/>
              </a:rPr>
              <a:t> </a:t>
            </a:r>
            <a:r>
              <a:rPr kumimoji="1" lang="en-US" altLang="zh-CN" sz="2400" dirty="0" err="1">
                <a:latin typeface="+mn-lt"/>
              </a:rPr>
              <a:t>MindSpore</a:t>
            </a:r>
            <a:r>
              <a:rPr kumimoji="1" lang="en-US" altLang="zh-CN" sz="2400" dirty="0">
                <a:latin typeface="+mn-lt"/>
              </a:rPr>
              <a:t>…</a:t>
            </a:r>
          </a:p>
          <a:p>
            <a:pPr lvl="2"/>
            <a:endParaRPr kumimoji="1" lang="zh-CN" altLang="en-US" dirty="0">
              <a:latin typeface="+mn-lt"/>
            </a:endParaRPr>
          </a:p>
        </p:txBody>
      </p:sp>
      <p:sp>
        <p:nvSpPr>
          <p:cNvPr id="3" name="灯片编号占位符 2">
            <a:extLst>
              <a:ext uri="{FF2B5EF4-FFF2-40B4-BE49-F238E27FC236}">
                <a16:creationId xmlns:a16="http://schemas.microsoft.com/office/drawing/2014/main" id="{AA726C91-DB04-9E43-9B56-12D75C0C1589}"/>
              </a:ext>
            </a:extLst>
          </p:cNvPr>
          <p:cNvSpPr>
            <a:spLocks noGrp="1"/>
          </p:cNvSpPr>
          <p:nvPr>
            <p:ph type="sldNum" sz="quarter" idx="12"/>
          </p:nvPr>
        </p:nvSpPr>
        <p:spPr/>
        <p:txBody>
          <a:bodyPr/>
          <a:lstStyle/>
          <a:p>
            <a:fld id="{91F816EA-24CC-2048-859A-C5EA9F275392}" type="slidenum">
              <a:rPr lang="en-US" smtClean="0"/>
              <a:t>24</a:t>
            </a:fld>
            <a:endParaRPr lang="en-US" dirty="0"/>
          </a:p>
        </p:txBody>
      </p:sp>
      <p:sp>
        <p:nvSpPr>
          <p:cNvPr id="4" name="标题 3">
            <a:extLst>
              <a:ext uri="{FF2B5EF4-FFF2-40B4-BE49-F238E27FC236}">
                <a16:creationId xmlns:a16="http://schemas.microsoft.com/office/drawing/2014/main" id="{236AF8ED-BC6A-4948-892D-40AD3CC3904A}"/>
              </a:ext>
            </a:extLst>
          </p:cNvPr>
          <p:cNvSpPr>
            <a:spLocks noGrp="1"/>
          </p:cNvSpPr>
          <p:nvPr>
            <p:ph type="title"/>
          </p:nvPr>
        </p:nvSpPr>
        <p:spPr/>
        <p:txBody>
          <a:bodyPr/>
          <a:lstStyle/>
          <a:p>
            <a:r>
              <a:rPr kumimoji="1" lang="zh-CN" altLang="en-US" dirty="0"/>
              <a:t>编译器的由来与挑战</a:t>
            </a:r>
          </a:p>
        </p:txBody>
      </p:sp>
      <p:pic>
        <p:nvPicPr>
          <p:cNvPr id="4098" name="Picture 2">
            <a:extLst>
              <a:ext uri="{FF2B5EF4-FFF2-40B4-BE49-F238E27FC236}">
                <a16:creationId xmlns:a16="http://schemas.microsoft.com/office/drawing/2014/main" id="{27273FF0-22E1-6E44-8246-A18B16674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42159"/>
            <a:ext cx="2145547" cy="11202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93FC2F9-1D01-A645-9EE0-1B016A787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9042" y="2894913"/>
            <a:ext cx="1157273" cy="11202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4F6F86D-3648-0542-A01B-9FCCB87A0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146" y="2286000"/>
            <a:ext cx="3766018" cy="18415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30A7C159-58D1-F04F-B6CC-02E9A760B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1242" y="1013359"/>
            <a:ext cx="198628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73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animEffect transition="in" filter="blinds(horizontal)">
                                      <p:cBhvr>
                                        <p:cTn id="21" dur="500"/>
                                        <p:tgtEl>
                                          <p:spTgt spid="4098"/>
                                        </p:tgtEl>
                                      </p:cBhvr>
                                    </p:animEffect>
                                  </p:childTnLst>
                                </p:cTn>
                              </p:par>
                              <p:par>
                                <p:cTn id="22" presetID="3" presetClass="entr" presetSubtype="10" fill="hold" nodeType="with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blinds(horizontal)">
                                      <p:cBhvr>
                                        <p:cTn id="24" dur="500"/>
                                        <p:tgtEl>
                                          <p:spTgt spid="4100"/>
                                        </p:tgtEl>
                                      </p:cBhvr>
                                    </p:animEffect>
                                  </p:childTnLst>
                                </p:cTn>
                              </p:par>
                              <p:par>
                                <p:cTn id="25" presetID="3" presetClass="entr" presetSubtype="10" fill="hold" nodeType="withEffect">
                                  <p:stCondLst>
                                    <p:cond delay="0"/>
                                  </p:stCondLst>
                                  <p:childTnLst>
                                    <p:set>
                                      <p:cBhvr>
                                        <p:cTn id="26" dur="1" fill="hold">
                                          <p:stCondLst>
                                            <p:cond delay="0"/>
                                          </p:stCondLst>
                                        </p:cTn>
                                        <p:tgtEl>
                                          <p:spTgt spid="4102"/>
                                        </p:tgtEl>
                                        <p:attrNameLst>
                                          <p:attrName>style.visibility</p:attrName>
                                        </p:attrNameLst>
                                      </p:cBhvr>
                                      <p:to>
                                        <p:strVal val="visible"/>
                                      </p:to>
                                    </p:set>
                                    <p:animEffect transition="in" filter="blinds(horizontal)">
                                      <p:cBhvr>
                                        <p:cTn id="27" dur="500"/>
                                        <p:tgtEl>
                                          <p:spTgt spid="4102"/>
                                        </p:tgtEl>
                                      </p:cBhvr>
                                    </p:animEffect>
                                  </p:childTnLst>
                                </p:cTn>
                              </p:par>
                              <p:par>
                                <p:cTn id="28" presetID="3" presetClass="entr" presetSubtype="10" fill="hold" nodeType="withEffect">
                                  <p:stCondLst>
                                    <p:cond delay="0"/>
                                  </p:stCondLst>
                                  <p:childTnLst>
                                    <p:set>
                                      <p:cBhvr>
                                        <p:cTn id="29" dur="1" fill="hold">
                                          <p:stCondLst>
                                            <p:cond delay="0"/>
                                          </p:stCondLst>
                                        </p:cTn>
                                        <p:tgtEl>
                                          <p:spTgt spid="4104"/>
                                        </p:tgtEl>
                                        <p:attrNameLst>
                                          <p:attrName>style.visibility</p:attrName>
                                        </p:attrNameLst>
                                      </p:cBhvr>
                                      <p:to>
                                        <p:strVal val="visible"/>
                                      </p:to>
                                    </p:set>
                                    <p:animEffect transition="in" filter="blinds(horizontal)">
                                      <p:cBhvr>
                                        <p:cTn id="30" dur="500"/>
                                        <p:tgtEl>
                                          <p:spTgt spid="410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blinds(horizontal)">
                                      <p:cBhvr>
                                        <p:cTn id="35" dur="500"/>
                                        <p:tgtEl>
                                          <p:spTgt spid="2">
                                            <p:txEl>
                                              <p:pRg st="6" end="6"/>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blinds(horizontal)">
                                      <p:cBhvr>
                                        <p:cTn id="38" dur="500"/>
                                        <p:tgtEl>
                                          <p:spTgt spid="2">
                                            <p:txEl>
                                              <p:pRg st="7" end="7"/>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blinds(horizontal)">
                                      <p:cBhvr>
                                        <p:cTn id="41" dur="500"/>
                                        <p:tgtEl>
                                          <p:spTgt spid="2">
                                            <p:txEl>
                                              <p:pRg st="8" end="8"/>
                                            </p:txEl>
                                          </p:spTgt>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
                                            <p:txEl>
                                              <p:pRg st="9" end="9"/>
                                            </p:txEl>
                                          </p:spTgt>
                                        </p:tgtEl>
                                        <p:attrNameLst>
                                          <p:attrName>style.visibility</p:attrName>
                                        </p:attrNameLst>
                                      </p:cBhvr>
                                      <p:to>
                                        <p:strVal val="visible"/>
                                      </p:to>
                                    </p:set>
                                    <p:animEffect transition="in" filter="blinds(horizontal)">
                                      <p:cBhvr>
                                        <p:cTn id="44" dur="500"/>
                                        <p:tgtEl>
                                          <p:spTgt spid="2">
                                            <p:txEl>
                                              <p:pRg st="9" end="9"/>
                                            </p:txEl>
                                          </p:spTgt>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blinds(horizontal)">
                                      <p:cBhvr>
                                        <p:cTn id="4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6400" y="990600"/>
            <a:ext cx="7563115" cy="4978400"/>
          </a:xfrm>
        </p:spPr>
        <p:txBody>
          <a:bodyPr/>
          <a:lstStyle/>
          <a:p>
            <a:r>
              <a:rPr lang="zh-CN" altLang="en-US" dirty="0"/>
              <a:t>对于</a:t>
            </a:r>
            <a:r>
              <a:rPr lang="zh-CN" altLang="en-US" dirty="0">
                <a:solidFill>
                  <a:srgbClr val="FF0000"/>
                </a:solidFill>
              </a:rPr>
              <a:t>人</a:t>
            </a:r>
            <a:r>
              <a:rPr lang="zh-CN" altLang="en-US" dirty="0"/>
              <a:t>和</a:t>
            </a:r>
            <a:r>
              <a:rPr lang="zh-CN" altLang="en-US" dirty="0">
                <a:solidFill>
                  <a:srgbClr val="FF0000"/>
                </a:solidFill>
              </a:rPr>
              <a:t>机器</a:t>
            </a:r>
            <a:r>
              <a:rPr lang="zh-CN" altLang="en-US" dirty="0"/>
              <a:t>来说，程序语言就是用于</a:t>
            </a:r>
            <a:r>
              <a:rPr lang="zh-CN" altLang="en-US" dirty="0">
                <a:solidFill>
                  <a:srgbClr val="FF0000"/>
                </a:solidFill>
              </a:rPr>
              <a:t>描述计算的符号</a:t>
            </a:r>
            <a:r>
              <a:rPr lang="en-US" altLang="zh-CN" dirty="0">
                <a:solidFill>
                  <a:srgbClr val="FF0000"/>
                </a:solidFill>
              </a:rPr>
              <a:t>(</a:t>
            </a:r>
            <a:r>
              <a:rPr lang="zh-CN" altLang="en-US" dirty="0">
                <a:solidFill>
                  <a:srgbClr val="FF0000"/>
                </a:solidFill>
              </a:rPr>
              <a:t>记号</a:t>
            </a:r>
            <a:r>
              <a:rPr lang="en-US" altLang="zh-CN" dirty="0">
                <a:solidFill>
                  <a:srgbClr val="FF0000"/>
                </a:solidFill>
              </a:rPr>
              <a:t>)</a:t>
            </a:r>
          </a:p>
          <a:p>
            <a:r>
              <a:rPr lang="zh-CN" altLang="en-US" dirty="0"/>
              <a:t>机器并不理解程序语言</a:t>
            </a:r>
            <a:endParaRPr lang="en-US" altLang="zh-CN" dirty="0"/>
          </a:p>
          <a:p>
            <a:r>
              <a:rPr lang="zh-CN" altLang="en-US" dirty="0"/>
              <a:t>因此，软件系统需要做翻译</a:t>
            </a:r>
            <a:endParaRPr lang="en-US" altLang="zh-CN" dirty="0"/>
          </a:p>
          <a:p>
            <a:r>
              <a:rPr lang="zh-CN" altLang="en-US" dirty="0"/>
              <a:t>这个就是编译程序</a:t>
            </a:r>
          </a:p>
        </p:txBody>
      </p:sp>
      <p:sp>
        <p:nvSpPr>
          <p:cNvPr id="4" name="灯片编号占位符 3"/>
          <p:cNvSpPr>
            <a:spLocks noGrp="1"/>
          </p:cNvSpPr>
          <p:nvPr>
            <p:ph type="sldNum" sz="quarter" idx="12"/>
          </p:nvPr>
        </p:nvSpPr>
        <p:spPr/>
        <p:txBody>
          <a:bodyPr/>
          <a:lstStyle/>
          <a:p>
            <a:fld id="{91F816EA-24CC-2048-859A-C5EA9F275392}" type="slidenum">
              <a:rPr lang="en-US" smtClean="0"/>
              <a:t>25</a:t>
            </a:fld>
            <a:endParaRPr lang="en-US" dirty="0"/>
          </a:p>
        </p:txBody>
      </p:sp>
      <p:sp>
        <p:nvSpPr>
          <p:cNvPr id="2" name="标题 1"/>
          <p:cNvSpPr>
            <a:spLocks noGrp="1"/>
          </p:cNvSpPr>
          <p:nvPr>
            <p:ph type="title"/>
          </p:nvPr>
        </p:nvSpPr>
        <p:spPr/>
        <p:txBody>
          <a:bodyPr/>
          <a:lstStyle/>
          <a:p>
            <a:r>
              <a:rPr lang="zh-CN" altLang="en-US" dirty="0"/>
              <a:t>什么是编译程序？</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025769"/>
            <a:ext cx="3886200" cy="5707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1" y="1066800"/>
            <a:ext cx="5766446" cy="5094514"/>
          </a:xfrm>
        </p:spPr>
        <p:txBody>
          <a:bodyPr/>
          <a:lstStyle/>
          <a:p>
            <a:r>
              <a:rPr lang="zh-CN" altLang="en-US" dirty="0"/>
              <a:t>语言处理系统</a:t>
            </a:r>
            <a:endParaRPr lang="en-US" altLang="zh-CN" dirty="0"/>
          </a:p>
          <a:p>
            <a:pPr>
              <a:lnSpc>
                <a:spcPct val="120000"/>
              </a:lnSpc>
            </a:pPr>
            <a:r>
              <a:rPr lang="zh-CN" altLang="en-US" dirty="0"/>
              <a:t>从功能上看，一个</a:t>
            </a:r>
            <a:r>
              <a:rPr lang="zh-CN" altLang="en-US" dirty="0">
                <a:solidFill>
                  <a:srgbClr val="C00000"/>
                </a:solidFill>
                <a:latin typeface="微软雅黑" pitchFamily="34" charset="-122"/>
                <a:ea typeface="微软雅黑" pitchFamily="34" charset="-122"/>
              </a:rPr>
              <a:t>编译程序</a:t>
            </a:r>
            <a:r>
              <a:rPr lang="zh-CN" altLang="en-US" dirty="0"/>
              <a:t>就是一个</a:t>
            </a:r>
            <a:r>
              <a:rPr lang="zh-CN" altLang="en-US" dirty="0">
                <a:solidFill>
                  <a:srgbClr val="C00000"/>
                </a:solidFill>
              </a:rPr>
              <a:t>语言翻译程序</a:t>
            </a:r>
            <a:r>
              <a:rPr lang="zh-CN" altLang="en-US" dirty="0"/>
              <a:t>，它把一种语言</a:t>
            </a:r>
            <a:r>
              <a:rPr lang="en-US" altLang="zh-CN" dirty="0"/>
              <a:t>(</a:t>
            </a:r>
            <a:r>
              <a:rPr lang="zh-CN" altLang="en-US" dirty="0"/>
              <a:t>称作</a:t>
            </a:r>
            <a:r>
              <a:rPr lang="zh-CN" altLang="en-US" dirty="0">
                <a:solidFill>
                  <a:srgbClr val="C00000"/>
                </a:solidFill>
                <a:latin typeface="微软雅黑" pitchFamily="34" charset="-122"/>
                <a:ea typeface="微软雅黑" pitchFamily="34" charset="-122"/>
              </a:rPr>
              <a:t>源语言</a:t>
            </a:r>
            <a:r>
              <a:rPr lang="en-US" altLang="zh-CN" dirty="0"/>
              <a:t>)</a:t>
            </a:r>
            <a:r>
              <a:rPr lang="zh-CN" altLang="en-US" dirty="0"/>
              <a:t>书写的程序翻译成另一种语言</a:t>
            </a:r>
            <a:r>
              <a:rPr lang="en-US" altLang="zh-CN" dirty="0"/>
              <a:t>(</a:t>
            </a:r>
            <a:r>
              <a:rPr lang="zh-CN" altLang="en-US" dirty="0"/>
              <a:t>称作</a:t>
            </a:r>
            <a:r>
              <a:rPr lang="zh-CN" altLang="en-US" dirty="0">
                <a:solidFill>
                  <a:srgbClr val="C00000"/>
                </a:solidFill>
                <a:latin typeface="微软雅黑" pitchFamily="34" charset="-122"/>
                <a:ea typeface="微软雅黑" pitchFamily="34" charset="-122"/>
              </a:rPr>
              <a:t>目标语言</a:t>
            </a:r>
            <a:r>
              <a:rPr lang="en-US" altLang="zh-CN" dirty="0"/>
              <a:t>)</a:t>
            </a:r>
            <a:r>
              <a:rPr lang="zh-CN" altLang="en-US" dirty="0"/>
              <a:t>的等价的程序。</a:t>
            </a:r>
          </a:p>
        </p:txBody>
      </p:sp>
      <p:sp>
        <p:nvSpPr>
          <p:cNvPr id="4" name="灯片编号占位符 3"/>
          <p:cNvSpPr>
            <a:spLocks noGrp="1"/>
          </p:cNvSpPr>
          <p:nvPr>
            <p:ph type="sldNum" sz="quarter" idx="12"/>
          </p:nvPr>
        </p:nvSpPr>
        <p:spPr/>
        <p:txBody>
          <a:bodyPr/>
          <a:lstStyle/>
          <a:p>
            <a:fld id="{91F816EA-24CC-2048-859A-C5EA9F275392}" type="slidenum">
              <a:rPr lang="en-US" smtClean="0"/>
              <a:t>26</a:t>
            </a:fld>
            <a:endParaRPr lang="en-US" dirty="0"/>
          </a:p>
        </p:txBody>
      </p:sp>
      <p:sp>
        <p:nvSpPr>
          <p:cNvPr id="2" name="标题 1"/>
          <p:cNvSpPr>
            <a:spLocks noGrp="1"/>
          </p:cNvSpPr>
          <p:nvPr>
            <p:ph type="title"/>
          </p:nvPr>
        </p:nvSpPr>
        <p:spPr/>
        <p:txBody>
          <a:bodyPr/>
          <a:lstStyle/>
          <a:p>
            <a:r>
              <a:rPr lang="zh-CN" altLang="en-US" dirty="0"/>
              <a:t>什么是编译程序？</a:t>
            </a:r>
          </a:p>
        </p:txBody>
      </p:sp>
      <p:grpSp>
        <p:nvGrpSpPr>
          <p:cNvPr id="1041" name="组合 1040"/>
          <p:cNvGrpSpPr/>
          <p:nvPr/>
        </p:nvGrpSpPr>
        <p:grpSpPr>
          <a:xfrm>
            <a:off x="7162800" y="990842"/>
            <a:ext cx="3682353" cy="5267903"/>
            <a:chOff x="4770569" y="1437697"/>
            <a:chExt cx="3682353" cy="5267903"/>
          </a:xfrm>
        </p:grpSpPr>
        <p:sp>
          <p:nvSpPr>
            <p:cNvPr id="5" name="TextBox 4"/>
            <p:cNvSpPr txBox="1"/>
            <p:nvPr/>
          </p:nvSpPr>
          <p:spPr>
            <a:xfrm>
              <a:off x="5633522" y="1534886"/>
              <a:ext cx="877163" cy="369332"/>
            </a:xfrm>
            <a:prstGeom prst="rect">
              <a:avLst/>
            </a:prstGeom>
            <a:noFill/>
          </p:spPr>
          <p:txBody>
            <a:bodyPr wrap="none" rtlCol="0">
              <a:spAutoFit/>
            </a:bodyPr>
            <a:lstStyle/>
            <a:p>
              <a:pPr algn="ctr"/>
              <a:r>
                <a:rPr lang="zh-CN" altLang="en-US" sz="1800" dirty="0">
                  <a:latin typeface="华文新魏" panose="02010800040101010101" pitchFamily="2" charset="-122"/>
                  <a:ea typeface="华文新魏" panose="02010800040101010101" pitchFamily="2" charset="-122"/>
                </a:rPr>
                <a:t>源程序</a:t>
              </a:r>
            </a:p>
          </p:txBody>
        </p:sp>
        <p:sp>
          <p:nvSpPr>
            <p:cNvPr id="6" name="圆角矩形 5"/>
            <p:cNvSpPr/>
            <p:nvPr/>
          </p:nvSpPr>
          <p:spPr bwMode="auto">
            <a:xfrm>
              <a:off x="4777082" y="2057400"/>
              <a:ext cx="1752600" cy="609600"/>
            </a:xfrm>
            <a:prstGeom prst="round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dirty="0">
                  <a:latin typeface="华文新魏" panose="02010800040101010101" pitchFamily="2" charset="-122"/>
                  <a:ea typeface="华文新魏" panose="02010800040101010101" pitchFamily="2" charset="-122"/>
                </a:rPr>
                <a:t>预处理</a:t>
              </a:r>
            </a:p>
          </p:txBody>
        </p:sp>
        <p:sp>
          <p:nvSpPr>
            <p:cNvPr id="10" name="圆角矩形 9"/>
            <p:cNvSpPr/>
            <p:nvPr/>
          </p:nvSpPr>
          <p:spPr bwMode="auto">
            <a:xfrm>
              <a:off x="4775372" y="3276600"/>
              <a:ext cx="1752600" cy="609600"/>
            </a:xfrm>
            <a:prstGeom prst="round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dirty="0">
                  <a:latin typeface="华文新魏" panose="02010800040101010101" pitchFamily="2" charset="-122"/>
                  <a:ea typeface="华文新魏" panose="02010800040101010101" pitchFamily="2" charset="-122"/>
                </a:rPr>
                <a:t>编译器</a:t>
              </a:r>
            </a:p>
          </p:txBody>
        </p:sp>
        <p:sp>
          <p:nvSpPr>
            <p:cNvPr id="12" name="圆角矩形 11"/>
            <p:cNvSpPr/>
            <p:nvPr/>
          </p:nvSpPr>
          <p:spPr bwMode="auto">
            <a:xfrm>
              <a:off x="4775371" y="4495800"/>
              <a:ext cx="1752600" cy="609600"/>
            </a:xfrm>
            <a:prstGeom prst="round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dirty="0">
                  <a:latin typeface="华文新魏" panose="02010800040101010101" pitchFamily="2" charset="-122"/>
                  <a:ea typeface="华文新魏" panose="02010800040101010101" pitchFamily="2" charset="-122"/>
                </a:rPr>
                <a:t>汇编器</a:t>
              </a:r>
            </a:p>
          </p:txBody>
        </p:sp>
        <p:sp>
          <p:nvSpPr>
            <p:cNvPr id="13" name="TextBox 12"/>
            <p:cNvSpPr txBox="1"/>
            <p:nvPr/>
          </p:nvSpPr>
          <p:spPr>
            <a:xfrm>
              <a:off x="5821740" y="5193268"/>
              <a:ext cx="2262158" cy="369332"/>
            </a:xfrm>
            <a:prstGeom prst="rect">
              <a:avLst/>
            </a:prstGeom>
            <a:noFill/>
          </p:spPr>
          <p:txBody>
            <a:bodyPr wrap="none" rtlCol="0">
              <a:spAutoFit/>
            </a:bodyPr>
            <a:lstStyle/>
            <a:p>
              <a:pPr algn="ctr"/>
              <a:r>
                <a:rPr lang="zh-CN" altLang="en-US" sz="1800" dirty="0">
                  <a:latin typeface="华文新魏" panose="02010800040101010101" pitchFamily="2" charset="-122"/>
                  <a:ea typeface="华文新魏" panose="02010800040101010101" pitchFamily="2" charset="-122"/>
                </a:rPr>
                <a:t>可重定位的机器代码</a:t>
              </a:r>
            </a:p>
          </p:txBody>
        </p:sp>
        <p:sp>
          <p:nvSpPr>
            <p:cNvPr id="14" name="圆角矩形 13"/>
            <p:cNvSpPr/>
            <p:nvPr/>
          </p:nvSpPr>
          <p:spPr bwMode="auto">
            <a:xfrm>
              <a:off x="4770569" y="5562600"/>
              <a:ext cx="1752600" cy="609600"/>
            </a:xfrm>
            <a:prstGeom prst="round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dirty="0">
                  <a:latin typeface="华文新魏" panose="02010800040101010101" pitchFamily="2" charset="-122"/>
                  <a:ea typeface="华文新魏" panose="02010800040101010101" pitchFamily="2" charset="-122"/>
                </a:rPr>
                <a:t>连接器</a:t>
              </a:r>
            </a:p>
          </p:txBody>
        </p:sp>
        <p:cxnSp>
          <p:nvCxnSpPr>
            <p:cNvPr id="11" name="直接箭头连接符 10" title="源程序"/>
            <p:cNvCxnSpPr>
              <a:endCxn id="6" idx="0"/>
            </p:cNvCxnSpPr>
            <p:nvPr/>
          </p:nvCxnSpPr>
          <p:spPr bwMode="auto">
            <a:xfrm>
              <a:off x="5646869" y="1437697"/>
              <a:ext cx="6513" cy="619703"/>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27" name="直接箭头连接符 26"/>
            <p:cNvCxnSpPr>
              <a:stCxn id="6" idx="2"/>
              <a:endCxn id="10" idx="0"/>
            </p:cNvCxnSpPr>
            <p:nvPr/>
          </p:nvCxnSpPr>
          <p:spPr bwMode="auto">
            <a:xfrm flipH="1">
              <a:off x="5651672" y="2667000"/>
              <a:ext cx="1710" cy="6096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sp>
          <p:nvSpPr>
            <p:cNvPr id="7" name="TextBox 6"/>
            <p:cNvSpPr txBox="1"/>
            <p:nvPr/>
          </p:nvSpPr>
          <p:spPr>
            <a:xfrm>
              <a:off x="5719417" y="2743200"/>
              <a:ext cx="1800493" cy="369332"/>
            </a:xfrm>
            <a:prstGeom prst="rect">
              <a:avLst/>
            </a:prstGeom>
            <a:noFill/>
          </p:spPr>
          <p:txBody>
            <a:bodyPr wrap="none" rtlCol="0">
              <a:spAutoFit/>
            </a:bodyPr>
            <a:lstStyle/>
            <a:p>
              <a:pPr algn="ctr"/>
              <a:r>
                <a:rPr lang="zh-CN" altLang="en-US" sz="1800" dirty="0">
                  <a:latin typeface="华文新魏" panose="02010800040101010101" pitchFamily="2" charset="-122"/>
                  <a:ea typeface="华文新魏" panose="02010800040101010101" pitchFamily="2" charset="-122"/>
                </a:rPr>
                <a:t>修改后的源程序</a:t>
              </a:r>
            </a:p>
          </p:txBody>
        </p:sp>
        <p:cxnSp>
          <p:nvCxnSpPr>
            <p:cNvPr id="1024" name="直接箭头连接符 1023"/>
            <p:cNvCxnSpPr>
              <a:stCxn id="10" idx="2"/>
              <a:endCxn id="12" idx="0"/>
            </p:cNvCxnSpPr>
            <p:nvPr/>
          </p:nvCxnSpPr>
          <p:spPr bwMode="auto">
            <a:xfrm flipH="1">
              <a:off x="5651671" y="3886200"/>
              <a:ext cx="1" cy="6096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sp>
          <p:nvSpPr>
            <p:cNvPr id="8" name="TextBox 7"/>
            <p:cNvSpPr txBox="1"/>
            <p:nvPr/>
          </p:nvSpPr>
          <p:spPr>
            <a:xfrm>
              <a:off x="5745540" y="3972504"/>
              <a:ext cx="1107996" cy="369332"/>
            </a:xfrm>
            <a:prstGeom prst="rect">
              <a:avLst/>
            </a:prstGeom>
            <a:noFill/>
          </p:spPr>
          <p:txBody>
            <a:bodyPr wrap="none" rtlCol="0">
              <a:spAutoFit/>
            </a:bodyPr>
            <a:lstStyle/>
            <a:p>
              <a:pPr algn="ctr"/>
              <a:r>
                <a:rPr lang="zh-CN" altLang="en-US" sz="1800" dirty="0">
                  <a:latin typeface="华文新魏" panose="02010800040101010101" pitchFamily="2" charset="-122"/>
                  <a:ea typeface="华文新魏" panose="02010800040101010101" pitchFamily="2" charset="-122"/>
                </a:rPr>
                <a:t>汇编代码</a:t>
              </a:r>
            </a:p>
          </p:txBody>
        </p:sp>
        <p:cxnSp>
          <p:nvCxnSpPr>
            <p:cNvPr id="1031" name="直接箭头连接符 1030"/>
            <p:cNvCxnSpPr>
              <a:stCxn id="12" idx="2"/>
              <a:endCxn id="14" idx="0"/>
            </p:cNvCxnSpPr>
            <p:nvPr/>
          </p:nvCxnSpPr>
          <p:spPr bwMode="auto">
            <a:xfrm flipH="1">
              <a:off x="5646869" y="5105400"/>
              <a:ext cx="4802" cy="4572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036" name="直接箭头连接符 1035"/>
            <p:cNvCxnSpPr>
              <a:endCxn id="14" idx="3"/>
            </p:cNvCxnSpPr>
            <p:nvPr/>
          </p:nvCxnSpPr>
          <p:spPr bwMode="auto">
            <a:xfrm flipH="1">
              <a:off x="6523169" y="5867400"/>
              <a:ext cx="1144923" cy="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sp>
          <p:nvSpPr>
            <p:cNvPr id="45" name="TextBox 44"/>
            <p:cNvSpPr txBox="1"/>
            <p:nvPr/>
          </p:nvSpPr>
          <p:spPr>
            <a:xfrm>
              <a:off x="6883262" y="5525869"/>
              <a:ext cx="1569660" cy="646331"/>
            </a:xfrm>
            <a:prstGeom prst="rect">
              <a:avLst/>
            </a:prstGeom>
            <a:noFill/>
          </p:spPr>
          <p:txBody>
            <a:bodyPr wrap="none" rtlCol="0">
              <a:spAutoFit/>
            </a:bodyPr>
            <a:lstStyle/>
            <a:p>
              <a:pPr algn="ctr"/>
              <a:r>
                <a:rPr lang="zh-CN" altLang="en-US" sz="1800" dirty="0">
                  <a:latin typeface="华文新魏" panose="02010800040101010101" pitchFamily="2" charset="-122"/>
                  <a:ea typeface="华文新魏" panose="02010800040101010101" pitchFamily="2" charset="-122"/>
                </a:rPr>
                <a:t>库文件</a:t>
              </a:r>
              <a:r>
                <a:rPr lang="en-US" altLang="zh-CN" sz="1800" dirty="0">
                  <a:latin typeface="华文新魏" panose="02010800040101010101" pitchFamily="2" charset="-122"/>
                  <a:ea typeface="华文新魏" panose="02010800040101010101" pitchFamily="2" charset="-122"/>
                </a:rPr>
                <a:t>/</a:t>
              </a:r>
            </a:p>
            <a:p>
              <a:pPr algn="ctr"/>
              <a:r>
                <a:rPr lang="zh-CN" altLang="en-US" sz="1800" dirty="0">
                  <a:latin typeface="华文新魏" panose="02010800040101010101" pitchFamily="2" charset="-122"/>
                  <a:ea typeface="华文新魏" panose="02010800040101010101" pitchFamily="2" charset="-122"/>
                </a:rPr>
                <a:t>可重定位对象</a:t>
              </a:r>
            </a:p>
          </p:txBody>
        </p:sp>
        <p:cxnSp>
          <p:nvCxnSpPr>
            <p:cNvPr id="1038" name="直接箭头连接符 1037"/>
            <p:cNvCxnSpPr>
              <a:stCxn id="14" idx="2"/>
            </p:cNvCxnSpPr>
            <p:nvPr/>
          </p:nvCxnSpPr>
          <p:spPr bwMode="auto">
            <a:xfrm>
              <a:off x="5646869" y="6172200"/>
              <a:ext cx="0" cy="5334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sp>
          <p:nvSpPr>
            <p:cNvPr id="49" name="TextBox 48"/>
            <p:cNvSpPr txBox="1"/>
            <p:nvPr/>
          </p:nvSpPr>
          <p:spPr>
            <a:xfrm>
              <a:off x="5699879" y="6325382"/>
              <a:ext cx="1569661" cy="369332"/>
            </a:xfrm>
            <a:prstGeom prst="rect">
              <a:avLst/>
            </a:prstGeom>
            <a:noFill/>
          </p:spPr>
          <p:txBody>
            <a:bodyPr wrap="none" rtlCol="0">
              <a:spAutoFit/>
            </a:bodyPr>
            <a:lstStyle/>
            <a:p>
              <a:pPr algn="ctr"/>
              <a:r>
                <a:rPr lang="zh-CN" altLang="en-US" sz="1800" dirty="0">
                  <a:latin typeface="华文新魏" panose="02010800040101010101" pitchFamily="2" charset="-122"/>
                  <a:ea typeface="华文新魏" panose="02010800040101010101" pitchFamily="2" charset="-122"/>
                </a:rPr>
                <a:t>目标机器代码</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41"/>
                                        </p:tgtEl>
                                        <p:attrNameLst>
                                          <p:attrName>style.visibility</p:attrName>
                                        </p:attrNameLst>
                                      </p:cBhvr>
                                      <p:to>
                                        <p:strVal val="visible"/>
                                      </p:to>
                                    </p:set>
                                    <p:animEffect transition="in" filter="fade">
                                      <p:cBhvr>
                                        <p:cTn id="10" dur="500"/>
                                        <p:tgtEl>
                                          <p:spTgt spid="10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1F816EA-24CC-2048-859A-C5EA9F275392}" type="slidenum">
              <a:rPr lang="en-US" smtClean="0"/>
              <a:t>27</a:t>
            </a:fld>
            <a:endParaRPr lang="en-US" dirty="0"/>
          </a:p>
        </p:txBody>
      </p:sp>
      <p:sp>
        <p:nvSpPr>
          <p:cNvPr id="2" name="标题 1"/>
          <p:cNvSpPr>
            <a:spLocks noGrp="1"/>
          </p:cNvSpPr>
          <p:nvPr>
            <p:ph type="title"/>
          </p:nvPr>
        </p:nvSpPr>
        <p:spPr/>
        <p:txBody>
          <a:bodyPr/>
          <a:lstStyle/>
          <a:p>
            <a:r>
              <a:rPr lang="zh-CN" altLang="en-US" dirty="0"/>
              <a:t>什么是编译程序？</a:t>
            </a:r>
          </a:p>
        </p:txBody>
      </p:sp>
      <p:grpSp>
        <p:nvGrpSpPr>
          <p:cNvPr id="30" name="组合 29"/>
          <p:cNvGrpSpPr/>
          <p:nvPr/>
        </p:nvGrpSpPr>
        <p:grpSpPr>
          <a:xfrm>
            <a:off x="2057400" y="1973262"/>
            <a:ext cx="8388350" cy="2071764"/>
            <a:chOff x="533400" y="1524000"/>
            <a:chExt cx="8388350" cy="2071764"/>
          </a:xfrm>
        </p:grpSpPr>
        <p:sp>
          <p:nvSpPr>
            <p:cNvPr id="12" name="Oval 13"/>
            <p:cNvSpPr>
              <a:spLocks noChangeArrowheads="1"/>
            </p:cNvSpPr>
            <p:nvPr/>
          </p:nvSpPr>
          <p:spPr bwMode="auto">
            <a:xfrm>
              <a:off x="3257550" y="1524000"/>
              <a:ext cx="2312988" cy="914400"/>
            </a:xfrm>
            <a:prstGeom prst="ellipse">
              <a:avLst/>
            </a:prstGeom>
            <a:solidFill>
              <a:srgbClr val="FFCC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91" tIns="47895" rIns="95791" bIns="47895" anchor="ctr"/>
            <a:lstStyle/>
            <a:p>
              <a:pPr defTabSz="958850"/>
              <a:r>
                <a:rPr lang="zh-CN" altLang="en-US" sz="3200" dirty="0">
                  <a:ea typeface="华文新魏" panose="02010800040101010101" pitchFamily="2" charset="-122"/>
                </a:rPr>
                <a:t>编译器</a:t>
              </a:r>
              <a:endParaRPr lang="zh-CN" altLang="en-US" sz="3300" dirty="0">
                <a:ea typeface="华文新魏" panose="02010800040101010101" pitchFamily="2" charset="-122"/>
              </a:endParaRPr>
            </a:p>
          </p:txBody>
        </p:sp>
        <p:sp>
          <p:nvSpPr>
            <p:cNvPr id="13" name="Text Box 14"/>
            <p:cNvSpPr txBox="1">
              <a:spLocks noChangeArrowheads="1"/>
            </p:cNvSpPr>
            <p:nvPr/>
          </p:nvSpPr>
          <p:spPr bwMode="auto">
            <a:xfrm>
              <a:off x="533400" y="1652588"/>
              <a:ext cx="1403350"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sz="2900" dirty="0">
                  <a:ea typeface="华文新魏" panose="02010800040101010101" pitchFamily="2" charset="-122"/>
                </a:rPr>
                <a:t>源程序</a:t>
              </a:r>
            </a:p>
          </p:txBody>
        </p:sp>
        <p:sp>
          <p:nvSpPr>
            <p:cNvPr id="14" name="AutoShape 15"/>
            <p:cNvSpPr>
              <a:spLocks noChangeArrowheads="1"/>
            </p:cNvSpPr>
            <p:nvPr/>
          </p:nvSpPr>
          <p:spPr bwMode="auto">
            <a:xfrm>
              <a:off x="1854200" y="1900238"/>
              <a:ext cx="1403350" cy="152400"/>
            </a:xfrm>
            <a:prstGeom prst="rightArrow">
              <a:avLst>
                <a:gd name="adj1" fmla="val 50000"/>
                <a:gd name="adj2" fmla="val 230208"/>
              </a:avLst>
            </a:prstGeom>
            <a:solidFill>
              <a:srgbClr val="FFCC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16"/>
            <p:cNvSpPr>
              <a:spLocks noChangeArrowheads="1"/>
            </p:cNvSpPr>
            <p:nvPr/>
          </p:nvSpPr>
          <p:spPr bwMode="auto">
            <a:xfrm>
              <a:off x="5549900" y="1889125"/>
              <a:ext cx="1319213" cy="150813"/>
            </a:xfrm>
            <a:prstGeom prst="rightArrow">
              <a:avLst>
                <a:gd name="adj1" fmla="val 50000"/>
                <a:gd name="adj2" fmla="val 218684"/>
              </a:avLst>
            </a:prstGeom>
            <a:solidFill>
              <a:srgbClr val="FFCC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7"/>
            <p:cNvSpPr txBox="1">
              <a:spLocks noChangeArrowheads="1"/>
            </p:cNvSpPr>
            <p:nvPr/>
          </p:nvSpPr>
          <p:spPr bwMode="auto">
            <a:xfrm>
              <a:off x="6942138" y="1660525"/>
              <a:ext cx="1979612"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sz="2900" dirty="0">
                  <a:ea typeface="华文新魏" panose="02010800040101010101" pitchFamily="2" charset="-122"/>
                </a:rPr>
                <a:t>目标程序</a:t>
              </a:r>
            </a:p>
          </p:txBody>
        </p:sp>
        <p:sp>
          <p:nvSpPr>
            <p:cNvPr id="17" name="AutoShape 18"/>
            <p:cNvSpPr>
              <a:spLocks noChangeArrowheads="1"/>
            </p:cNvSpPr>
            <p:nvPr/>
          </p:nvSpPr>
          <p:spPr bwMode="auto">
            <a:xfrm>
              <a:off x="4330700" y="2443163"/>
              <a:ext cx="247650" cy="609600"/>
            </a:xfrm>
            <a:prstGeom prst="downArrow">
              <a:avLst>
                <a:gd name="adj1" fmla="val 50000"/>
                <a:gd name="adj2" fmla="val 61538"/>
              </a:avLst>
            </a:prstGeom>
            <a:solidFill>
              <a:srgbClr val="FFCC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9"/>
            <p:cNvSpPr txBox="1">
              <a:spLocks noChangeArrowheads="1"/>
            </p:cNvSpPr>
            <p:nvPr/>
          </p:nvSpPr>
          <p:spPr bwMode="auto">
            <a:xfrm>
              <a:off x="3557588" y="3052763"/>
              <a:ext cx="1727200"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sz="2900" dirty="0">
                  <a:ea typeface="华文新魏" panose="02010800040101010101" pitchFamily="2" charset="-122"/>
                </a:rPr>
                <a:t>错误信息</a:t>
              </a:r>
            </a:p>
          </p:txBody>
        </p:sp>
      </p:grpSp>
      <p:grpSp>
        <p:nvGrpSpPr>
          <p:cNvPr id="29" name="组合 28"/>
          <p:cNvGrpSpPr/>
          <p:nvPr/>
        </p:nvGrpSpPr>
        <p:grpSpPr>
          <a:xfrm>
            <a:off x="2792266" y="4495800"/>
            <a:ext cx="6168973" cy="1066800"/>
            <a:chOff x="1268265" y="4495800"/>
            <a:chExt cx="6168973" cy="1066800"/>
          </a:xfrm>
        </p:grpSpPr>
        <p:sp>
          <p:nvSpPr>
            <p:cNvPr id="20" name="椭圆 19"/>
            <p:cNvSpPr/>
            <p:nvPr/>
          </p:nvSpPr>
          <p:spPr bwMode="auto">
            <a:xfrm>
              <a:off x="3159602" y="4495800"/>
              <a:ext cx="2386012" cy="1066800"/>
            </a:xfrm>
            <a:prstGeom prst="ellipse">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sz="3200" dirty="0">
                  <a:latin typeface="华文新魏" panose="02010800040101010101" pitchFamily="2" charset="-122"/>
                  <a:ea typeface="华文新魏" panose="02010800040101010101" pitchFamily="2" charset="-122"/>
                </a:rPr>
                <a:t>目标程序</a:t>
              </a:r>
            </a:p>
          </p:txBody>
        </p:sp>
        <p:cxnSp>
          <p:nvCxnSpPr>
            <p:cNvPr id="23" name="直接箭头连接符 22"/>
            <p:cNvCxnSpPr>
              <a:endCxn id="20" idx="2"/>
            </p:cNvCxnSpPr>
            <p:nvPr/>
          </p:nvCxnSpPr>
          <p:spPr bwMode="auto">
            <a:xfrm>
              <a:off x="2057400" y="5029200"/>
              <a:ext cx="1102202"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triangle" w="lg" len="lg"/>
            </a:ln>
            <a:effectLst/>
          </p:spPr>
        </p:cxnSp>
        <p:cxnSp>
          <p:nvCxnSpPr>
            <p:cNvPr id="25" name="直接箭头连接符 24"/>
            <p:cNvCxnSpPr>
              <a:stCxn id="20" idx="6"/>
            </p:cNvCxnSpPr>
            <p:nvPr/>
          </p:nvCxnSpPr>
          <p:spPr bwMode="auto">
            <a:xfrm>
              <a:off x="5545614" y="5029200"/>
              <a:ext cx="1102202"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triangle" w="lg" len="lg"/>
            </a:ln>
            <a:effectLst/>
          </p:spPr>
        </p:cxnSp>
        <p:sp>
          <p:nvSpPr>
            <p:cNvPr id="27" name="TextBox 26"/>
            <p:cNvSpPr txBox="1"/>
            <p:nvPr/>
          </p:nvSpPr>
          <p:spPr>
            <a:xfrm>
              <a:off x="1268265" y="4763639"/>
              <a:ext cx="800219" cy="461665"/>
            </a:xfrm>
            <a:prstGeom prst="rect">
              <a:avLst/>
            </a:prstGeom>
            <a:noFill/>
          </p:spPr>
          <p:txBody>
            <a:bodyPr wrap="none" rtlCol="0">
              <a:spAutoFit/>
            </a:bodyPr>
            <a:lstStyle/>
            <a:p>
              <a:r>
                <a:rPr lang="zh-CN" altLang="en-US" dirty="0">
                  <a:latin typeface="华文新魏" panose="02010800040101010101" pitchFamily="2" charset="-122"/>
                  <a:ea typeface="华文新魏" panose="02010800040101010101" pitchFamily="2" charset="-122"/>
                </a:rPr>
                <a:t>输入</a:t>
              </a:r>
            </a:p>
          </p:txBody>
        </p:sp>
        <p:sp>
          <p:nvSpPr>
            <p:cNvPr id="28" name="TextBox 27"/>
            <p:cNvSpPr txBox="1"/>
            <p:nvPr/>
          </p:nvSpPr>
          <p:spPr>
            <a:xfrm>
              <a:off x="6637019" y="4798367"/>
              <a:ext cx="800219" cy="461665"/>
            </a:xfrm>
            <a:prstGeom prst="rect">
              <a:avLst/>
            </a:prstGeom>
            <a:noFill/>
          </p:spPr>
          <p:txBody>
            <a:bodyPr wrap="none" rtlCol="0">
              <a:spAutoFit/>
            </a:bodyPr>
            <a:lstStyle/>
            <a:p>
              <a:r>
                <a:rPr lang="zh-CN" altLang="en-US" dirty="0">
                  <a:latin typeface="华文新魏" panose="02010800040101010101" pitchFamily="2" charset="-122"/>
                  <a:ea typeface="华文新魏" panose="02010800040101010101" pitchFamily="2" charset="-122"/>
                </a:rPr>
                <a:t>输出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spAutoFit/>
          </a:bodyPr>
          <a:lstStyle/>
          <a:p>
            <a:r>
              <a:rPr lang="zh-CN" altLang="en-US" sz="3600" dirty="0"/>
              <a:t>汇编程序</a:t>
            </a:r>
            <a:endParaRPr lang="en-US" altLang="zh-CN" sz="3600" dirty="0"/>
          </a:p>
          <a:p>
            <a:pPr lvl="1"/>
            <a:r>
              <a:rPr lang="zh-CN" altLang="en-US" sz="3200" dirty="0"/>
              <a:t>用于特定计算机上的汇编语言的翻译程序</a:t>
            </a:r>
          </a:p>
          <a:p>
            <a:r>
              <a:rPr lang="zh-CN" altLang="en-US" sz="3600" dirty="0"/>
              <a:t>编译程序</a:t>
            </a:r>
            <a:endParaRPr lang="en-US" altLang="zh-CN" sz="3600" dirty="0"/>
          </a:p>
          <a:p>
            <a:pPr lvl="1"/>
            <a:r>
              <a:rPr lang="zh-CN" altLang="en-US" sz="3200" dirty="0"/>
              <a:t>将高级语言翻译成低级语言的翻译程序</a:t>
            </a:r>
          </a:p>
          <a:p>
            <a:r>
              <a:rPr lang="zh-CN" altLang="en-US" sz="3600" dirty="0"/>
              <a:t>解释程序</a:t>
            </a:r>
            <a:endParaRPr lang="en-US" altLang="zh-CN" sz="3600" dirty="0"/>
          </a:p>
          <a:p>
            <a:pPr lvl="1"/>
            <a:r>
              <a:rPr lang="zh-CN" altLang="en-US" sz="3200" dirty="0"/>
              <a:t>将会话式语言翻译成目标指令的翻译程序</a:t>
            </a:r>
            <a:endParaRPr lang="en-US" altLang="zh-CN" dirty="0"/>
          </a:p>
        </p:txBody>
      </p:sp>
      <p:sp>
        <p:nvSpPr>
          <p:cNvPr id="4" name="灯片编号占位符 3"/>
          <p:cNvSpPr>
            <a:spLocks noGrp="1"/>
          </p:cNvSpPr>
          <p:nvPr>
            <p:ph type="sldNum" sz="quarter" idx="12"/>
          </p:nvPr>
        </p:nvSpPr>
        <p:spPr/>
        <p:txBody>
          <a:bodyPr/>
          <a:lstStyle/>
          <a:p>
            <a:fld id="{91F816EA-24CC-2048-859A-C5EA9F275392}" type="slidenum">
              <a:rPr lang="en-US" smtClean="0"/>
              <a:t>28</a:t>
            </a:fld>
            <a:endParaRPr lang="en-US" dirty="0"/>
          </a:p>
        </p:txBody>
      </p:sp>
      <p:sp>
        <p:nvSpPr>
          <p:cNvPr id="2" name="标题 1"/>
          <p:cNvSpPr>
            <a:spLocks noGrp="1"/>
          </p:cNvSpPr>
          <p:nvPr>
            <p:ph type="title"/>
          </p:nvPr>
        </p:nvSpPr>
        <p:spPr/>
        <p:txBody>
          <a:bodyPr/>
          <a:lstStyle/>
          <a:p>
            <a:r>
              <a:rPr lang="zh-CN" altLang="en-US" dirty="0"/>
              <a:t>翻译程序的类别</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solidFill>
                  <a:srgbClr val="FF0000"/>
                </a:solidFill>
              </a:rPr>
              <a:t>解释程序 </a:t>
            </a:r>
            <a:r>
              <a:rPr lang="zh-CN" altLang="en-US" dirty="0"/>
              <a:t>将源程序的一条语句翻译成机器语言程序，并立即执行，接着再翻译源程序的下一条语句并执行。能支持交互环境。</a:t>
            </a:r>
          </a:p>
        </p:txBody>
      </p:sp>
      <p:sp>
        <p:nvSpPr>
          <p:cNvPr id="4" name="灯片编号占位符 3"/>
          <p:cNvSpPr>
            <a:spLocks noGrp="1"/>
          </p:cNvSpPr>
          <p:nvPr>
            <p:ph type="sldNum" sz="quarter" idx="12"/>
          </p:nvPr>
        </p:nvSpPr>
        <p:spPr/>
        <p:txBody>
          <a:bodyPr/>
          <a:lstStyle/>
          <a:p>
            <a:fld id="{91F816EA-24CC-2048-859A-C5EA9F275392}" type="slidenum">
              <a:rPr lang="en-US" smtClean="0"/>
              <a:t>29</a:t>
            </a:fld>
            <a:endParaRPr lang="en-US" dirty="0"/>
          </a:p>
        </p:txBody>
      </p:sp>
      <p:sp>
        <p:nvSpPr>
          <p:cNvPr id="2" name="标题 1"/>
          <p:cNvSpPr>
            <a:spLocks noGrp="1"/>
          </p:cNvSpPr>
          <p:nvPr>
            <p:ph type="title"/>
          </p:nvPr>
        </p:nvSpPr>
        <p:spPr/>
        <p:txBody>
          <a:bodyPr/>
          <a:lstStyle/>
          <a:p>
            <a:r>
              <a:rPr lang="zh-CN" altLang="en-US" dirty="0"/>
              <a:t>何谓解释程序？</a:t>
            </a:r>
          </a:p>
        </p:txBody>
      </p:sp>
      <p:grpSp>
        <p:nvGrpSpPr>
          <p:cNvPr id="14" name="组合 13"/>
          <p:cNvGrpSpPr/>
          <p:nvPr/>
        </p:nvGrpSpPr>
        <p:grpSpPr>
          <a:xfrm>
            <a:off x="2878138" y="3745051"/>
            <a:ext cx="6037263" cy="1209969"/>
            <a:chOff x="1343025" y="3756993"/>
            <a:chExt cx="6037263" cy="1209969"/>
          </a:xfrm>
        </p:grpSpPr>
        <p:sp>
          <p:nvSpPr>
            <p:cNvPr id="7" name="AutoShape 5"/>
            <p:cNvSpPr>
              <a:spLocks noChangeArrowheads="1"/>
            </p:cNvSpPr>
            <p:nvPr/>
          </p:nvSpPr>
          <p:spPr bwMode="auto">
            <a:xfrm>
              <a:off x="6019800" y="3880802"/>
              <a:ext cx="1360488" cy="823914"/>
            </a:xfrm>
            <a:prstGeom prst="flowChartPunchedTape">
              <a:avLst/>
            </a:prstGeom>
            <a:noFill/>
            <a:ln>
              <a:noFill/>
            </a:ln>
            <a:effec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defRPr/>
              </a:pPr>
              <a:r>
                <a:rPr lang="zh-CN" altLang="en-US" b="1" dirty="0">
                  <a:solidFill>
                    <a:srgbClr val="000000"/>
                  </a:solidFill>
                  <a:latin typeface="华文新魏" panose="02010800040101010101" pitchFamily="2" charset="-122"/>
                  <a:ea typeface="华文新魏" panose="02010800040101010101" pitchFamily="2" charset="-122"/>
                </a:rPr>
                <a:t>输出</a:t>
              </a:r>
            </a:p>
          </p:txBody>
        </p:sp>
        <p:sp>
          <p:nvSpPr>
            <p:cNvPr id="8" name="Text Box 6"/>
            <p:cNvSpPr txBox="1">
              <a:spLocks noChangeArrowheads="1"/>
            </p:cNvSpPr>
            <p:nvPr/>
          </p:nvSpPr>
          <p:spPr bwMode="auto">
            <a:xfrm>
              <a:off x="3505200" y="3889161"/>
              <a:ext cx="1865313" cy="986060"/>
            </a:xfrm>
            <a:prstGeom prst="rect">
              <a:avLst/>
            </a:prstGeom>
            <a:solidFill>
              <a:schemeClr val="bg2">
                <a:lumMod val="20000"/>
                <a:lumOff val="80000"/>
              </a:schemeClr>
            </a:solidFill>
            <a:ln w="12700">
              <a:solidFill>
                <a:srgbClr val="0037E8"/>
              </a:solidFill>
              <a:miter lim="800000"/>
            </a:ln>
            <a:effectLst>
              <a:outerShdw blurRad="76200" dir="13500000" sy="23000" kx="1200000" algn="br" rotWithShape="0">
                <a:prstClr val="black">
                  <a:alpha val="20000"/>
                </a:prstClr>
              </a:outerShdw>
            </a:effectLst>
          </p:spPr>
          <p:txBody>
            <a:bodyPr anchor="ctr">
              <a:no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lnSpc>
                  <a:spcPct val="120000"/>
                </a:lnSpc>
                <a:spcAft>
                  <a:spcPct val="20000"/>
                </a:spcAft>
                <a:defRPr/>
              </a:pPr>
              <a:r>
                <a:rPr lang="zh-CN" altLang="en-US" b="1" dirty="0">
                  <a:solidFill>
                    <a:srgbClr val="000000"/>
                  </a:solidFill>
                  <a:latin typeface="华文新魏" panose="02010800040101010101" pitchFamily="2" charset="-122"/>
                  <a:ea typeface="华文新魏" panose="02010800040101010101" pitchFamily="2" charset="-122"/>
                </a:rPr>
                <a:t>解释程序</a:t>
              </a:r>
            </a:p>
          </p:txBody>
        </p:sp>
        <p:sp>
          <p:nvSpPr>
            <p:cNvPr id="9" name="AutoShape 7"/>
            <p:cNvSpPr>
              <a:spLocks noChangeArrowheads="1"/>
            </p:cNvSpPr>
            <p:nvPr/>
          </p:nvSpPr>
          <p:spPr bwMode="auto">
            <a:xfrm>
              <a:off x="1365250" y="4221409"/>
              <a:ext cx="1360488" cy="745553"/>
            </a:xfrm>
            <a:prstGeom prst="flowChartPunchedTape">
              <a:avLst/>
            </a:prstGeom>
            <a:noFill/>
            <a:ln>
              <a:noFill/>
            </a:ln>
            <a:effec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defRPr/>
              </a:pPr>
              <a:r>
                <a:rPr lang="zh-CN" altLang="en-US" b="1" dirty="0">
                  <a:solidFill>
                    <a:srgbClr val="000000"/>
                  </a:solidFill>
                  <a:latin typeface="华文新魏" panose="02010800040101010101" pitchFamily="2" charset="-122"/>
                  <a:ea typeface="华文新魏" panose="02010800040101010101" pitchFamily="2" charset="-122"/>
                </a:rPr>
                <a:t>输入数据</a:t>
              </a:r>
            </a:p>
          </p:txBody>
        </p:sp>
        <p:sp>
          <p:nvSpPr>
            <p:cNvPr id="10" name="AutoShape 8"/>
            <p:cNvSpPr>
              <a:spLocks noChangeArrowheads="1"/>
            </p:cNvSpPr>
            <p:nvPr/>
          </p:nvSpPr>
          <p:spPr bwMode="auto">
            <a:xfrm>
              <a:off x="2743200" y="4634713"/>
              <a:ext cx="792163" cy="160338"/>
            </a:xfrm>
            <a:prstGeom prst="rightArrow">
              <a:avLst>
                <a:gd name="adj1" fmla="val 50000"/>
                <a:gd name="adj2" fmla="val 123515"/>
              </a:avLst>
            </a:prstGeom>
            <a:solidFill>
              <a:srgbClr val="002060"/>
            </a:solidFill>
            <a:ln>
              <a:noFill/>
            </a:ln>
            <a:effec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defRPr/>
              </a:pPr>
              <a:endParaRPr lang="zh-CN" altLang="en-US">
                <a:solidFill>
                  <a:srgbClr val="000000"/>
                </a:solidFill>
                <a:latin typeface="华文新魏" panose="02010800040101010101" pitchFamily="2" charset="-122"/>
                <a:ea typeface="华文新魏" panose="02010800040101010101" pitchFamily="2" charset="-122"/>
              </a:endParaRPr>
            </a:p>
          </p:txBody>
        </p:sp>
        <p:sp>
          <p:nvSpPr>
            <p:cNvPr id="11" name="AutoShape 9"/>
            <p:cNvSpPr>
              <a:spLocks noChangeArrowheads="1"/>
            </p:cNvSpPr>
            <p:nvPr/>
          </p:nvSpPr>
          <p:spPr bwMode="auto">
            <a:xfrm>
              <a:off x="5406688" y="4267699"/>
              <a:ext cx="792163" cy="160338"/>
            </a:xfrm>
            <a:prstGeom prst="rightArrow">
              <a:avLst>
                <a:gd name="adj1" fmla="val 50000"/>
                <a:gd name="adj2" fmla="val 123515"/>
              </a:avLst>
            </a:prstGeom>
            <a:solidFill>
              <a:schemeClr val="tx1"/>
            </a:solidFill>
            <a:ln>
              <a:noFill/>
            </a:ln>
            <a:effec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defRPr/>
              </a:pPr>
              <a:endParaRPr lang="zh-CN" altLang="en-US">
                <a:solidFill>
                  <a:srgbClr val="000000"/>
                </a:solidFill>
                <a:latin typeface="华文新魏" panose="02010800040101010101" pitchFamily="2" charset="-122"/>
                <a:ea typeface="华文新魏" panose="02010800040101010101" pitchFamily="2" charset="-122"/>
              </a:endParaRPr>
            </a:p>
          </p:txBody>
        </p:sp>
        <p:sp>
          <p:nvSpPr>
            <p:cNvPr id="12" name="AutoShape 10"/>
            <p:cNvSpPr>
              <a:spLocks noChangeArrowheads="1"/>
            </p:cNvSpPr>
            <p:nvPr/>
          </p:nvSpPr>
          <p:spPr bwMode="auto">
            <a:xfrm>
              <a:off x="1343025" y="3756993"/>
              <a:ext cx="1323975" cy="535766"/>
            </a:xfrm>
            <a:prstGeom prst="flowChartPunchedTape">
              <a:avLst/>
            </a:prstGeom>
            <a:noFill/>
            <a:ln>
              <a:noFill/>
            </a:ln>
            <a:effec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defRPr/>
              </a:pPr>
              <a:r>
                <a:rPr lang="zh-CN" altLang="en-US" b="1" dirty="0">
                  <a:solidFill>
                    <a:srgbClr val="000000"/>
                  </a:solidFill>
                  <a:latin typeface="华文新魏" panose="02010800040101010101" pitchFamily="2" charset="-122"/>
                  <a:ea typeface="华文新魏" panose="02010800040101010101" pitchFamily="2" charset="-122"/>
                </a:rPr>
                <a:t>源程序</a:t>
              </a:r>
            </a:p>
          </p:txBody>
        </p:sp>
        <p:sp>
          <p:nvSpPr>
            <p:cNvPr id="15" name="AutoShape 8"/>
            <p:cNvSpPr>
              <a:spLocks noChangeArrowheads="1"/>
            </p:cNvSpPr>
            <p:nvPr/>
          </p:nvSpPr>
          <p:spPr bwMode="auto">
            <a:xfrm>
              <a:off x="2743200" y="4061071"/>
              <a:ext cx="792163" cy="160338"/>
            </a:xfrm>
            <a:prstGeom prst="rightArrow">
              <a:avLst>
                <a:gd name="adj1" fmla="val 50000"/>
                <a:gd name="adj2" fmla="val 123515"/>
              </a:avLst>
            </a:prstGeom>
            <a:solidFill>
              <a:srgbClr val="002060"/>
            </a:solidFill>
            <a:ln>
              <a:noFill/>
            </a:ln>
            <a:effec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defRPr/>
              </a:pPr>
              <a:endParaRPr lang="zh-CN" altLang="en-US">
                <a:solidFill>
                  <a:srgbClr val="000000"/>
                </a:solidFill>
                <a:latin typeface="华文新魏" panose="02010800040101010101" pitchFamily="2" charset="-122"/>
                <a:ea typeface="华文新魏" panose="02010800040101010101" pitchFamily="2"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50000"/>
              </a:lnSpc>
            </a:pPr>
            <a:r>
              <a:rPr lang="zh-CN" altLang="en-US" dirty="0"/>
              <a:t>不仅仅获得学分</a:t>
            </a:r>
            <a:endParaRPr lang="en-US" altLang="zh-CN" dirty="0">
              <a:latin typeface="华文新魏" panose="02010800040101010101" pitchFamily="2" charset="-122"/>
              <a:ea typeface="华文新魏" panose="02010800040101010101" pitchFamily="2" charset="-122"/>
            </a:endParaRPr>
          </a:p>
          <a:p>
            <a:pPr>
              <a:lnSpc>
                <a:spcPct val="150000"/>
              </a:lnSpc>
            </a:pPr>
            <a:r>
              <a:rPr lang="zh-CN" altLang="en-US" dirty="0"/>
              <a:t>学习编译器构造原理</a:t>
            </a:r>
            <a:endParaRPr lang="en-US" altLang="zh-CN" dirty="0"/>
          </a:p>
          <a:p>
            <a:pPr>
              <a:lnSpc>
                <a:spcPct val="150000"/>
              </a:lnSpc>
            </a:pPr>
            <a:r>
              <a:rPr lang="zh-CN" altLang="en-US" dirty="0"/>
              <a:t>在不同的应用环境中实践学到的知识</a:t>
            </a:r>
            <a:endParaRPr lang="en-US" altLang="zh-CN" dirty="0"/>
          </a:p>
        </p:txBody>
      </p:sp>
      <p:sp>
        <p:nvSpPr>
          <p:cNvPr id="4" name="灯片编号占位符 3"/>
          <p:cNvSpPr>
            <a:spLocks noGrp="1"/>
          </p:cNvSpPr>
          <p:nvPr>
            <p:ph type="sldNum" sz="quarter" idx="12"/>
          </p:nvPr>
        </p:nvSpPr>
        <p:spPr/>
        <p:txBody>
          <a:bodyPr/>
          <a:lstStyle/>
          <a:p>
            <a:fld id="{10F35DC5-7E65-8247-99AB-4E984F8A921E}" type="slidenum">
              <a:rPr lang="en-US" smtClean="0"/>
              <a:t>3</a:t>
            </a:fld>
            <a:endParaRPr lang="en-US"/>
          </a:p>
        </p:txBody>
      </p:sp>
      <p:sp>
        <p:nvSpPr>
          <p:cNvPr id="2" name="标题 1"/>
          <p:cNvSpPr>
            <a:spLocks noGrp="1"/>
          </p:cNvSpPr>
          <p:nvPr>
            <p:ph type="title"/>
          </p:nvPr>
        </p:nvSpPr>
        <p:spPr/>
        <p:txBody>
          <a:bodyPr/>
          <a:lstStyle/>
          <a:p>
            <a:r>
              <a:rPr lang="zh-CN" altLang="en-US" dirty="0"/>
              <a:t>课程目标</a:t>
            </a:r>
            <a:r>
              <a:rPr lang="en-US" altLang="zh-CN" dirty="0"/>
              <a:t>(</a:t>
            </a:r>
            <a:r>
              <a:rPr lang="zh-CN" altLang="en-US" dirty="0"/>
              <a:t>非正式</a:t>
            </a:r>
            <a:r>
              <a:rPr lang="en-US" altLang="zh-CN" dirty="0"/>
              <a:t>)</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a:solidFill>
                  <a:srgbClr val="C00000"/>
                </a:solidFill>
              </a:rPr>
              <a:t>编译程序 </a:t>
            </a:r>
            <a:r>
              <a:rPr lang="zh-CN" altLang="en-US" sz="2400" dirty="0"/>
              <a:t>将用户编写的高级语言程序（源程序）的全部语句全部翻译成机器语言程序，然后再执行机器语言程序。</a:t>
            </a:r>
          </a:p>
          <a:p>
            <a:pPr lvl="1"/>
            <a:r>
              <a:rPr lang="zh-CN" altLang="en-US" sz="2000" dirty="0"/>
              <a:t>特点：一次翻译多次执行。</a:t>
            </a:r>
          </a:p>
        </p:txBody>
      </p:sp>
      <p:sp>
        <p:nvSpPr>
          <p:cNvPr id="4" name="灯片编号占位符 3"/>
          <p:cNvSpPr>
            <a:spLocks noGrp="1"/>
          </p:cNvSpPr>
          <p:nvPr>
            <p:ph type="sldNum" sz="quarter" idx="12"/>
          </p:nvPr>
        </p:nvSpPr>
        <p:spPr/>
        <p:txBody>
          <a:bodyPr/>
          <a:lstStyle/>
          <a:p>
            <a:fld id="{91F816EA-24CC-2048-859A-C5EA9F275392}" type="slidenum">
              <a:rPr lang="en-US" smtClean="0"/>
              <a:t>30</a:t>
            </a:fld>
            <a:endParaRPr lang="en-US" dirty="0"/>
          </a:p>
        </p:txBody>
      </p:sp>
      <p:sp>
        <p:nvSpPr>
          <p:cNvPr id="2" name="标题 1"/>
          <p:cNvSpPr>
            <a:spLocks noGrp="1"/>
          </p:cNvSpPr>
          <p:nvPr>
            <p:ph type="title"/>
          </p:nvPr>
        </p:nvSpPr>
        <p:spPr/>
        <p:txBody>
          <a:bodyPr/>
          <a:lstStyle/>
          <a:p>
            <a:r>
              <a:rPr lang="zh-CN" altLang="en-US" dirty="0"/>
              <a:t>编译和解释的区别</a:t>
            </a:r>
          </a:p>
        </p:txBody>
      </p:sp>
      <p:grpSp>
        <p:nvGrpSpPr>
          <p:cNvPr id="5" name="Group 13"/>
          <p:cNvGrpSpPr/>
          <p:nvPr/>
        </p:nvGrpSpPr>
        <p:grpSpPr bwMode="auto">
          <a:xfrm>
            <a:off x="3657600" y="1752600"/>
            <a:ext cx="6697662" cy="1295400"/>
            <a:chOff x="748" y="1253"/>
            <a:chExt cx="4219" cy="816"/>
          </a:xfrm>
        </p:grpSpPr>
        <p:sp>
          <p:nvSpPr>
            <p:cNvPr id="6" name="Text Box 14"/>
            <p:cNvSpPr txBox="1">
              <a:spLocks noChangeArrowheads="1"/>
            </p:cNvSpPr>
            <p:nvPr/>
          </p:nvSpPr>
          <p:spPr bwMode="auto">
            <a:xfrm>
              <a:off x="1655" y="1797"/>
              <a:ext cx="862" cy="256"/>
            </a:xfrm>
            <a:prstGeom prst="rect">
              <a:avLst/>
            </a:prstGeom>
            <a:solidFill>
              <a:srgbClr val="99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eaLnBrk="1" fontAlgn="ctr" hangingPunct="1">
                <a:spcBef>
                  <a:spcPct val="50000"/>
                </a:spcBef>
              </a:pPr>
              <a:r>
                <a:rPr lang="zh-CN" altLang="en-US" sz="2000" b="1">
                  <a:latin typeface="华文新魏" panose="02010800040101010101" pitchFamily="2" charset="-122"/>
                  <a:ea typeface="华文新魏" panose="02010800040101010101" pitchFamily="2" charset="-122"/>
                </a:rPr>
                <a:t>编译程序</a:t>
              </a:r>
            </a:p>
          </p:txBody>
        </p:sp>
        <p:sp>
          <p:nvSpPr>
            <p:cNvPr id="7" name="Text Box 15"/>
            <p:cNvSpPr txBox="1">
              <a:spLocks noChangeArrowheads="1"/>
            </p:cNvSpPr>
            <p:nvPr/>
          </p:nvSpPr>
          <p:spPr bwMode="auto">
            <a:xfrm>
              <a:off x="748" y="1803"/>
              <a:ext cx="6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eaLnBrk="1" fontAlgn="ctr" hangingPunct="1">
                <a:spcBef>
                  <a:spcPct val="50000"/>
                </a:spcBef>
              </a:pPr>
              <a:r>
                <a:rPr lang="zh-CN" altLang="en-US" sz="2000" b="1" dirty="0">
                  <a:latin typeface="华文新魏" panose="02010800040101010101" pitchFamily="2" charset="-122"/>
                  <a:ea typeface="华文新魏" panose="02010800040101010101" pitchFamily="2" charset="-122"/>
                </a:rPr>
                <a:t>源程序</a:t>
              </a:r>
            </a:p>
          </p:txBody>
        </p:sp>
        <p:sp>
          <p:nvSpPr>
            <p:cNvPr id="8" name="Text Box 16"/>
            <p:cNvSpPr txBox="1">
              <a:spLocks noChangeArrowheads="1"/>
            </p:cNvSpPr>
            <p:nvPr/>
          </p:nvSpPr>
          <p:spPr bwMode="auto">
            <a:xfrm>
              <a:off x="2788" y="1797"/>
              <a:ext cx="817" cy="256"/>
            </a:xfrm>
            <a:prstGeom prst="rect">
              <a:avLst/>
            </a:prstGeom>
            <a:solidFill>
              <a:srgbClr val="99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eaLnBrk="1" fontAlgn="ctr" hangingPunct="1">
                <a:spcBef>
                  <a:spcPct val="50000"/>
                </a:spcBef>
              </a:pPr>
              <a:r>
                <a:rPr lang="zh-CN" altLang="en-US" sz="2000" b="1" dirty="0">
                  <a:latin typeface="华文新魏" panose="02010800040101010101" pitchFamily="2" charset="-122"/>
                  <a:ea typeface="华文新魏" panose="02010800040101010101" pitchFamily="2" charset="-122"/>
                </a:rPr>
                <a:t>目标程序</a:t>
              </a:r>
            </a:p>
          </p:txBody>
        </p:sp>
        <p:sp>
          <p:nvSpPr>
            <p:cNvPr id="9" name="Text Box 17"/>
            <p:cNvSpPr txBox="1">
              <a:spLocks noChangeArrowheads="1"/>
            </p:cNvSpPr>
            <p:nvPr/>
          </p:nvSpPr>
          <p:spPr bwMode="auto">
            <a:xfrm>
              <a:off x="4150" y="1819"/>
              <a:ext cx="8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eaLnBrk="1" fontAlgn="ctr" hangingPunct="1">
                <a:spcBef>
                  <a:spcPct val="50000"/>
                </a:spcBef>
              </a:pPr>
              <a:r>
                <a:rPr lang="zh-CN" altLang="en-US" sz="2000" b="1" dirty="0">
                  <a:latin typeface="华文新魏" panose="02010800040101010101" pitchFamily="2" charset="-122"/>
                  <a:ea typeface="华文新魏" panose="02010800040101010101" pitchFamily="2" charset="-122"/>
                </a:rPr>
                <a:t>执行结果</a:t>
              </a:r>
            </a:p>
          </p:txBody>
        </p:sp>
        <p:sp>
          <p:nvSpPr>
            <p:cNvPr id="10" name="Rectangle 18"/>
            <p:cNvSpPr>
              <a:spLocks noChangeArrowheads="1"/>
            </p:cNvSpPr>
            <p:nvPr/>
          </p:nvSpPr>
          <p:spPr bwMode="auto">
            <a:xfrm>
              <a:off x="3044" y="1253"/>
              <a:ext cx="771"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342900" indent="-342900">
                <a:buClr>
                  <a:schemeClr val="hlink"/>
                </a:buClr>
              </a:pPr>
              <a:r>
                <a:rPr lang="zh-CN" altLang="en-US" b="1" dirty="0">
                  <a:latin typeface="华文新魏" panose="02010800040101010101" pitchFamily="2" charset="-122"/>
                  <a:ea typeface="华文新魏" panose="02010800040101010101" pitchFamily="2" charset="-122"/>
                </a:rPr>
                <a:t>数据</a:t>
              </a:r>
            </a:p>
          </p:txBody>
        </p:sp>
        <p:sp>
          <p:nvSpPr>
            <p:cNvPr id="11" name="Line 19"/>
            <p:cNvSpPr>
              <a:spLocks noChangeShapeType="1"/>
            </p:cNvSpPr>
            <p:nvPr/>
          </p:nvSpPr>
          <p:spPr bwMode="auto">
            <a:xfrm>
              <a:off x="2517" y="1933"/>
              <a:ext cx="272" cy="0"/>
            </a:xfrm>
            <a:prstGeom prst="line">
              <a:avLst/>
            </a:prstGeom>
            <a:noFill/>
            <a:ln w="381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 name="Line 20"/>
            <p:cNvSpPr>
              <a:spLocks noChangeShapeType="1"/>
            </p:cNvSpPr>
            <p:nvPr/>
          </p:nvSpPr>
          <p:spPr bwMode="auto">
            <a:xfrm>
              <a:off x="1337" y="1933"/>
              <a:ext cx="318" cy="0"/>
            </a:xfrm>
            <a:prstGeom prst="line">
              <a:avLst/>
            </a:prstGeom>
            <a:noFill/>
            <a:ln w="381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3" name="Line 21"/>
            <p:cNvSpPr>
              <a:spLocks noChangeShapeType="1"/>
            </p:cNvSpPr>
            <p:nvPr/>
          </p:nvSpPr>
          <p:spPr bwMode="auto">
            <a:xfrm>
              <a:off x="3605" y="1933"/>
              <a:ext cx="545" cy="0"/>
            </a:xfrm>
            <a:prstGeom prst="line">
              <a:avLst/>
            </a:prstGeom>
            <a:noFill/>
            <a:ln w="381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4" name="Line 22"/>
            <p:cNvSpPr>
              <a:spLocks noChangeShapeType="1"/>
            </p:cNvSpPr>
            <p:nvPr/>
          </p:nvSpPr>
          <p:spPr bwMode="auto">
            <a:xfrm>
              <a:off x="3288" y="1525"/>
              <a:ext cx="0" cy="272"/>
            </a:xfrm>
            <a:prstGeom prst="line">
              <a:avLst/>
            </a:prstGeom>
            <a:noFill/>
            <a:ln w="38100">
              <a:solidFill>
                <a:srgbClr val="3366FF"/>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15" name="Group 23"/>
          <p:cNvGrpSpPr/>
          <p:nvPr/>
        </p:nvGrpSpPr>
        <p:grpSpPr bwMode="auto">
          <a:xfrm>
            <a:off x="3946526" y="2217738"/>
            <a:ext cx="5329237" cy="1439863"/>
            <a:chOff x="1247" y="1480"/>
            <a:chExt cx="3357" cy="907"/>
          </a:xfrm>
        </p:grpSpPr>
        <p:sp>
          <p:nvSpPr>
            <p:cNvPr id="16" name="Line 24"/>
            <p:cNvSpPr>
              <a:spLocks noChangeShapeType="1"/>
            </p:cNvSpPr>
            <p:nvPr/>
          </p:nvSpPr>
          <p:spPr bwMode="auto">
            <a:xfrm>
              <a:off x="2925" y="1480"/>
              <a:ext cx="0" cy="907"/>
            </a:xfrm>
            <a:prstGeom prst="line">
              <a:avLst/>
            </a:prstGeom>
            <a:noFill/>
            <a:ln w="38100" cap="rnd">
              <a:solidFill>
                <a:srgbClr val="008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17" name="Group 25"/>
            <p:cNvGrpSpPr/>
            <p:nvPr/>
          </p:nvGrpSpPr>
          <p:grpSpPr bwMode="auto">
            <a:xfrm>
              <a:off x="1247" y="2115"/>
              <a:ext cx="1633" cy="250"/>
              <a:chOff x="1247" y="2038"/>
              <a:chExt cx="1633" cy="250"/>
            </a:xfrm>
          </p:grpSpPr>
          <p:sp>
            <p:nvSpPr>
              <p:cNvPr id="21" name="Line 26"/>
              <p:cNvSpPr>
                <a:spLocks noChangeShapeType="1"/>
              </p:cNvSpPr>
              <p:nvPr/>
            </p:nvSpPr>
            <p:spPr bwMode="auto">
              <a:xfrm>
                <a:off x="1247" y="2160"/>
                <a:ext cx="1633" cy="0"/>
              </a:xfrm>
              <a:prstGeom prst="line">
                <a:avLst/>
              </a:prstGeom>
              <a:noFill/>
              <a:ln w="38100" cap="rnd">
                <a:solidFill>
                  <a:srgbClr val="008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Text Box 27"/>
              <p:cNvSpPr txBox="1">
                <a:spLocks noChangeArrowheads="1"/>
              </p:cNvSpPr>
              <p:nvPr/>
            </p:nvSpPr>
            <p:spPr bwMode="auto">
              <a:xfrm>
                <a:off x="1742" y="2038"/>
                <a:ext cx="756" cy="250"/>
              </a:xfrm>
              <a:prstGeom prst="rect">
                <a:avLst/>
              </a:prstGeom>
              <a:solidFill>
                <a:srgbClr val="FFFFFF"/>
              </a:solidFill>
              <a:ln>
                <a:noFill/>
              </a:ln>
              <a:effectLst/>
              <a:extLs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eaLnBrk="1" hangingPunct="1">
                  <a:buClr>
                    <a:schemeClr val="hlink"/>
                  </a:buClr>
                  <a:buFont typeface="Wingdings" panose="05000000000000000000" pitchFamily="2" charset="2"/>
                  <a:buNone/>
                </a:pPr>
                <a:r>
                  <a:rPr kumimoji="0" lang="zh-CN" altLang="en-US" sz="2000">
                    <a:latin typeface="华文新魏" panose="02010800040101010101" pitchFamily="2" charset="-122"/>
                    <a:ea typeface="华文新魏" panose="02010800040101010101" pitchFamily="2" charset="-122"/>
                  </a:rPr>
                  <a:t>编译阶段</a:t>
                </a:r>
              </a:p>
            </p:txBody>
          </p:sp>
        </p:grpSp>
        <p:grpSp>
          <p:nvGrpSpPr>
            <p:cNvPr id="18" name="Group 28"/>
            <p:cNvGrpSpPr/>
            <p:nvPr/>
          </p:nvGrpSpPr>
          <p:grpSpPr bwMode="auto">
            <a:xfrm>
              <a:off x="2971" y="2115"/>
              <a:ext cx="1633" cy="250"/>
              <a:chOff x="1247" y="2038"/>
              <a:chExt cx="1633" cy="250"/>
            </a:xfrm>
          </p:grpSpPr>
          <p:sp>
            <p:nvSpPr>
              <p:cNvPr id="19" name="Line 29"/>
              <p:cNvSpPr>
                <a:spLocks noChangeShapeType="1"/>
              </p:cNvSpPr>
              <p:nvPr/>
            </p:nvSpPr>
            <p:spPr bwMode="auto">
              <a:xfrm>
                <a:off x="1247" y="2160"/>
                <a:ext cx="1633" cy="0"/>
              </a:xfrm>
              <a:prstGeom prst="line">
                <a:avLst/>
              </a:prstGeom>
              <a:noFill/>
              <a:ln w="38100" cap="rnd">
                <a:solidFill>
                  <a:srgbClr val="008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Text Box 30"/>
              <p:cNvSpPr txBox="1">
                <a:spLocks noChangeArrowheads="1"/>
              </p:cNvSpPr>
              <p:nvPr/>
            </p:nvSpPr>
            <p:spPr bwMode="auto">
              <a:xfrm>
                <a:off x="1742" y="2038"/>
                <a:ext cx="756" cy="250"/>
              </a:xfrm>
              <a:prstGeom prst="rect">
                <a:avLst/>
              </a:prstGeom>
              <a:solidFill>
                <a:srgbClr val="FFFFFF"/>
              </a:solidFill>
              <a:ln>
                <a:noFill/>
              </a:ln>
              <a:effectLst/>
              <a:extLs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marL="342900" indent="-342900"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eaLnBrk="1" hangingPunct="1">
                  <a:buClr>
                    <a:schemeClr val="hlink"/>
                  </a:buClr>
                  <a:buFont typeface="Wingdings" panose="05000000000000000000" pitchFamily="2" charset="2"/>
                  <a:buNone/>
                </a:pPr>
                <a:r>
                  <a:rPr kumimoji="0" lang="zh-CN" altLang="en-US" sz="2000" dirty="0">
                    <a:latin typeface="华文新魏" panose="02010800040101010101" pitchFamily="2" charset="-122"/>
                    <a:ea typeface="华文新魏" panose="02010800040101010101" pitchFamily="2" charset="-122"/>
                  </a:rPr>
                  <a:t>运行阶段</a:t>
                </a:r>
              </a:p>
            </p:txBody>
          </p:sp>
        </p:grpSp>
      </p:grpSp>
      <p:sp>
        <p:nvSpPr>
          <p:cNvPr id="23" name="内容占位符 2"/>
          <p:cNvSpPr txBox="1"/>
          <p:nvPr/>
        </p:nvSpPr>
        <p:spPr bwMode="auto">
          <a:xfrm>
            <a:off x="406400" y="3733800"/>
            <a:ext cx="9879012"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panose="00000500000000020000" charset="0"/>
              <a:buChar char="•"/>
              <a:defRPr sz="2800">
                <a:solidFill>
                  <a:schemeClr val="tx1"/>
                </a:solidFill>
                <a:latin typeface="华文新魏" panose="02010800040101010101" pitchFamily="2" charset="-122"/>
                <a:ea typeface="华文新魏" panose="02010800040101010101" pitchFamily="2" charset="-122"/>
                <a:cs typeface="MS PGothic" pitchFamily="-65" charset="-128"/>
              </a:defRPr>
            </a:lvl1pPr>
            <a:lvl2pPr marL="685800" indent="-228600" algn="l" rtl="0" eaLnBrk="1" fontAlgn="base" hangingPunct="1">
              <a:spcBef>
                <a:spcPct val="20000"/>
              </a:spcBef>
              <a:spcAft>
                <a:spcPct val="0"/>
              </a:spcAft>
              <a:buClr>
                <a:schemeClr val="tx1"/>
              </a:buClr>
              <a:buFont typeface="Times" panose="00000500000000020000" charset="0"/>
              <a:buChar char="•"/>
              <a:defRPr sz="2400">
                <a:solidFill>
                  <a:schemeClr val="tx1"/>
                </a:solidFill>
                <a:latin typeface="华文新魏" panose="02010800040101010101" pitchFamily="2" charset="-122"/>
                <a:ea typeface="华文新魏" panose="02010800040101010101" pitchFamily="2" charset="-122"/>
              </a:defRPr>
            </a:lvl2pPr>
            <a:lvl3pPr marL="1028700" indent="-228600" algn="l" rtl="0" eaLnBrk="1" fontAlgn="base" hangingPunct="1">
              <a:spcBef>
                <a:spcPct val="20000"/>
              </a:spcBef>
              <a:spcAft>
                <a:spcPct val="0"/>
              </a:spcAft>
              <a:buClr>
                <a:srgbClr val="CC0000"/>
              </a:buClr>
              <a:buFont typeface="Times" panose="00000500000000020000" charset="0"/>
              <a:buChar char="•"/>
              <a:defRPr sz="2400">
                <a:solidFill>
                  <a:schemeClr val="tx1"/>
                </a:solidFill>
                <a:latin typeface="华文新魏" panose="02010800040101010101" pitchFamily="2" charset="-122"/>
                <a:ea typeface="华文新魏" panose="02010800040101010101" pitchFamily="2" charset="-122"/>
              </a:defRPr>
            </a:lvl3pPr>
            <a:lvl4pPr marL="1371600" indent="-228600" algn="l" rtl="0" eaLnBrk="1" fontAlgn="base" hangingPunct="1">
              <a:spcBef>
                <a:spcPct val="20000"/>
              </a:spcBef>
              <a:spcAft>
                <a:spcPct val="0"/>
              </a:spcAft>
              <a:buClr>
                <a:schemeClr val="tx1"/>
              </a:buClr>
              <a:buFont typeface="Times" panose="00000500000000020000" charset="0"/>
              <a:buChar char="•"/>
              <a:defRPr sz="2000">
                <a:solidFill>
                  <a:schemeClr val="tx1"/>
                </a:solidFill>
                <a:latin typeface="华文新魏" panose="02010800040101010101" pitchFamily="2" charset="-122"/>
                <a:ea typeface="华文新魏" panose="02010800040101010101" pitchFamily="2" charset="-122"/>
              </a:defRPr>
            </a:lvl4pPr>
            <a:lvl5pPr marL="1714500" indent="-228600" algn="l" rtl="0" eaLnBrk="1" fontAlgn="base" hangingPunct="1">
              <a:spcBef>
                <a:spcPct val="20000"/>
              </a:spcBef>
              <a:spcAft>
                <a:spcPct val="0"/>
              </a:spcAft>
              <a:buClr>
                <a:srgbClr val="CC0000"/>
              </a:buClr>
              <a:buFont typeface="Times" panose="00000500000000020000" charset="0"/>
              <a:buChar char="•"/>
              <a:defRPr sz="2000">
                <a:solidFill>
                  <a:schemeClr val="tx1"/>
                </a:solidFill>
                <a:latin typeface="华文新魏" panose="02010800040101010101" pitchFamily="2" charset="-122"/>
                <a:ea typeface="华文新魏" panose="02010800040101010101" pitchFamily="2" charset="-122"/>
              </a:defRPr>
            </a:lvl5pPr>
            <a:lvl6pPr marL="21717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6pPr>
            <a:lvl7pPr marL="26289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7pPr>
            <a:lvl8pPr marL="30861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8pPr>
            <a:lvl9pPr marL="35433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9pPr>
          </a:lstStyle>
          <a:p>
            <a:r>
              <a:rPr lang="zh-CN" altLang="en-US" sz="2400" kern="0" dirty="0">
                <a:solidFill>
                  <a:srgbClr val="C00000"/>
                </a:solidFill>
              </a:rPr>
              <a:t>解释程序 </a:t>
            </a:r>
            <a:r>
              <a:rPr lang="zh-CN" altLang="en-US" sz="2400" kern="0" dirty="0"/>
              <a:t>将源程序的一条语句翻译成机器语言程序，并立即执行，接着再翻译源程序的下一条语句并执行。</a:t>
            </a:r>
          </a:p>
          <a:p>
            <a:pPr lvl="1"/>
            <a:r>
              <a:rPr lang="zh-CN" altLang="en-US" sz="2000" kern="0" dirty="0"/>
              <a:t>特点</a:t>
            </a:r>
            <a:r>
              <a:rPr lang="en-US" altLang="zh-CN" sz="2000" kern="0" dirty="0"/>
              <a:t>: </a:t>
            </a:r>
            <a:r>
              <a:rPr lang="zh-CN" altLang="en-US" sz="2000" kern="0" dirty="0"/>
              <a:t>能支持交互环境，翻译一次执行一次。可移植性好，易于查错，但速度慢</a:t>
            </a:r>
          </a:p>
        </p:txBody>
      </p:sp>
      <p:grpSp>
        <p:nvGrpSpPr>
          <p:cNvPr id="24" name="Group 5"/>
          <p:cNvGrpSpPr/>
          <p:nvPr/>
        </p:nvGrpSpPr>
        <p:grpSpPr bwMode="auto">
          <a:xfrm>
            <a:off x="4038600" y="5121274"/>
            <a:ext cx="6049962" cy="935038"/>
            <a:chOff x="703" y="3203"/>
            <a:chExt cx="3811" cy="589"/>
          </a:xfrm>
        </p:grpSpPr>
        <p:sp>
          <p:nvSpPr>
            <p:cNvPr id="25" name="Text Box 6"/>
            <p:cNvSpPr txBox="1">
              <a:spLocks noChangeArrowheads="1"/>
            </p:cNvSpPr>
            <p:nvPr/>
          </p:nvSpPr>
          <p:spPr bwMode="auto">
            <a:xfrm>
              <a:off x="2018" y="3294"/>
              <a:ext cx="908" cy="475"/>
            </a:xfrm>
            <a:prstGeom prst="rect">
              <a:avLst/>
            </a:prstGeom>
            <a:solidFill>
              <a:srgbClr val="99CC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ctr" eaLnBrk="1" fontAlgn="ctr" hangingPunct="1">
                <a:spcBef>
                  <a:spcPct val="50000"/>
                </a:spcBef>
                <a:spcAft>
                  <a:spcPts val="0"/>
                </a:spcAft>
                <a:defRPr/>
              </a:pPr>
              <a:r>
                <a:rPr lang="zh-CN" altLang="en-US" b="1" kern="0" dirty="0">
                  <a:solidFill>
                    <a:srgbClr val="000000"/>
                  </a:solidFill>
                  <a:latin typeface="华文新魏" panose="02010800040101010101" pitchFamily="2" charset="-122"/>
                  <a:ea typeface="华文新魏" panose="02010800040101010101" pitchFamily="2" charset="-122"/>
                  <a:cs typeface="+mn-cs"/>
                </a:rPr>
                <a:t>解释程序</a:t>
              </a:r>
            </a:p>
          </p:txBody>
        </p:sp>
        <p:sp>
          <p:nvSpPr>
            <p:cNvPr id="26" name="Text Box 7"/>
            <p:cNvSpPr txBox="1">
              <a:spLocks noChangeArrowheads="1"/>
            </p:cNvSpPr>
            <p:nvPr/>
          </p:nvSpPr>
          <p:spPr bwMode="auto">
            <a:xfrm>
              <a:off x="703" y="3203"/>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ctr" eaLnBrk="1" fontAlgn="ctr" hangingPunct="1">
                <a:spcBef>
                  <a:spcPct val="50000"/>
                </a:spcBef>
                <a:spcAft>
                  <a:spcPts val="0"/>
                </a:spcAft>
                <a:defRPr/>
              </a:pPr>
              <a:r>
                <a:rPr lang="zh-CN" altLang="en-US" b="1" kern="0" dirty="0">
                  <a:solidFill>
                    <a:srgbClr val="000000"/>
                  </a:solidFill>
                  <a:latin typeface="华文新魏" panose="02010800040101010101" pitchFamily="2" charset="-122"/>
                  <a:ea typeface="华文新魏" panose="02010800040101010101" pitchFamily="2" charset="-122"/>
                  <a:cs typeface="+mn-cs"/>
                </a:rPr>
                <a:t>源程序</a:t>
              </a:r>
            </a:p>
          </p:txBody>
        </p:sp>
        <p:sp>
          <p:nvSpPr>
            <p:cNvPr id="27" name="Text Box 8"/>
            <p:cNvSpPr txBox="1">
              <a:spLocks noChangeArrowheads="1"/>
            </p:cNvSpPr>
            <p:nvPr/>
          </p:nvSpPr>
          <p:spPr bwMode="auto">
            <a:xfrm>
              <a:off x="3470" y="3369"/>
              <a:ext cx="10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ctr" eaLnBrk="1" fontAlgn="ctr" hangingPunct="1">
                <a:spcBef>
                  <a:spcPct val="50000"/>
                </a:spcBef>
                <a:spcAft>
                  <a:spcPts val="0"/>
                </a:spcAft>
                <a:defRPr/>
              </a:pPr>
              <a:r>
                <a:rPr lang="zh-CN" altLang="en-US" b="1" kern="0">
                  <a:solidFill>
                    <a:srgbClr val="000000"/>
                  </a:solidFill>
                  <a:latin typeface="华文新魏" panose="02010800040101010101" pitchFamily="2" charset="-122"/>
                  <a:ea typeface="华文新魏" panose="02010800040101010101" pitchFamily="2" charset="-122"/>
                  <a:cs typeface="+mn-cs"/>
                </a:rPr>
                <a:t>执行结果</a:t>
              </a:r>
            </a:p>
          </p:txBody>
        </p:sp>
        <p:sp>
          <p:nvSpPr>
            <p:cNvPr id="28" name="Rectangle 9"/>
            <p:cNvSpPr>
              <a:spLocks noChangeArrowheads="1"/>
            </p:cNvSpPr>
            <p:nvPr/>
          </p:nvSpPr>
          <p:spPr bwMode="auto">
            <a:xfrm>
              <a:off x="793" y="3475"/>
              <a:ext cx="590" cy="317"/>
            </a:xfrm>
            <a:prstGeom prst="rect">
              <a:avLst/>
            </a:prstGeom>
            <a:noFill/>
            <a:ln w="19050" algn="ctr">
              <a:solidFill>
                <a:srgbClr val="000000"/>
              </a:solidFill>
              <a:prstDash val="dashDot"/>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342900" indent="-342900" algn="ctr" fontAlgn="auto">
                <a:spcBef>
                  <a:spcPts val="0"/>
                </a:spcBef>
                <a:spcAft>
                  <a:spcPts val="0"/>
                </a:spcAft>
                <a:buClr>
                  <a:srgbClr val="5FB6F1"/>
                </a:buClr>
                <a:defRPr/>
              </a:pPr>
              <a:r>
                <a:rPr lang="zh-CN" altLang="en-US" sz="1800" b="1" kern="0">
                  <a:solidFill>
                    <a:srgbClr val="000000"/>
                  </a:solidFill>
                  <a:latin typeface="华文新魏" panose="02010800040101010101" pitchFamily="2" charset="-122"/>
                  <a:ea typeface="华文新魏" panose="02010800040101010101" pitchFamily="2" charset="-122"/>
                  <a:cs typeface="+mn-cs"/>
                </a:rPr>
                <a:t>数据</a:t>
              </a:r>
            </a:p>
          </p:txBody>
        </p:sp>
        <p:sp>
          <p:nvSpPr>
            <p:cNvPr id="29" name="Line 10"/>
            <p:cNvSpPr>
              <a:spLocks noChangeShapeType="1"/>
            </p:cNvSpPr>
            <p:nvPr/>
          </p:nvSpPr>
          <p:spPr bwMode="auto">
            <a:xfrm>
              <a:off x="1429" y="3385"/>
              <a:ext cx="544" cy="0"/>
            </a:xfrm>
            <a:prstGeom prst="line">
              <a:avLst/>
            </a:prstGeom>
            <a:noFill/>
            <a:ln w="381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fontAlgn="auto">
                <a:spcBef>
                  <a:spcPts val="0"/>
                </a:spcBef>
                <a:spcAft>
                  <a:spcPts val="0"/>
                </a:spcAft>
                <a:defRPr/>
              </a:pPr>
              <a:endParaRPr kumimoji="1" lang="zh-CN" altLang="en-US" sz="1800" kern="0">
                <a:solidFill>
                  <a:srgbClr val="000000"/>
                </a:solidFill>
                <a:latin typeface="Times New Roman" panose="02020603050405020304" charset="0"/>
                <a:ea typeface="楷体_GB2312" pitchFamily="49" charset="-122"/>
                <a:cs typeface="+mn-cs"/>
              </a:endParaRPr>
            </a:p>
          </p:txBody>
        </p:sp>
        <p:sp>
          <p:nvSpPr>
            <p:cNvPr id="30" name="Line 11"/>
            <p:cNvSpPr>
              <a:spLocks noChangeShapeType="1"/>
            </p:cNvSpPr>
            <p:nvPr/>
          </p:nvSpPr>
          <p:spPr bwMode="auto">
            <a:xfrm>
              <a:off x="1429" y="3657"/>
              <a:ext cx="544" cy="0"/>
            </a:xfrm>
            <a:prstGeom prst="line">
              <a:avLst/>
            </a:prstGeom>
            <a:noFill/>
            <a:ln w="38100">
              <a:solidFill>
                <a:srgbClr val="3366FF"/>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fontAlgn="auto">
                <a:spcBef>
                  <a:spcPts val="0"/>
                </a:spcBef>
                <a:spcAft>
                  <a:spcPts val="0"/>
                </a:spcAft>
                <a:defRPr/>
              </a:pPr>
              <a:endParaRPr kumimoji="1" lang="zh-CN" altLang="en-US" sz="1800" kern="0">
                <a:solidFill>
                  <a:srgbClr val="000000"/>
                </a:solidFill>
                <a:latin typeface="Times New Roman" panose="02020603050405020304" charset="0"/>
                <a:ea typeface="楷体_GB2312" pitchFamily="49" charset="-122"/>
                <a:cs typeface="+mn-cs"/>
              </a:endParaRPr>
            </a:p>
          </p:txBody>
        </p:sp>
        <p:sp>
          <p:nvSpPr>
            <p:cNvPr id="31" name="Line 12"/>
            <p:cNvSpPr>
              <a:spLocks noChangeShapeType="1"/>
            </p:cNvSpPr>
            <p:nvPr/>
          </p:nvSpPr>
          <p:spPr bwMode="auto">
            <a:xfrm>
              <a:off x="2925" y="3521"/>
              <a:ext cx="635" cy="0"/>
            </a:xfrm>
            <a:prstGeom prst="line">
              <a:avLst/>
            </a:prstGeom>
            <a:noFill/>
            <a:ln w="3810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fontAlgn="auto">
                <a:spcBef>
                  <a:spcPts val="0"/>
                </a:spcBef>
                <a:spcAft>
                  <a:spcPts val="0"/>
                </a:spcAft>
                <a:defRPr/>
              </a:pPr>
              <a:endParaRPr kumimoji="1" lang="zh-CN" altLang="en-US" sz="1800" kern="0">
                <a:solidFill>
                  <a:srgbClr val="000000"/>
                </a:solidFill>
                <a:latin typeface="Times New Roman" panose="02020603050405020304" charset="0"/>
                <a:ea typeface="楷体_GB2312"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linds(horizontal)">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例子</a:t>
            </a:r>
          </a:p>
        </p:txBody>
      </p:sp>
      <p:sp>
        <p:nvSpPr>
          <p:cNvPr id="4" name="灯片编号占位符 3"/>
          <p:cNvSpPr>
            <a:spLocks noGrp="1"/>
          </p:cNvSpPr>
          <p:nvPr>
            <p:ph type="sldNum" sz="quarter" idx="12"/>
          </p:nvPr>
        </p:nvSpPr>
        <p:spPr/>
        <p:txBody>
          <a:bodyPr/>
          <a:lstStyle/>
          <a:p>
            <a:fld id="{91F816EA-24CC-2048-859A-C5EA9F275392}" type="slidenum">
              <a:rPr lang="en-US" smtClean="0"/>
              <a:t>31</a:t>
            </a:fld>
            <a:endParaRPr lang="en-US" dirty="0"/>
          </a:p>
        </p:txBody>
      </p:sp>
      <p:pic>
        <p:nvPicPr>
          <p:cNvPr id="3077" name="Picture 5" descr="C:\Users\Administrator\AppData\Roaming\Tencent\Users\15944196\QQ\WinTemp\RichOle\GB@7HDP@FI[MXLO0R8@%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300" y="51634"/>
            <a:ext cx="5448300" cy="6435576"/>
          </a:xfrm>
          <a:prstGeom prst="rect">
            <a:avLst/>
          </a:prstGeom>
          <a:noFill/>
          <a:extLst>
            <a:ext uri="{909E8E84-426E-40DD-AFC4-6F175D3DCCD1}">
              <a14:hiddenFill xmlns:a14="http://schemas.microsoft.com/office/drawing/2010/main">
                <a:solidFill>
                  <a:srgbClr val="FFFFFF"/>
                </a:solidFill>
              </a14:hiddenFill>
            </a:ext>
          </a:extLst>
        </p:spPr>
      </p:pic>
      <p:sp>
        <p:nvSpPr>
          <p:cNvPr id="9" name="右箭头 8"/>
          <p:cNvSpPr/>
          <p:nvPr/>
        </p:nvSpPr>
        <p:spPr bwMode="auto">
          <a:xfrm>
            <a:off x="3200400" y="1752600"/>
            <a:ext cx="1905000" cy="792326"/>
          </a:xfrm>
          <a:prstGeom prst="rightArrow">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r>
              <a:rPr lang="en-US" altLang="zh-CN" sz="2800" dirty="0" err="1">
                <a:latin typeface="Comic Sans MS" panose="030F0902030302020204" pitchFamily="66" charset="0"/>
                <a:ea typeface="华文新魏" panose="02010800040101010101" pitchFamily="2" charset="-122"/>
              </a:rPr>
              <a:t>gcc</a:t>
            </a:r>
            <a:r>
              <a:rPr lang="en-US" altLang="zh-CN" sz="2800" dirty="0">
                <a:latin typeface="Comic Sans MS" panose="030F0902030302020204" pitchFamily="66" charset="0"/>
                <a:ea typeface="华文新魏" panose="02010800040101010101" pitchFamily="2" charset="-122"/>
              </a:rPr>
              <a:t> </a:t>
            </a:r>
            <a:r>
              <a:rPr lang="zh-CN" altLang="en-US" sz="2800" dirty="0">
                <a:latin typeface="Comic Sans MS" panose="030F0902030302020204" pitchFamily="66" charset="0"/>
                <a:ea typeface="华文新魏" panose="02010800040101010101" pitchFamily="2" charset="-122"/>
              </a:rPr>
              <a:t>编译</a:t>
            </a:r>
          </a:p>
        </p:txBody>
      </p:sp>
      <p:sp>
        <p:nvSpPr>
          <p:cNvPr id="11" name="左箭头 10"/>
          <p:cNvSpPr/>
          <p:nvPr/>
        </p:nvSpPr>
        <p:spPr bwMode="auto">
          <a:xfrm>
            <a:off x="4152900" y="4731657"/>
            <a:ext cx="1676400" cy="609600"/>
          </a:xfrm>
          <a:prstGeom prst="leftArrow">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r>
              <a:rPr lang="zh-CN" altLang="en-US" dirty="0">
                <a:latin typeface="华文新魏" panose="02010800040101010101" pitchFamily="2" charset="-122"/>
                <a:ea typeface="华文新魏" panose="02010800040101010101" pitchFamily="2" charset="-122"/>
              </a:rPr>
              <a:t>汇编</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连接</a:t>
            </a:r>
          </a:p>
        </p:txBody>
      </p:sp>
      <p:sp>
        <p:nvSpPr>
          <p:cNvPr id="15" name="TextBox 14"/>
          <p:cNvSpPr txBox="1"/>
          <p:nvPr/>
        </p:nvSpPr>
        <p:spPr>
          <a:xfrm>
            <a:off x="2772814" y="3545112"/>
            <a:ext cx="367408" cy="523220"/>
          </a:xfrm>
          <a:prstGeom prst="rect">
            <a:avLst/>
          </a:prstGeom>
          <a:noFill/>
        </p:spPr>
        <p:txBody>
          <a:bodyPr wrap="none" rtlCol="0">
            <a:spAutoFit/>
          </a:bodyPr>
          <a:lstStyle/>
          <a:p>
            <a:r>
              <a:rPr lang="en-US" altLang="zh-CN" sz="2800" dirty="0">
                <a:latin typeface="+mn-lt"/>
              </a:rPr>
              <a:t>5</a:t>
            </a:r>
            <a:endParaRPr lang="zh-CN" altLang="en-US" sz="2800" dirty="0">
              <a:latin typeface="+mn-lt"/>
            </a:endParaRPr>
          </a:p>
        </p:txBody>
      </p:sp>
      <p:grpSp>
        <p:nvGrpSpPr>
          <p:cNvPr id="19" name="组合 18"/>
          <p:cNvGrpSpPr/>
          <p:nvPr/>
        </p:nvGrpSpPr>
        <p:grpSpPr>
          <a:xfrm>
            <a:off x="2297918" y="4154403"/>
            <a:ext cx="1409700" cy="1676400"/>
            <a:chOff x="1219200" y="4191000"/>
            <a:chExt cx="1409700" cy="1676400"/>
          </a:xfrm>
        </p:grpSpPr>
        <p:sp>
          <p:nvSpPr>
            <p:cNvPr id="12" name="矩形 11"/>
            <p:cNvSpPr/>
            <p:nvPr/>
          </p:nvSpPr>
          <p:spPr bwMode="auto">
            <a:xfrm>
              <a:off x="1219200" y="4731657"/>
              <a:ext cx="1409700" cy="609600"/>
            </a:xfrm>
            <a:prstGeom prst="rect">
              <a:avLst/>
            </a:prstGeom>
            <a:noFill/>
            <a:ln w="31750" cap="flat" cmpd="sng" algn="ctr">
              <a:solidFill>
                <a:srgbClr val="0037E8"/>
              </a:solidFill>
              <a:prstDash val="solid"/>
              <a:miter lim="800000"/>
              <a:headEnd type="none" w="med" len="med"/>
              <a:tailEnd type="none" w="med" len="med"/>
            </a:ln>
            <a:effectLst/>
          </p:spPr>
          <p:txBody>
            <a:bodyPr vert="horz" wrap="none" lIns="91440" tIns="45720" rIns="91440" bIns="45720" numCol="1" rtlCol="0" anchor="ctr" anchorCtr="0" compatLnSpc="1"/>
            <a:lstStyle/>
            <a:p>
              <a:r>
                <a:rPr lang="zh-CN" altLang="en-US" dirty="0">
                  <a:latin typeface="华文新魏" panose="02010800040101010101" pitchFamily="2" charset="-122"/>
                  <a:ea typeface="华文新魏" panose="02010800040101010101" pitchFamily="2" charset="-122"/>
                </a:rPr>
                <a:t>目标程序</a:t>
              </a:r>
            </a:p>
          </p:txBody>
        </p:sp>
        <p:cxnSp>
          <p:nvCxnSpPr>
            <p:cNvPr id="14" name="直接箭头连接符 13"/>
            <p:cNvCxnSpPr>
              <a:endCxn id="12" idx="0"/>
            </p:cNvCxnSpPr>
            <p:nvPr/>
          </p:nvCxnSpPr>
          <p:spPr bwMode="auto">
            <a:xfrm>
              <a:off x="1924050" y="4191000"/>
              <a:ext cx="0" cy="540657"/>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arrow"/>
            </a:ln>
            <a:effectLst/>
          </p:spPr>
        </p:cxnSp>
        <p:cxnSp>
          <p:nvCxnSpPr>
            <p:cNvPr id="17" name="直接箭头连接符 16"/>
            <p:cNvCxnSpPr>
              <a:stCxn id="12" idx="2"/>
            </p:cNvCxnSpPr>
            <p:nvPr/>
          </p:nvCxnSpPr>
          <p:spPr bwMode="auto">
            <a:xfrm>
              <a:off x="1924050" y="5341257"/>
              <a:ext cx="0" cy="526143"/>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arrow"/>
            </a:ln>
            <a:effectLst/>
          </p:spPr>
        </p:cxnSp>
      </p:grpSp>
      <p:sp>
        <p:nvSpPr>
          <p:cNvPr id="23" name="TextBox 22"/>
          <p:cNvSpPr txBox="1"/>
          <p:nvPr/>
        </p:nvSpPr>
        <p:spPr>
          <a:xfrm>
            <a:off x="2781696" y="5791200"/>
            <a:ext cx="418704" cy="646331"/>
          </a:xfrm>
          <a:prstGeom prst="rect">
            <a:avLst/>
          </a:prstGeom>
          <a:noFill/>
        </p:spPr>
        <p:txBody>
          <a:bodyPr wrap="none" rtlCol="0">
            <a:spAutoFit/>
          </a:bodyPr>
          <a:lstStyle/>
          <a:p>
            <a:r>
              <a:rPr lang="en-US" altLang="zh-CN" sz="3600" dirty="0">
                <a:latin typeface="+mn-lt"/>
              </a:rPr>
              <a:t>6</a:t>
            </a:r>
            <a:endParaRPr lang="zh-CN" altLang="en-US" sz="3600" dirty="0">
              <a:latin typeface="+mn-lt"/>
            </a:endParaRPr>
          </a:p>
        </p:txBody>
      </p:sp>
      <p:sp>
        <p:nvSpPr>
          <p:cNvPr id="6" name="矩形 5"/>
          <p:cNvSpPr/>
          <p:nvPr/>
        </p:nvSpPr>
        <p:spPr>
          <a:xfrm>
            <a:off x="271830" y="1066470"/>
            <a:ext cx="4038600" cy="2308324"/>
          </a:xfrm>
          <a:prstGeom prst="rect">
            <a:avLst/>
          </a:prstGeom>
          <a:noFill/>
        </p:spPr>
        <p:txBody>
          <a:bodyPr wrap="square">
            <a:spAutoFit/>
          </a:bodyPr>
          <a:lstStyle/>
          <a:p>
            <a:r>
              <a:rPr lang="en-US" altLang="zh-CN" sz="1800" dirty="0">
                <a:latin typeface="Consolas" panose="020B0609020204030204" pitchFamily="49" charset="0"/>
                <a:cs typeface="Consolas" panose="020B0609020204030204" pitchFamily="49" charset="0"/>
              </a:rPr>
              <a:t>#include &lt;</a:t>
            </a:r>
            <a:r>
              <a:rPr lang="en-US" altLang="zh-CN" sz="1800" dirty="0" err="1">
                <a:latin typeface="Consolas" panose="020B0609020204030204" pitchFamily="49" charset="0"/>
                <a:cs typeface="Consolas" panose="020B0609020204030204" pitchFamily="49" charset="0"/>
              </a:rPr>
              <a:t>stdio.h</a:t>
            </a:r>
            <a:r>
              <a:rPr lang="en-US" altLang="zh-CN" sz="1800" dirty="0">
                <a:latin typeface="Consolas" panose="020B0609020204030204" pitchFamily="49" charset="0"/>
                <a:cs typeface="Consolas" panose="020B0609020204030204" pitchFamily="49" charset="0"/>
              </a:rPr>
              <a:t>&gt;</a:t>
            </a:r>
          </a:p>
          <a:p>
            <a:r>
              <a:rPr lang="en-US" altLang="zh-CN" sz="1800" dirty="0">
                <a:latin typeface="Consolas" panose="020B0609020204030204" pitchFamily="49" charset="0"/>
                <a:cs typeface="Consolas" panose="020B0609020204030204" pitchFamily="49" charset="0"/>
              </a:rPr>
              <a:t>void main()</a:t>
            </a:r>
          </a:p>
          <a:p>
            <a:r>
              <a:rPr lang="en-US" altLang="zh-CN" sz="1800" dirty="0">
                <a:latin typeface="Consolas" panose="020B0609020204030204" pitchFamily="49" charset="0"/>
                <a:cs typeface="Consolas" panose="020B0609020204030204" pitchFamily="49" charset="0"/>
              </a:rPr>
              <a:t>{</a:t>
            </a:r>
          </a:p>
          <a:p>
            <a:r>
              <a:rPr lang="en-US" altLang="zh-CN" sz="1800" dirty="0">
                <a:latin typeface="Consolas" panose="020B0609020204030204" pitchFamily="49" charset="0"/>
                <a:cs typeface="Consolas" panose="020B0609020204030204" pitchFamily="49" charset="0"/>
              </a:rPr>
              <a:t>  </a:t>
            </a:r>
            <a:r>
              <a:rPr lang="en-US" altLang="zh-CN" sz="1800" dirty="0" err="1">
                <a:latin typeface="Consolas" panose="020B0609020204030204" pitchFamily="49" charset="0"/>
                <a:cs typeface="Consolas" panose="020B0609020204030204" pitchFamily="49" charset="0"/>
              </a:rPr>
              <a:t>int</a:t>
            </a:r>
            <a:r>
              <a:rPr lang="en-US" altLang="zh-CN" sz="1800" dirty="0">
                <a:latin typeface="Consolas" panose="020B0609020204030204" pitchFamily="49" charset="0"/>
                <a:cs typeface="Consolas" panose="020B0609020204030204" pitchFamily="49" charset="0"/>
              </a:rPr>
              <a:t> x;</a:t>
            </a:r>
          </a:p>
          <a:p>
            <a:r>
              <a:rPr lang="en-US" altLang="zh-CN" sz="1800" dirty="0">
                <a:latin typeface="Consolas" panose="020B0609020204030204" pitchFamily="49" charset="0"/>
                <a:cs typeface="Consolas" panose="020B0609020204030204" pitchFamily="49" charset="0"/>
              </a:rPr>
              <a:t>  </a:t>
            </a:r>
            <a:r>
              <a:rPr lang="en-US" altLang="zh-CN" sz="1800" dirty="0" err="1">
                <a:latin typeface="Consolas" panose="020B0609020204030204" pitchFamily="49" charset="0"/>
                <a:cs typeface="Consolas" panose="020B0609020204030204" pitchFamily="49" charset="0"/>
              </a:rPr>
              <a:t>scanf</a:t>
            </a:r>
            <a:r>
              <a:rPr lang="en-US" altLang="zh-CN" sz="1800" dirty="0">
                <a:latin typeface="Consolas" panose="020B0609020204030204" pitchFamily="49" charset="0"/>
                <a:cs typeface="Consolas" panose="020B0609020204030204" pitchFamily="49" charset="0"/>
              </a:rPr>
              <a:t>(“%d”, &amp;x);</a:t>
            </a:r>
          </a:p>
          <a:p>
            <a:r>
              <a:rPr lang="en-US" altLang="zh-CN" sz="1800" dirty="0">
                <a:latin typeface="Consolas" panose="020B0609020204030204" pitchFamily="49" charset="0"/>
                <a:cs typeface="Consolas" panose="020B0609020204030204" pitchFamily="49" charset="0"/>
              </a:rPr>
              <a:t>  x=x+1;</a:t>
            </a:r>
          </a:p>
          <a:p>
            <a:r>
              <a:rPr lang="en-US" altLang="zh-CN" sz="1800" dirty="0">
                <a:latin typeface="Consolas" panose="020B0609020204030204" pitchFamily="49" charset="0"/>
                <a:cs typeface="Consolas" panose="020B0609020204030204" pitchFamily="49" charset="0"/>
              </a:rPr>
              <a:t>  </a:t>
            </a:r>
            <a:r>
              <a:rPr lang="en-US" altLang="zh-CN" sz="1800" dirty="0" err="1">
                <a:latin typeface="Consolas" panose="020B0609020204030204" pitchFamily="49" charset="0"/>
                <a:cs typeface="Consolas" panose="020B0609020204030204" pitchFamily="49" charset="0"/>
              </a:rPr>
              <a:t>printf</a:t>
            </a:r>
            <a:r>
              <a:rPr lang="en-US" altLang="zh-CN" sz="1800" dirty="0">
                <a:latin typeface="Consolas" panose="020B0609020204030204" pitchFamily="49" charset="0"/>
                <a:cs typeface="Consolas" panose="020B0609020204030204" pitchFamily="49" charset="0"/>
              </a:rPr>
              <a:t>("Value of x:%d\n",x);</a:t>
            </a:r>
          </a:p>
          <a:p>
            <a:r>
              <a:rPr lang="en-US" altLang="zh-CN" sz="1800" dirty="0">
                <a:latin typeface="Consolas" panose="020B0609020204030204" pitchFamily="49" charset="0"/>
                <a:cs typeface="Consolas" panose="020B0609020204030204" pitchFamily="49" charset="0"/>
              </a:rPr>
              <a:t>}</a:t>
            </a:r>
            <a:endParaRPr lang="zh-CN" altLang="en-US" sz="1800" dirty="0">
              <a:latin typeface="Consolas" panose="020B0609020204030204" pitchFamily="49" charset="0"/>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3077"/>
                                        </p:tgtEl>
                                        <p:attrNameLst>
                                          <p:attrName>style.visibility</p:attrName>
                                        </p:attrNameLst>
                                      </p:cBhvr>
                                      <p:to>
                                        <p:strVal val="visible"/>
                                      </p:to>
                                    </p:set>
                                    <p:animEffect transition="in" filter="fade">
                                      <p:cBhvr>
                                        <p:cTn id="15" dur="500"/>
                                        <p:tgtEl>
                                          <p:spTgt spid="307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23"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06400" y="990600"/>
            <a:ext cx="11379200" cy="3485401"/>
          </a:xfrm>
        </p:spPr>
        <p:txBody>
          <a:bodyPr/>
          <a:lstStyle/>
          <a:p>
            <a:r>
              <a:rPr lang="zh-CN" altLang="en-US" dirty="0">
                <a:latin typeface="Times New Roman" panose="02020603050405020304" charset="0"/>
              </a:rPr>
              <a:t>传统看法</a:t>
            </a:r>
            <a:endParaRPr lang="en-US" altLang="zh-CN" dirty="0">
              <a:latin typeface="Times New Roman" panose="02020603050405020304" charset="0"/>
            </a:endParaRPr>
          </a:p>
          <a:p>
            <a:pPr lvl="1"/>
            <a:r>
              <a:rPr lang="zh-CN" altLang="en-US" dirty="0">
                <a:latin typeface="Times New Roman" panose="02020603050405020304" charset="0"/>
              </a:rPr>
              <a:t>编译器</a:t>
            </a:r>
            <a:r>
              <a:rPr lang="en-US" altLang="zh-CN" dirty="0">
                <a:latin typeface="Times New Roman" panose="02020603050405020304" charset="0"/>
              </a:rPr>
              <a:t>: </a:t>
            </a:r>
            <a:r>
              <a:rPr lang="zh-CN" altLang="en-US" dirty="0">
                <a:latin typeface="Times New Roman" panose="02020603050405020304" charset="0"/>
              </a:rPr>
              <a:t>一遍翻译，多遍运行</a:t>
            </a:r>
            <a:endParaRPr lang="en-US" altLang="zh-CN" dirty="0">
              <a:latin typeface="Times New Roman" panose="02020603050405020304" charset="0"/>
            </a:endParaRPr>
          </a:p>
          <a:p>
            <a:pPr lvl="1"/>
            <a:r>
              <a:rPr lang="zh-CN" altLang="en-US" dirty="0">
                <a:latin typeface="Times New Roman" panose="02020603050405020304" charset="0"/>
              </a:rPr>
              <a:t>解释器：一边翻译，一边运行</a:t>
            </a:r>
            <a:endParaRPr lang="en-US" altLang="zh-CN" dirty="0">
              <a:latin typeface="Times New Roman" panose="02020603050405020304" charset="0"/>
            </a:endParaRPr>
          </a:p>
          <a:p>
            <a:r>
              <a:rPr lang="zh-CN" altLang="en-US" dirty="0">
                <a:latin typeface="Times New Roman" panose="02020603050405020304" charset="0"/>
              </a:rPr>
              <a:t>但是</a:t>
            </a:r>
            <a:r>
              <a:rPr lang="en-US" altLang="zh-CN" dirty="0">
                <a:latin typeface="Times New Roman" panose="02020603050405020304" charset="0"/>
              </a:rPr>
              <a:t>Java</a:t>
            </a:r>
            <a:r>
              <a:rPr lang="zh-CN" altLang="en-US" dirty="0">
                <a:latin typeface="Times New Roman" panose="02020603050405020304" charset="0"/>
              </a:rPr>
              <a:t>出现之后，两者之间的界限开始模糊</a:t>
            </a:r>
            <a:endParaRPr lang="en-US" altLang="zh-CN" dirty="0">
              <a:latin typeface="Times New Roman" panose="02020603050405020304" charset="0"/>
            </a:endParaRPr>
          </a:p>
          <a:p>
            <a:pPr marL="536575" lvl="1" indent="-79375"/>
            <a:r>
              <a:rPr lang="zh-CN" altLang="en-US" dirty="0">
                <a:latin typeface="Times New Roman" panose="02020603050405020304" charset="0"/>
              </a:rPr>
              <a:t>先编译成</a:t>
            </a:r>
            <a:r>
              <a:rPr lang="en-US" altLang="zh-CN" dirty="0">
                <a:latin typeface="Times New Roman" panose="02020603050405020304" charset="0"/>
              </a:rPr>
              <a:t>Java </a:t>
            </a:r>
            <a:r>
              <a:rPr lang="en-US" altLang="zh-CN" dirty="0" err="1">
                <a:latin typeface="Times New Roman" panose="02020603050405020304" charset="0"/>
              </a:rPr>
              <a:t>bytecode</a:t>
            </a:r>
            <a:r>
              <a:rPr lang="en-US" altLang="zh-CN" dirty="0">
                <a:latin typeface="Times New Roman" panose="02020603050405020304" charset="0"/>
              </a:rPr>
              <a:t>(</a:t>
            </a:r>
            <a:r>
              <a:rPr lang="zh-CN" altLang="en-US" dirty="0">
                <a:latin typeface="Times New Roman" panose="02020603050405020304" charset="0"/>
              </a:rPr>
              <a:t>字节码</a:t>
            </a:r>
            <a:r>
              <a:rPr lang="en-US" altLang="zh-CN" dirty="0">
                <a:latin typeface="Times New Roman" panose="02020603050405020304" charset="0"/>
              </a:rPr>
              <a:t>)</a:t>
            </a:r>
            <a:r>
              <a:rPr lang="zh-CN" altLang="en-US" dirty="0">
                <a:latin typeface="Times New Roman" panose="02020603050405020304" charset="0"/>
              </a:rPr>
              <a:t>，再解释</a:t>
            </a:r>
            <a:r>
              <a:rPr lang="en-US" altLang="zh-CN" dirty="0">
                <a:latin typeface="Times New Roman" panose="02020603050405020304" charset="0"/>
              </a:rPr>
              <a:t>(</a:t>
            </a:r>
            <a:r>
              <a:rPr lang="zh-CN" altLang="en-US" dirty="0">
                <a:latin typeface="Times New Roman" panose="02020603050405020304" charset="0"/>
              </a:rPr>
              <a:t>通过</a:t>
            </a:r>
            <a:r>
              <a:rPr lang="en-US" altLang="zh-CN" dirty="0">
                <a:latin typeface="Times New Roman" panose="02020603050405020304" charset="0"/>
              </a:rPr>
              <a:t>JVM)</a:t>
            </a:r>
          </a:p>
          <a:p>
            <a:pPr marL="536575" lvl="1" indent="-79375"/>
            <a:r>
              <a:rPr lang="zh-CN" altLang="en-US" dirty="0">
                <a:latin typeface="Times New Roman" panose="02020603050405020304" charset="0"/>
              </a:rPr>
              <a:t>即时编译</a:t>
            </a:r>
            <a:r>
              <a:rPr lang="en-US" altLang="zh-CN" dirty="0">
                <a:latin typeface="Times New Roman" panose="02020603050405020304" charset="0"/>
              </a:rPr>
              <a:t>(just-in-time compiling</a:t>
            </a:r>
            <a:r>
              <a:rPr lang="zh-CN" altLang="en-US" dirty="0">
                <a:latin typeface="Times New Roman" panose="02020603050405020304" charset="0"/>
              </a:rPr>
              <a:t>，</a:t>
            </a:r>
            <a:r>
              <a:rPr lang="en-US" altLang="zh-CN" dirty="0">
                <a:latin typeface="Times New Roman" panose="02020603050405020304" charset="0"/>
              </a:rPr>
              <a:t>.NET</a:t>
            </a:r>
            <a:r>
              <a:rPr lang="zh-CN" altLang="en-US" dirty="0">
                <a:latin typeface="Times New Roman" panose="02020603050405020304" charset="0"/>
              </a:rPr>
              <a:t>平台也采用该策略</a:t>
            </a:r>
            <a:r>
              <a:rPr lang="en-US" altLang="zh-CN" dirty="0">
                <a:latin typeface="Times New Roman" panose="02020603050405020304" charset="0"/>
              </a:rPr>
              <a:t>)</a:t>
            </a:r>
            <a:endParaRPr lang="zh-CN" altLang="en-US" dirty="0">
              <a:latin typeface="Times New Roman" panose="02020603050405020304" charset="0"/>
            </a:endParaRPr>
          </a:p>
        </p:txBody>
      </p:sp>
      <p:sp>
        <p:nvSpPr>
          <p:cNvPr id="3" name="灯片编号占位符 2"/>
          <p:cNvSpPr>
            <a:spLocks noGrp="1"/>
          </p:cNvSpPr>
          <p:nvPr>
            <p:ph type="sldNum" sz="quarter" idx="12"/>
          </p:nvPr>
        </p:nvSpPr>
        <p:spPr/>
        <p:txBody>
          <a:bodyPr/>
          <a:lstStyle/>
          <a:p>
            <a:fld id="{91F816EA-24CC-2048-859A-C5EA9F275392}" type="slidenum">
              <a:rPr lang="en-US" smtClean="0"/>
              <a:t>32</a:t>
            </a:fld>
            <a:endParaRPr lang="en-US" dirty="0"/>
          </a:p>
        </p:txBody>
      </p:sp>
      <p:sp>
        <p:nvSpPr>
          <p:cNvPr id="4" name="标题 3"/>
          <p:cNvSpPr>
            <a:spLocks noGrp="1"/>
          </p:cNvSpPr>
          <p:nvPr>
            <p:ph type="title"/>
          </p:nvPr>
        </p:nvSpPr>
        <p:spPr/>
        <p:txBody>
          <a:bodyPr/>
          <a:lstStyle/>
          <a:p>
            <a:r>
              <a:rPr lang="zh-CN" altLang="en-US" dirty="0"/>
              <a:t>编译与解释</a:t>
            </a:r>
          </a:p>
        </p:txBody>
      </p:sp>
      <p:grpSp>
        <p:nvGrpSpPr>
          <p:cNvPr id="2" name="组合 1"/>
          <p:cNvGrpSpPr/>
          <p:nvPr/>
        </p:nvGrpSpPr>
        <p:grpSpPr>
          <a:xfrm>
            <a:off x="1681202" y="4724400"/>
            <a:ext cx="8834399" cy="1576918"/>
            <a:chOff x="164458" y="4832812"/>
            <a:chExt cx="8834399" cy="1576918"/>
          </a:xfrm>
        </p:grpSpPr>
        <p:sp>
          <p:nvSpPr>
            <p:cNvPr id="6" name="TextBox 5"/>
            <p:cNvSpPr txBox="1"/>
            <p:nvPr/>
          </p:nvSpPr>
          <p:spPr>
            <a:xfrm>
              <a:off x="164458" y="4832812"/>
              <a:ext cx="1107996" cy="461665"/>
            </a:xfrm>
            <a:prstGeom prst="rect">
              <a:avLst/>
            </a:prstGeom>
            <a:noFill/>
          </p:spPr>
          <p:txBody>
            <a:bodyPr wrap="none" rtlCol="0">
              <a:spAutoFit/>
            </a:bodyPr>
            <a:lstStyle/>
            <a:p>
              <a:r>
                <a:rPr lang="zh-CN" altLang="en-US" dirty="0">
                  <a:latin typeface="华文新魏" panose="02010800040101010101" pitchFamily="2" charset="-122"/>
                  <a:ea typeface="华文新魏" panose="02010800040101010101" pitchFamily="2" charset="-122"/>
                </a:rPr>
                <a:t>源程序</a:t>
              </a:r>
            </a:p>
          </p:txBody>
        </p:sp>
        <p:sp>
          <p:nvSpPr>
            <p:cNvPr id="7" name="矩形 6"/>
            <p:cNvSpPr/>
            <p:nvPr/>
          </p:nvSpPr>
          <p:spPr bwMode="auto">
            <a:xfrm>
              <a:off x="1562962" y="5105400"/>
              <a:ext cx="1866037" cy="577334"/>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r>
                <a:rPr lang="en-US" altLang="zh-CN" dirty="0">
                  <a:latin typeface="Comic Sans MS" panose="030F0902030302020204" pitchFamily="66" charset="0"/>
                  <a:ea typeface="华文新魏" panose="02010800040101010101" pitchFamily="2" charset="-122"/>
                </a:rPr>
                <a:t>JAVA</a:t>
              </a:r>
              <a:r>
                <a:rPr lang="zh-CN" altLang="en-US" dirty="0">
                  <a:latin typeface="华文新魏" panose="02010800040101010101" pitchFamily="2" charset="-122"/>
                  <a:ea typeface="华文新魏" panose="02010800040101010101" pitchFamily="2" charset="-122"/>
                </a:rPr>
                <a:t>编译器</a:t>
              </a:r>
            </a:p>
          </p:txBody>
        </p:sp>
        <p:cxnSp>
          <p:nvCxnSpPr>
            <p:cNvPr id="9" name="直接箭头连接符 8"/>
            <p:cNvCxnSpPr>
              <a:endCxn id="7" idx="1"/>
            </p:cNvCxnSpPr>
            <p:nvPr/>
          </p:nvCxnSpPr>
          <p:spPr bwMode="auto">
            <a:xfrm>
              <a:off x="718456" y="5394067"/>
              <a:ext cx="844506"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arrow" w="lg" len="lg"/>
            </a:ln>
            <a:effectLst/>
          </p:spPr>
        </p:cxnSp>
        <p:sp>
          <p:nvSpPr>
            <p:cNvPr id="10" name="矩形 9"/>
            <p:cNvSpPr/>
            <p:nvPr/>
          </p:nvSpPr>
          <p:spPr bwMode="auto">
            <a:xfrm>
              <a:off x="5334000" y="5063643"/>
              <a:ext cx="1981200" cy="1032356"/>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en-US" altLang="zh-CN" dirty="0">
                  <a:latin typeface="Comic Sans MS" panose="030F0902030302020204" pitchFamily="66" charset="0"/>
                  <a:ea typeface="华文新魏" panose="02010800040101010101" pitchFamily="2" charset="-122"/>
                </a:rPr>
                <a:t>JAVA</a:t>
              </a:r>
              <a:r>
                <a:rPr lang="zh-CN" altLang="en-US" dirty="0">
                  <a:latin typeface="Comic Sans MS" panose="030F0902030302020204" pitchFamily="66" charset="0"/>
                  <a:ea typeface="华文新魏" panose="02010800040101010101" pitchFamily="2" charset="-122"/>
                </a:rPr>
                <a:t>虚拟机</a:t>
              </a:r>
              <a:endParaRPr lang="en-US" altLang="zh-CN" dirty="0">
                <a:latin typeface="Comic Sans MS" panose="030F0902030302020204" pitchFamily="66" charset="0"/>
                <a:ea typeface="华文新魏" panose="02010800040101010101" pitchFamily="2" charset="-122"/>
              </a:endParaRPr>
            </a:p>
            <a:p>
              <a:pPr algn="ctr"/>
              <a:r>
                <a:rPr lang="en-US" altLang="zh-CN" dirty="0">
                  <a:latin typeface="Comic Sans MS" panose="030F0902030302020204" pitchFamily="66" charset="0"/>
                  <a:ea typeface="华文新魏" panose="02010800040101010101" pitchFamily="2" charset="-122"/>
                </a:rPr>
                <a:t>JVM</a:t>
              </a:r>
              <a:endParaRPr lang="zh-CN" altLang="en-US" dirty="0">
                <a:latin typeface="Comic Sans MS" panose="030F0902030302020204" pitchFamily="66" charset="0"/>
                <a:ea typeface="华文新魏" panose="02010800040101010101" pitchFamily="2" charset="-122"/>
              </a:endParaRPr>
            </a:p>
          </p:txBody>
        </p:sp>
        <p:cxnSp>
          <p:nvCxnSpPr>
            <p:cNvPr id="12" name="直接箭头连接符 11"/>
            <p:cNvCxnSpPr>
              <a:stCxn id="7" idx="3"/>
            </p:cNvCxnSpPr>
            <p:nvPr/>
          </p:nvCxnSpPr>
          <p:spPr bwMode="auto">
            <a:xfrm>
              <a:off x="3428999" y="5394067"/>
              <a:ext cx="1905001"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arrow" w="lg" len="lg"/>
            </a:ln>
            <a:effectLst/>
          </p:spPr>
        </p:cxnSp>
        <p:cxnSp>
          <p:nvCxnSpPr>
            <p:cNvPr id="13" name="直接箭头连接符 12"/>
            <p:cNvCxnSpPr/>
            <p:nvPr/>
          </p:nvCxnSpPr>
          <p:spPr bwMode="auto">
            <a:xfrm>
              <a:off x="3428999" y="5943600"/>
              <a:ext cx="1905001"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arrow" w="lg" len="lg"/>
            </a:ln>
            <a:effectLst/>
          </p:spPr>
        </p:cxnSp>
        <p:sp>
          <p:nvSpPr>
            <p:cNvPr id="14" name="TextBox 13"/>
            <p:cNvSpPr txBox="1"/>
            <p:nvPr/>
          </p:nvSpPr>
          <p:spPr>
            <a:xfrm>
              <a:off x="3946266" y="5948065"/>
              <a:ext cx="800219" cy="461665"/>
            </a:xfrm>
            <a:prstGeom prst="rect">
              <a:avLst/>
            </a:prstGeom>
            <a:noFill/>
          </p:spPr>
          <p:txBody>
            <a:bodyPr wrap="none" rtlCol="0">
              <a:spAutoFit/>
            </a:bodyPr>
            <a:lstStyle/>
            <a:p>
              <a:r>
                <a:rPr lang="zh-CN" altLang="en-US" dirty="0">
                  <a:latin typeface="华文新魏" panose="02010800040101010101" pitchFamily="2" charset="-122"/>
                  <a:ea typeface="华文新魏" panose="02010800040101010101" pitchFamily="2" charset="-122"/>
                </a:rPr>
                <a:t>数据</a:t>
              </a:r>
            </a:p>
          </p:txBody>
        </p:sp>
        <p:sp>
          <p:nvSpPr>
            <p:cNvPr id="15" name="TextBox 14"/>
            <p:cNvSpPr txBox="1"/>
            <p:nvPr/>
          </p:nvSpPr>
          <p:spPr>
            <a:xfrm>
              <a:off x="3792377" y="4858601"/>
              <a:ext cx="1107996" cy="461665"/>
            </a:xfrm>
            <a:prstGeom prst="rect">
              <a:avLst/>
            </a:prstGeom>
            <a:noFill/>
          </p:spPr>
          <p:txBody>
            <a:bodyPr wrap="none" rtlCol="0">
              <a:spAutoFit/>
            </a:bodyPr>
            <a:lstStyle/>
            <a:p>
              <a:r>
                <a:rPr lang="zh-CN" altLang="en-US" dirty="0">
                  <a:latin typeface="华文新魏" panose="02010800040101010101" pitchFamily="2" charset="-122"/>
                  <a:ea typeface="华文新魏" panose="02010800040101010101" pitchFamily="2" charset="-122"/>
                </a:rPr>
                <a:t>字节码</a:t>
              </a:r>
            </a:p>
          </p:txBody>
        </p:sp>
        <p:cxnSp>
          <p:nvCxnSpPr>
            <p:cNvPr id="18" name="直接箭头连接符 17"/>
            <p:cNvCxnSpPr>
              <a:stCxn id="10" idx="3"/>
            </p:cNvCxnSpPr>
            <p:nvPr/>
          </p:nvCxnSpPr>
          <p:spPr bwMode="auto">
            <a:xfrm>
              <a:off x="7315200" y="5579821"/>
              <a:ext cx="1683657"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arrow" w="lg" len="lg"/>
            </a:ln>
            <a:effectLst/>
          </p:spPr>
        </p:cxnSp>
        <p:sp>
          <p:nvSpPr>
            <p:cNvPr id="21" name="TextBox 20"/>
            <p:cNvSpPr txBox="1"/>
            <p:nvPr/>
          </p:nvSpPr>
          <p:spPr>
            <a:xfrm>
              <a:off x="7617278" y="5706178"/>
              <a:ext cx="800219" cy="461665"/>
            </a:xfrm>
            <a:prstGeom prst="rect">
              <a:avLst/>
            </a:prstGeom>
            <a:noFill/>
          </p:spPr>
          <p:txBody>
            <a:bodyPr wrap="none" rtlCol="0">
              <a:spAutoFit/>
            </a:bodyPr>
            <a:lstStyle/>
            <a:p>
              <a:r>
                <a:rPr lang="zh-CN" altLang="en-US" dirty="0">
                  <a:latin typeface="华文新魏" panose="02010800040101010101" pitchFamily="2" charset="-122"/>
                  <a:ea typeface="华文新魏" panose="02010800040101010101" pitchFamily="2" charset="-122"/>
                </a:rPr>
                <a:t>输出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1" y="995189"/>
            <a:ext cx="10058400" cy="609600"/>
          </a:xfrm>
        </p:spPr>
        <p:txBody>
          <a:bodyPr/>
          <a:lstStyle/>
          <a:p>
            <a:r>
              <a:rPr lang="zh-CN" altLang="en-US" dirty="0"/>
              <a:t>考察将英文句翻译成中文，需哪些步骤？</a:t>
            </a:r>
          </a:p>
        </p:txBody>
      </p:sp>
      <p:sp>
        <p:nvSpPr>
          <p:cNvPr id="4" name="灯片编号占位符 3"/>
          <p:cNvSpPr>
            <a:spLocks noGrp="1"/>
          </p:cNvSpPr>
          <p:nvPr>
            <p:ph type="sldNum" sz="quarter" idx="12"/>
          </p:nvPr>
        </p:nvSpPr>
        <p:spPr/>
        <p:txBody>
          <a:bodyPr/>
          <a:lstStyle/>
          <a:p>
            <a:fld id="{91F816EA-24CC-2048-859A-C5EA9F275392}" type="slidenum">
              <a:rPr lang="en-US" smtClean="0"/>
              <a:t>33</a:t>
            </a:fld>
            <a:endParaRPr lang="en-US" dirty="0"/>
          </a:p>
        </p:txBody>
      </p:sp>
      <p:sp>
        <p:nvSpPr>
          <p:cNvPr id="2" name="标题 1"/>
          <p:cNvSpPr>
            <a:spLocks noGrp="1"/>
          </p:cNvSpPr>
          <p:nvPr>
            <p:ph type="title"/>
          </p:nvPr>
        </p:nvSpPr>
        <p:spPr/>
        <p:txBody>
          <a:bodyPr/>
          <a:lstStyle/>
          <a:p>
            <a:r>
              <a:rPr lang="zh-CN" altLang="en-US" dirty="0"/>
              <a:t>编译过程与人的翻译过程</a:t>
            </a:r>
          </a:p>
        </p:txBody>
      </p:sp>
      <p:sp>
        <p:nvSpPr>
          <p:cNvPr id="6" name="Text Box 5"/>
          <p:cNvSpPr txBox="1">
            <a:spLocks noChangeArrowheads="1"/>
          </p:cNvSpPr>
          <p:nvPr/>
        </p:nvSpPr>
        <p:spPr bwMode="auto">
          <a:xfrm>
            <a:off x="1774826" y="2317751"/>
            <a:ext cx="3692525"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dirty="0">
                <a:ea typeface="华文新魏" panose="02010800040101010101" pitchFamily="2" charset="-122"/>
              </a:rPr>
              <a:t>识别出句子中的单词</a:t>
            </a:r>
          </a:p>
        </p:txBody>
      </p:sp>
      <p:sp>
        <p:nvSpPr>
          <p:cNvPr id="7" name="Text Box 6"/>
          <p:cNvSpPr txBox="1">
            <a:spLocks noChangeArrowheads="1"/>
          </p:cNvSpPr>
          <p:nvPr/>
        </p:nvSpPr>
        <p:spPr bwMode="auto">
          <a:xfrm>
            <a:off x="1774826" y="2820989"/>
            <a:ext cx="3979863"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dirty="0">
                <a:ea typeface="华文新魏" panose="02010800040101010101" pitchFamily="2" charset="-122"/>
              </a:rPr>
              <a:t>分析句子的语法结构</a:t>
            </a:r>
          </a:p>
        </p:txBody>
      </p:sp>
      <p:sp>
        <p:nvSpPr>
          <p:cNvPr id="8" name="Text Box 7"/>
          <p:cNvSpPr txBox="1">
            <a:spLocks noChangeArrowheads="1"/>
          </p:cNvSpPr>
          <p:nvPr/>
        </p:nvSpPr>
        <p:spPr bwMode="auto">
          <a:xfrm>
            <a:off x="1774826" y="3325814"/>
            <a:ext cx="5040313"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dirty="0">
                <a:ea typeface="华文新魏" panose="02010800040101010101" pitchFamily="2" charset="-122"/>
              </a:rPr>
              <a:t>根据句子的含义进行初步分析</a:t>
            </a:r>
          </a:p>
        </p:txBody>
      </p:sp>
      <p:sp>
        <p:nvSpPr>
          <p:cNvPr id="9" name="Text Box 8"/>
          <p:cNvSpPr txBox="1">
            <a:spLocks noChangeArrowheads="1"/>
          </p:cNvSpPr>
          <p:nvPr/>
        </p:nvSpPr>
        <p:spPr bwMode="auto">
          <a:xfrm>
            <a:off x="1765300" y="4478339"/>
            <a:ext cx="3035300"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a:ea typeface="华文新魏" panose="02010800040101010101" pitchFamily="2" charset="-122"/>
              </a:rPr>
              <a:t>对译文进行修饰　</a:t>
            </a:r>
          </a:p>
        </p:txBody>
      </p:sp>
      <p:sp>
        <p:nvSpPr>
          <p:cNvPr id="10" name="Text Box 9"/>
          <p:cNvSpPr txBox="1">
            <a:spLocks noChangeArrowheads="1"/>
          </p:cNvSpPr>
          <p:nvPr/>
        </p:nvSpPr>
        <p:spPr bwMode="auto">
          <a:xfrm>
            <a:off x="1703389" y="5102226"/>
            <a:ext cx="3240087"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dirty="0">
                <a:ea typeface="华文新魏" panose="02010800040101010101" pitchFamily="2" charset="-122"/>
              </a:rPr>
              <a:t>写出最后的译文</a:t>
            </a:r>
          </a:p>
        </p:txBody>
      </p:sp>
      <p:sp>
        <p:nvSpPr>
          <p:cNvPr id="11" name="Text Box 10"/>
          <p:cNvSpPr txBox="1">
            <a:spLocks noChangeArrowheads="1"/>
          </p:cNvSpPr>
          <p:nvPr/>
        </p:nvSpPr>
        <p:spPr bwMode="auto">
          <a:xfrm>
            <a:off x="7680325" y="1597026"/>
            <a:ext cx="2725738" cy="604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3300" dirty="0">
                <a:solidFill>
                  <a:srgbClr val="006600"/>
                </a:solidFill>
                <a:ea typeface="华文新魏" panose="02010800040101010101" pitchFamily="2" charset="-122"/>
              </a:rPr>
              <a:t>编译程序</a:t>
            </a:r>
          </a:p>
        </p:txBody>
      </p:sp>
      <p:sp>
        <p:nvSpPr>
          <p:cNvPr id="12" name="AutoShape 11"/>
          <p:cNvSpPr>
            <a:spLocks noChangeArrowheads="1"/>
          </p:cNvSpPr>
          <p:nvPr/>
        </p:nvSpPr>
        <p:spPr bwMode="auto">
          <a:xfrm>
            <a:off x="6700838" y="2389188"/>
            <a:ext cx="908050" cy="304800"/>
          </a:xfrm>
          <a:prstGeom prst="leftArrow">
            <a:avLst>
              <a:gd name="adj1" fmla="val 50000"/>
              <a:gd name="adj2" fmla="val 74479"/>
            </a:avLst>
          </a:prstGeom>
          <a:solidFill>
            <a:srgbClr val="99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2"/>
          <p:cNvSpPr txBox="1">
            <a:spLocks noChangeArrowheads="1"/>
          </p:cNvSpPr>
          <p:nvPr/>
        </p:nvSpPr>
        <p:spPr bwMode="auto">
          <a:xfrm>
            <a:off x="7870826" y="2246314"/>
            <a:ext cx="1897063"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a:solidFill>
                  <a:srgbClr val="0000CC"/>
                </a:solidFill>
                <a:ea typeface="华文新魏" panose="02010800040101010101" pitchFamily="2" charset="-122"/>
              </a:rPr>
              <a:t>词法分析</a:t>
            </a:r>
          </a:p>
        </p:txBody>
      </p:sp>
      <p:sp>
        <p:nvSpPr>
          <p:cNvPr id="14" name="Text Box 13"/>
          <p:cNvSpPr txBox="1">
            <a:spLocks noChangeArrowheads="1"/>
          </p:cNvSpPr>
          <p:nvPr/>
        </p:nvSpPr>
        <p:spPr bwMode="auto">
          <a:xfrm>
            <a:off x="7920038" y="4478339"/>
            <a:ext cx="2063750"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dirty="0">
                <a:solidFill>
                  <a:srgbClr val="0000CC"/>
                </a:solidFill>
                <a:ea typeface="华文新魏" panose="02010800040101010101" pitchFamily="2" charset="-122"/>
              </a:rPr>
              <a:t>代码优化</a:t>
            </a:r>
          </a:p>
        </p:txBody>
      </p:sp>
      <p:sp>
        <p:nvSpPr>
          <p:cNvPr id="15" name="Text Box 14"/>
          <p:cNvSpPr txBox="1">
            <a:spLocks noChangeArrowheads="1"/>
          </p:cNvSpPr>
          <p:nvPr/>
        </p:nvSpPr>
        <p:spPr bwMode="auto">
          <a:xfrm>
            <a:off x="7861301" y="2820989"/>
            <a:ext cx="1979613"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dirty="0">
                <a:solidFill>
                  <a:srgbClr val="0000CC"/>
                </a:solidFill>
                <a:ea typeface="华文新魏" panose="02010800040101010101" pitchFamily="2" charset="-122"/>
              </a:rPr>
              <a:t>语法分析</a:t>
            </a:r>
          </a:p>
        </p:txBody>
      </p:sp>
      <p:sp>
        <p:nvSpPr>
          <p:cNvPr id="16" name="Text Box 15"/>
          <p:cNvSpPr txBox="1">
            <a:spLocks noChangeArrowheads="1"/>
          </p:cNvSpPr>
          <p:nvPr/>
        </p:nvSpPr>
        <p:spPr bwMode="auto">
          <a:xfrm>
            <a:off x="7896226" y="5099051"/>
            <a:ext cx="2447925"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dirty="0">
                <a:solidFill>
                  <a:srgbClr val="0000CC"/>
                </a:solidFill>
                <a:ea typeface="华文新魏" panose="02010800040101010101" pitchFamily="2" charset="-122"/>
              </a:rPr>
              <a:t>目标代码生成</a:t>
            </a:r>
          </a:p>
        </p:txBody>
      </p:sp>
      <p:sp>
        <p:nvSpPr>
          <p:cNvPr id="17" name="AutoShape 16"/>
          <p:cNvSpPr>
            <a:spLocks noChangeArrowheads="1"/>
          </p:cNvSpPr>
          <p:nvPr/>
        </p:nvSpPr>
        <p:spPr bwMode="auto">
          <a:xfrm>
            <a:off x="6700838" y="2894013"/>
            <a:ext cx="908050" cy="304800"/>
          </a:xfrm>
          <a:prstGeom prst="leftArrow">
            <a:avLst>
              <a:gd name="adj1" fmla="val 50000"/>
              <a:gd name="adj2" fmla="val 74479"/>
            </a:avLst>
          </a:prstGeom>
          <a:solidFill>
            <a:srgbClr val="99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17"/>
          <p:cNvSpPr>
            <a:spLocks noChangeArrowheads="1"/>
          </p:cNvSpPr>
          <p:nvPr/>
        </p:nvSpPr>
        <p:spPr bwMode="auto">
          <a:xfrm>
            <a:off x="6700838" y="3397251"/>
            <a:ext cx="908050" cy="303213"/>
          </a:xfrm>
          <a:prstGeom prst="leftArrow">
            <a:avLst>
              <a:gd name="adj1" fmla="val 50000"/>
              <a:gd name="adj2" fmla="val 74869"/>
            </a:avLst>
          </a:prstGeom>
          <a:solidFill>
            <a:srgbClr val="99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18"/>
          <p:cNvSpPr>
            <a:spLocks noChangeArrowheads="1"/>
          </p:cNvSpPr>
          <p:nvPr/>
        </p:nvSpPr>
        <p:spPr bwMode="auto">
          <a:xfrm>
            <a:off x="6700838" y="4603750"/>
            <a:ext cx="908050" cy="306388"/>
          </a:xfrm>
          <a:prstGeom prst="leftArrow">
            <a:avLst>
              <a:gd name="adj1" fmla="val 50000"/>
              <a:gd name="adj2" fmla="val 74093"/>
            </a:avLst>
          </a:prstGeom>
          <a:solidFill>
            <a:srgbClr val="99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utoShape 19"/>
          <p:cNvSpPr>
            <a:spLocks noChangeArrowheads="1"/>
          </p:cNvSpPr>
          <p:nvPr/>
        </p:nvSpPr>
        <p:spPr bwMode="auto">
          <a:xfrm>
            <a:off x="6700838" y="5197476"/>
            <a:ext cx="908050" cy="303213"/>
          </a:xfrm>
          <a:prstGeom prst="leftArrow">
            <a:avLst>
              <a:gd name="adj1" fmla="val 50000"/>
              <a:gd name="adj2" fmla="val 74869"/>
            </a:avLst>
          </a:prstGeom>
          <a:solidFill>
            <a:srgbClr val="99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Text Box 20"/>
          <p:cNvSpPr txBox="1">
            <a:spLocks noChangeArrowheads="1"/>
          </p:cNvSpPr>
          <p:nvPr/>
        </p:nvSpPr>
        <p:spPr bwMode="auto">
          <a:xfrm>
            <a:off x="1703389" y="1741488"/>
            <a:ext cx="5113337" cy="48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en-US" altLang="zh-CN" sz="2500" b="1" dirty="0">
                <a:solidFill>
                  <a:srgbClr val="CC3399"/>
                </a:solidFill>
                <a:ea typeface="华文新魏" panose="02010800040101010101" pitchFamily="2" charset="-122"/>
              </a:rPr>
              <a:t>The grey wolf will eat the goat.</a:t>
            </a:r>
          </a:p>
        </p:txBody>
      </p:sp>
      <p:sp>
        <p:nvSpPr>
          <p:cNvPr id="22" name="Text Box 21"/>
          <p:cNvSpPr txBox="1">
            <a:spLocks noChangeArrowheads="1"/>
          </p:cNvSpPr>
          <p:nvPr/>
        </p:nvSpPr>
        <p:spPr bwMode="auto">
          <a:xfrm>
            <a:off x="7896225" y="3325814"/>
            <a:ext cx="1944688"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a:solidFill>
                  <a:srgbClr val="0000CC"/>
                </a:solidFill>
                <a:ea typeface="华文新魏" panose="02010800040101010101" pitchFamily="2" charset="-122"/>
              </a:rPr>
              <a:t>语义分析</a:t>
            </a:r>
          </a:p>
        </p:txBody>
      </p:sp>
      <p:sp>
        <p:nvSpPr>
          <p:cNvPr id="23" name="Text Box 22"/>
          <p:cNvSpPr txBox="1">
            <a:spLocks noChangeArrowheads="1"/>
          </p:cNvSpPr>
          <p:nvPr/>
        </p:nvSpPr>
        <p:spPr bwMode="auto">
          <a:xfrm>
            <a:off x="1776414" y="3902076"/>
            <a:ext cx="3743325"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dirty="0">
                <a:ea typeface="华文新魏" panose="02010800040101010101" pitchFamily="2" charset="-122"/>
              </a:rPr>
              <a:t>形成句子的初步译文</a:t>
            </a:r>
          </a:p>
        </p:txBody>
      </p:sp>
      <p:sp>
        <p:nvSpPr>
          <p:cNvPr id="24" name="Text Box 23"/>
          <p:cNvSpPr txBox="1">
            <a:spLocks noChangeArrowheads="1"/>
          </p:cNvSpPr>
          <p:nvPr/>
        </p:nvSpPr>
        <p:spPr bwMode="auto">
          <a:xfrm>
            <a:off x="7896225" y="3902076"/>
            <a:ext cx="2560638" cy="5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91" tIns="47895" rIns="95791" bIns="47895">
            <a:spAutoFit/>
          </a:bodyPr>
          <a:lstStyle>
            <a:lvl1pPr defTabSz="958850" eaLnBrk="0" hangingPunct="0">
              <a:defRPr kumimoji="1" sz="2400">
                <a:solidFill>
                  <a:schemeClr val="tx1"/>
                </a:solidFill>
                <a:latin typeface="Times New Roman" panose="02020603050405020304" charset="0"/>
                <a:ea typeface="楷体_GB2312" pitchFamily="49" charset="-122"/>
              </a:defRPr>
            </a:lvl1pPr>
            <a:lvl2pPr marL="742950" indent="-285750" defTabSz="958850" eaLnBrk="0" hangingPunct="0">
              <a:defRPr kumimoji="1" sz="2400">
                <a:solidFill>
                  <a:schemeClr val="tx1"/>
                </a:solidFill>
                <a:latin typeface="Times New Roman" panose="02020603050405020304" charset="0"/>
                <a:ea typeface="楷体_GB2312" pitchFamily="49" charset="-122"/>
              </a:defRPr>
            </a:lvl2pPr>
            <a:lvl3pPr marL="1143000" indent="-228600" defTabSz="958850" eaLnBrk="0" hangingPunct="0">
              <a:defRPr kumimoji="1" sz="2400">
                <a:solidFill>
                  <a:schemeClr val="tx1"/>
                </a:solidFill>
                <a:latin typeface="Times New Roman" panose="02020603050405020304" charset="0"/>
                <a:ea typeface="楷体_GB2312" pitchFamily="49" charset="-122"/>
              </a:defRPr>
            </a:lvl3pPr>
            <a:lvl4pPr marL="1600200" indent="-228600" defTabSz="958850" eaLnBrk="0" hangingPunct="0">
              <a:defRPr kumimoji="1" sz="2400">
                <a:solidFill>
                  <a:schemeClr val="tx1"/>
                </a:solidFill>
                <a:latin typeface="Times New Roman" panose="02020603050405020304" charset="0"/>
                <a:ea typeface="楷体_GB2312" pitchFamily="49" charset="-122"/>
              </a:defRPr>
            </a:lvl4pPr>
            <a:lvl5pPr marL="2057400" indent="-228600" defTabSz="958850" eaLnBrk="0" hangingPunct="0">
              <a:defRPr kumimoji="1" sz="2400">
                <a:solidFill>
                  <a:schemeClr val="tx1"/>
                </a:solidFill>
                <a:latin typeface="Times New Roman" panose="02020603050405020304" charset="0"/>
                <a:ea typeface="楷体_GB2312" pitchFamily="49" charset="-122"/>
              </a:defRPr>
            </a:lvl5pPr>
            <a:lvl6pPr marL="25146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defTabSz="958850"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fontAlgn="b" hangingPunct="1">
              <a:spcBef>
                <a:spcPct val="50000"/>
              </a:spcBef>
            </a:pPr>
            <a:r>
              <a:rPr lang="zh-CN" altLang="en-US" sz="2900" dirty="0">
                <a:solidFill>
                  <a:srgbClr val="0000CC"/>
                </a:solidFill>
                <a:ea typeface="华文新魏" panose="02010800040101010101" pitchFamily="2" charset="-122"/>
              </a:rPr>
              <a:t>中间代码生成</a:t>
            </a:r>
          </a:p>
        </p:txBody>
      </p:sp>
      <p:sp>
        <p:nvSpPr>
          <p:cNvPr id="25" name="AutoShape 24"/>
          <p:cNvSpPr>
            <a:spLocks noChangeArrowheads="1"/>
          </p:cNvSpPr>
          <p:nvPr/>
        </p:nvSpPr>
        <p:spPr bwMode="auto">
          <a:xfrm>
            <a:off x="6672263" y="4046538"/>
            <a:ext cx="908050" cy="303212"/>
          </a:xfrm>
          <a:prstGeom prst="leftArrow">
            <a:avLst>
              <a:gd name="adj1" fmla="val 50000"/>
              <a:gd name="adj2" fmla="val 74869"/>
            </a:avLst>
          </a:prstGeom>
          <a:solidFill>
            <a:srgbClr val="99C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animClr clrSpc="rgb" dir="cw">
                                      <p:cBhvr override="childStyle">
                                        <p:cTn dur="1" fill="hold" display="0" masterRel="nextClick" afterEffect="1"/>
                                        <p:tgtEl>
                                          <p:spTgt spid="6"/>
                                        </p:tgtEl>
                                        <p:attrNameLst>
                                          <p:attrName>ppt_c</p:attrName>
                                        </p:attrNameLst>
                                      </p:cBhvr>
                                      <p:to>
                                        <a:schemeClr val="tx2"/>
                                      </p:to>
                                    </p:animClr>
                                  </p:sub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subTnLst>
                                    <p:animClr clrSpc="rgb" dir="cw">
                                      <p:cBhvr override="childStyle">
                                        <p:cTn dur="1" fill="hold" display="0" masterRel="nextClick" afterEffect="1"/>
                                        <p:tgtEl>
                                          <p:spTgt spid="7"/>
                                        </p:tgtEl>
                                        <p:attrNameLst>
                                          <p:attrName>ppt_c</p:attrName>
                                        </p:attrNameLst>
                                      </p:cBhvr>
                                      <p:to>
                                        <a:schemeClr val="tx2"/>
                                      </p:to>
                                    </p:animClr>
                                  </p:sub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subTnLst>
                                    <p:animClr clrSpc="rgb" dir="cw">
                                      <p:cBhvr override="childStyle">
                                        <p:cTn dur="1" fill="hold" display="0" masterRel="nextClick" afterEffect="1"/>
                                        <p:tgtEl>
                                          <p:spTgt spid="8"/>
                                        </p:tgtEl>
                                        <p:attrNameLst>
                                          <p:attrName>ppt_c</p:attrName>
                                        </p:attrNameLst>
                                      </p:cBhvr>
                                      <p:to>
                                        <a:schemeClr val="tx2"/>
                                      </p:to>
                                    </p:animClr>
                                  </p:subTnLst>
                                </p:cTn>
                              </p:par>
                              <p:par>
                                <p:cTn id="19" presetID="9"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dissolve">
                                      <p:cBhvr>
                                        <p:cTn id="21" dur="500"/>
                                        <p:tgtEl>
                                          <p:spTgt spid="23"/>
                                        </p:tgtEl>
                                      </p:cBhvr>
                                    </p:animEffect>
                                  </p:childTnLst>
                                  <p:subTnLst>
                                    <p:animClr clrSpc="rgb" dir="cw">
                                      <p:cBhvr override="childStyle">
                                        <p:cTn dur="1" fill="hold" display="0" masterRel="nextClick" afterEffect="1"/>
                                        <p:tgtEl>
                                          <p:spTgt spid="23"/>
                                        </p:tgtEl>
                                        <p:attrNameLst>
                                          <p:attrName>ppt_c</p:attrName>
                                        </p:attrNameLst>
                                      </p:cBhvr>
                                      <p:to>
                                        <a:schemeClr val="tx2"/>
                                      </p:to>
                                    </p:animClr>
                                  </p:subTnLst>
                                </p:cTn>
                              </p:par>
                              <p:par>
                                <p:cTn id="22" presetID="9"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subTnLst>
                                    <p:animClr clrSpc="rgb" dir="cw">
                                      <p:cBhvr override="childStyle">
                                        <p:cTn dur="1" fill="hold" display="0" masterRel="nextClick" afterEffect="1"/>
                                        <p:tgtEl>
                                          <p:spTgt spid="9"/>
                                        </p:tgtEl>
                                        <p:attrNameLst>
                                          <p:attrName>ppt_c</p:attrName>
                                        </p:attrNameLst>
                                      </p:cBhvr>
                                      <p:to>
                                        <a:srgbClr val="CC00CC"/>
                                      </p:to>
                                    </p:animClr>
                                  </p:subTnLst>
                                </p:cTn>
                              </p:par>
                              <p:par>
                                <p:cTn id="25" presetID="9"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subTnLst>
                                    <p:animClr clrSpc="rgb" dir="cw">
                                      <p:cBhvr override="childStyle">
                                        <p:cTn dur="1" fill="hold" display="0" masterRel="nextClick" afterEffect="1"/>
                                        <p:tgtEl>
                                          <p:spTgt spid="10"/>
                                        </p:tgtEl>
                                        <p:attrNameLst>
                                          <p:attrName>ppt_c</p:attrName>
                                        </p:attrNameLst>
                                      </p:cBhvr>
                                      <p:to>
                                        <a:srgbClr val="CC00CC"/>
                                      </p:to>
                                    </p:animClr>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subTnLst>
                                    <p:animClr clrSpc="rgb" dir="cw">
                                      <p:cBhvr override="childStyle">
                                        <p:cTn dur="1" fill="hold" display="0" masterRel="nextClick" afterEffect="1"/>
                                        <p:tgtEl>
                                          <p:spTgt spid="13"/>
                                        </p:tgtEl>
                                        <p:attrNameLst>
                                          <p:attrName>ppt_c</p:attrName>
                                        </p:attrNameLst>
                                      </p:cBhvr>
                                      <p:to>
                                        <a:schemeClr val="tx2"/>
                                      </p:to>
                                    </p:animClr>
                                  </p:subTnLst>
                                </p:cTn>
                              </p:par>
                              <p:par>
                                <p:cTn id="36" presetID="12" presetClass="entr" presetSubtype="2"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lide(fromRight)">
                                      <p:cBhvr>
                                        <p:cTn id="38" dur="500"/>
                                        <p:tgtEl>
                                          <p:spTgt spid="1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dissolve">
                                      <p:cBhvr>
                                        <p:cTn id="41" dur="500"/>
                                        <p:tgtEl>
                                          <p:spTgt spid="15"/>
                                        </p:tgtEl>
                                      </p:cBhvr>
                                    </p:animEffect>
                                  </p:childTnLst>
                                  <p:subTnLst>
                                    <p:animClr clrSpc="rgb" dir="cw">
                                      <p:cBhvr override="childStyle">
                                        <p:cTn dur="1" fill="hold" display="0" masterRel="nextClick" afterEffect="1"/>
                                        <p:tgtEl>
                                          <p:spTgt spid="15"/>
                                        </p:tgtEl>
                                        <p:attrNameLst>
                                          <p:attrName>ppt_c</p:attrName>
                                        </p:attrNameLst>
                                      </p:cBhvr>
                                      <p:to>
                                        <a:schemeClr val="tx2"/>
                                      </p:to>
                                    </p:animClr>
                                  </p:subTnLst>
                                </p:cTn>
                              </p:par>
                              <p:par>
                                <p:cTn id="42" presetID="12" presetClass="entr" presetSubtype="2"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slide(fromRight)">
                                      <p:cBhvr>
                                        <p:cTn id="44" dur="500"/>
                                        <p:tgtEl>
                                          <p:spTgt spid="17"/>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subTnLst>
                                    <p:animClr clrSpc="rgb" dir="cw">
                                      <p:cBhvr override="childStyle">
                                        <p:cTn dur="1" fill="hold" display="0" masterRel="nextClick" afterEffect="1"/>
                                        <p:tgtEl>
                                          <p:spTgt spid="22"/>
                                        </p:tgtEl>
                                        <p:attrNameLst>
                                          <p:attrName>ppt_c</p:attrName>
                                        </p:attrNameLst>
                                      </p:cBhvr>
                                      <p:to>
                                        <a:schemeClr val="tx2"/>
                                      </p:to>
                                    </p:animClr>
                                  </p:subTnLst>
                                </p:cTn>
                              </p:par>
                              <p:par>
                                <p:cTn id="48" presetID="12" presetClass="entr" presetSubtype="2"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slide(fromRight)">
                                      <p:cBhvr>
                                        <p:cTn id="50" dur="500"/>
                                        <p:tgtEl>
                                          <p:spTgt spid="1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dissolve">
                                      <p:cBhvr>
                                        <p:cTn id="53"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tx2"/>
                                      </p:to>
                                    </p:animClr>
                                  </p:subTnLst>
                                </p:cTn>
                              </p:par>
                              <p:par>
                                <p:cTn id="54" presetID="12" presetClass="entr" presetSubtype="2"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slide(fromRight)">
                                      <p:cBhvr>
                                        <p:cTn id="56" dur="500"/>
                                        <p:tgtEl>
                                          <p:spTgt spid="25"/>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dissolve">
                                      <p:cBhvr>
                                        <p:cTn id="59" dur="500"/>
                                        <p:tgtEl>
                                          <p:spTgt spid="14"/>
                                        </p:tgtEl>
                                      </p:cBhvr>
                                    </p:animEffect>
                                  </p:childTnLst>
                                  <p:subTnLst>
                                    <p:animClr clrSpc="rgb" dir="cw">
                                      <p:cBhvr override="childStyle">
                                        <p:cTn dur="1" fill="hold" display="0" masterRel="nextClick" afterEffect="1"/>
                                        <p:tgtEl>
                                          <p:spTgt spid="14"/>
                                        </p:tgtEl>
                                        <p:attrNameLst>
                                          <p:attrName>ppt_c</p:attrName>
                                        </p:attrNameLst>
                                      </p:cBhvr>
                                      <p:to>
                                        <a:srgbClr val="CC00CC"/>
                                      </p:to>
                                    </p:animClr>
                                  </p:subTnLst>
                                </p:cTn>
                              </p:par>
                              <p:par>
                                <p:cTn id="60" presetID="12" presetClass="entr" presetSubtype="2"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slide(fromRight)">
                                      <p:cBhvr>
                                        <p:cTn id="62" dur="500"/>
                                        <p:tgtEl>
                                          <p:spTgt spid="19"/>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dissolve">
                                      <p:cBhvr>
                                        <p:cTn id="65" dur="500"/>
                                        <p:tgtEl>
                                          <p:spTgt spid="16"/>
                                        </p:tgtEl>
                                      </p:cBhvr>
                                    </p:animEffect>
                                  </p:childTnLst>
                                  <p:subTnLst>
                                    <p:animClr clrSpc="rgb" dir="cw">
                                      <p:cBhvr override="childStyle">
                                        <p:cTn dur="1" fill="hold" display="0" masterRel="nextClick" afterEffect="1"/>
                                        <p:tgtEl>
                                          <p:spTgt spid="16"/>
                                        </p:tgtEl>
                                        <p:attrNameLst>
                                          <p:attrName>ppt_c</p:attrName>
                                        </p:attrNameLst>
                                      </p:cBhvr>
                                      <p:to>
                                        <a:srgbClr val="CC00CC"/>
                                      </p:to>
                                    </p:animClr>
                                  </p:subTnLst>
                                </p:cTn>
                              </p:par>
                              <p:par>
                                <p:cTn id="66" presetID="12" presetClass="entr" presetSubtype="2"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slide(fromRight)">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1" grpId="0" autoUpdateAnimBg="0"/>
      <p:bldP spid="12" grpId="0" animBg="1"/>
      <p:bldP spid="13" grpId="0" autoUpdateAnimBg="0"/>
      <p:bldP spid="14" grpId="0" autoUpdateAnimBg="0"/>
      <p:bldP spid="15" grpId="0" autoUpdateAnimBg="0"/>
      <p:bldP spid="16" grpId="0" autoUpdateAnimBg="0"/>
      <p:bldP spid="17" grpId="0" animBg="1"/>
      <p:bldP spid="18" grpId="0" animBg="1"/>
      <p:bldP spid="19" grpId="0" animBg="1"/>
      <p:bldP spid="20" grpId="0" animBg="1"/>
      <p:bldP spid="21" grpId="0" autoUpdateAnimBg="0"/>
      <p:bldP spid="22" grpId="0" autoUpdateAnimBg="0"/>
      <p:bldP spid="23" grpId="0" autoUpdateAnimBg="0"/>
      <p:bldP spid="24" grpId="0" autoUpdateAnimBg="0"/>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1219200"/>
            <a:ext cx="4114800" cy="4648200"/>
          </a:xfrm>
        </p:spPr>
        <p:txBody>
          <a:bodyPr/>
          <a:lstStyle/>
          <a:p>
            <a:r>
              <a:rPr lang="zh-CN" altLang="en-US" sz="2800" dirty="0"/>
              <a:t>分析</a:t>
            </a:r>
            <a:r>
              <a:rPr lang="en-US" altLang="zh-CN" sz="2800" dirty="0"/>
              <a:t>-</a:t>
            </a:r>
            <a:r>
              <a:rPr lang="zh-CN" altLang="en-US" sz="2800" dirty="0"/>
              <a:t>综合模型</a:t>
            </a:r>
            <a:endParaRPr lang="en-US" altLang="zh-CN" sz="2800" dirty="0"/>
          </a:p>
          <a:p>
            <a:r>
              <a:rPr lang="zh-CN" altLang="en-US" sz="2800" dirty="0"/>
              <a:t>分析</a:t>
            </a:r>
            <a:r>
              <a:rPr lang="en-US" altLang="zh-CN" sz="2800" dirty="0"/>
              <a:t>:</a:t>
            </a:r>
            <a:r>
              <a:rPr lang="zh-CN" altLang="en-US" sz="2800" dirty="0"/>
              <a:t>分析源程序，生成源程序的中间表示</a:t>
            </a:r>
            <a:r>
              <a:rPr lang="en-US" altLang="zh-CN" sz="2800" dirty="0"/>
              <a:t>(</a:t>
            </a:r>
            <a:r>
              <a:rPr lang="zh-CN" altLang="en-US" sz="2800" dirty="0"/>
              <a:t>结构分析和语义分析</a:t>
            </a:r>
            <a:r>
              <a:rPr lang="en-US" altLang="zh-CN" sz="2800" dirty="0"/>
              <a:t>)</a:t>
            </a:r>
          </a:p>
          <a:p>
            <a:r>
              <a:rPr lang="zh-CN" altLang="en-US" sz="2800" dirty="0"/>
              <a:t>综合</a:t>
            </a:r>
            <a:r>
              <a:rPr lang="en-US" altLang="zh-CN" sz="2800" dirty="0"/>
              <a:t>:</a:t>
            </a:r>
            <a:r>
              <a:rPr lang="zh-CN" altLang="en-US" sz="2800" dirty="0"/>
              <a:t>将源程序的中间表示转换为目标代码</a:t>
            </a:r>
          </a:p>
        </p:txBody>
      </p:sp>
      <p:sp>
        <p:nvSpPr>
          <p:cNvPr id="4" name="灯片编号占位符 3"/>
          <p:cNvSpPr>
            <a:spLocks noGrp="1"/>
          </p:cNvSpPr>
          <p:nvPr>
            <p:ph type="sldNum" sz="quarter" idx="12"/>
          </p:nvPr>
        </p:nvSpPr>
        <p:spPr/>
        <p:txBody>
          <a:bodyPr/>
          <a:lstStyle/>
          <a:p>
            <a:fld id="{91F816EA-24CC-2048-859A-C5EA9F275392}" type="slidenum">
              <a:rPr lang="en-US" smtClean="0"/>
              <a:t>34</a:t>
            </a:fld>
            <a:endParaRPr lang="en-US" dirty="0"/>
          </a:p>
        </p:txBody>
      </p:sp>
      <p:sp>
        <p:nvSpPr>
          <p:cNvPr id="2" name="标题 1"/>
          <p:cNvSpPr>
            <a:spLocks noGrp="1"/>
          </p:cNvSpPr>
          <p:nvPr>
            <p:ph type="title"/>
          </p:nvPr>
        </p:nvSpPr>
        <p:spPr/>
        <p:txBody>
          <a:bodyPr/>
          <a:lstStyle/>
          <a:p>
            <a:r>
              <a:rPr lang="zh-CN" altLang="en-US" dirty="0"/>
              <a:t>编译的逻辑过程</a:t>
            </a:r>
          </a:p>
        </p:txBody>
      </p:sp>
      <p:sp>
        <p:nvSpPr>
          <p:cNvPr id="5" name="Rectangle 7"/>
          <p:cNvSpPr>
            <a:spLocks noChangeArrowheads="1"/>
          </p:cNvSpPr>
          <p:nvPr/>
        </p:nvSpPr>
        <p:spPr bwMode="auto">
          <a:xfrm>
            <a:off x="5043488" y="1291145"/>
            <a:ext cx="1826141" cy="584775"/>
          </a:xfrm>
          <a:prstGeom prst="rect">
            <a:avLst/>
          </a:prstGeom>
          <a:solidFill>
            <a:srgbClr val="0066FF"/>
          </a:solidFill>
          <a:ln w="57150" algn="ctr">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3200" b="1" dirty="0">
                <a:solidFill>
                  <a:schemeClr val="bg1"/>
                </a:solidFill>
                <a:latin typeface="华文新魏" panose="02010800040101010101" pitchFamily="2" charset="-122"/>
                <a:ea typeface="华文新魏" panose="02010800040101010101" pitchFamily="2" charset="-122"/>
              </a:rPr>
              <a:t>词法分析</a:t>
            </a:r>
          </a:p>
        </p:txBody>
      </p:sp>
      <p:sp>
        <p:nvSpPr>
          <p:cNvPr id="6" name="Rectangle 8"/>
          <p:cNvSpPr>
            <a:spLocks noChangeArrowheads="1"/>
          </p:cNvSpPr>
          <p:nvPr/>
        </p:nvSpPr>
        <p:spPr bwMode="auto">
          <a:xfrm>
            <a:off x="5043488" y="2083307"/>
            <a:ext cx="1826141" cy="584775"/>
          </a:xfrm>
          <a:prstGeom prst="rect">
            <a:avLst/>
          </a:prstGeom>
          <a:solidFill>
            <a:srgbClr val="0066FF"/>
          </a:solidFill>
          <a:ln w="57150" algn="ctr">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3200" b="1" dirty="0">
                <a:solidFill>
                  <a:schemeClr val="bg1"/>
                </a:solidFill>
                <a:latin typeface="华文新魏" panose="02010800040101010101" pitchFamily="2" charset="-122"/>
                <a:ea typeface="华文新魏" panose="02010800040101010101" pitchFamily="2" charset="-122"/>
              </a:rPr>
              <a:t>语法分析</a:t>
            </a:r>
          </a:p>
        </p:txBody>
      </p:sp>
      <p:sp>
        <p:nvSpPr>
          <p:cNvPr id="7" name="Rectangle 9"/>
          <p:cNvSpPr>
            <a:spLocks noChangeArrowheads="1"/>
          </p:cNvSpPr>
          <p:nvPr/>
        </p:nvSpPr>
        <p:spPr bwMode="auto">
          <a:xfrm>
            <a:off x="5043488" y="2864357"/>
            <a:ext cx="1826141" cy="584775"/>
          </a:xfrm>
          <a:prstGeom prst="rect">
            <a:avLst/>
          </a:prstGeom>
          <a:solidFill>
            <a:srgbClr val="0066FF"/>
          </a:solidFill>
          <a:ln w="57150" algn="ctr">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3200" b="1" dirty="0">
                <a:solidFill>
                  <a:schemeClr val="bg1"/>
                </a:solidFill>
                <a:latin typeface="华文新魏" panose="02010800040101010101" pitchFamily="2" charset="-122"/>
                <a:ea typeface="华文新魏" panose="02010800040101010101" pitchFamily="2" charset="-122"/>
              </a:rPr>
              <a:t>语义分析</a:t>
            </a:r>
          </a:p>
        </p:txBody>
      </p:sp>
      <p:sp>
        <p:nvSpPr>
          <p:cNvPr id="8" name="Rectangle 10"/>
          <p:cNvSpPr>
            <a:spLocks noChangeArrowheads="1"/>
          </p:cNvSpPr>
          <p:nvPr/>
        </p:nvSpPr>
        <p:spPr bwMode="auto">
          <a:xfrm>
            <a:off x="5043488" y="4447095"/>
            <a:ext cx="1826141" cy="584775"/>
          </a:xfrm>
          <a:prstGeom prst="rect">
            <a:avLst/>
          </a:prstGeom>
          <a:solidFill>
            <a:srgbClr val="0066FF"/>
          </a:solidFill>
          <a:ln w="57150" algn="ctr">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3200" b="1">
                <a:solidFill>
                  <a:schemeClr val="bg1"/>
                </a:solidFill>
                <a:latin typeface="华文新魏" panose="02010800040101010101" pitchFamily="2" charset="-122"/>
                <a:ea typeface="华文新魏" panose="02010800040101010101" pitchFamily="2" charset="-122"/>
              </a:rPr>
              <a:t>代码优化</a:t>
            </a:r>
          </a:p>
        </p:txBody>
      </p:sp>
      <p:sp>
        <p:nvSpPr>
          <p:cNvPr id="9" name="Rectangle 11"/>
          <p:cNvSpPr>
            <a:spLocks noChangeArrowheads="1"/>
          </p:cNvSpPr>
          <p:nvPr/>
        </p:nvSpPr>
        <p:spPr bwMode="auto">
          <a:xfrm>
            <a:off x="5029200" y="5239257"/>
            <a:ext cx="2646878" cy="584775"/>
          </a:xfrm>
          <a:prstGeom prst="rect">
            <a:avLst/>
          </a:prstGeom>
          <a:solidFill>
            <a:srgbClr val="0066FF"/>
          </a:solidFill>
          <a:ln w="57150" algn="ctr">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3200" b="1">
                <a:solidFill>
                  <a:schemeClr val="bg1"/>
                </a:solidFill>
                <a:latin typeface="华文新魏" panose="02010800040101010101" pitchFamily="2" charset="-122"/>
                <a:ea typeface="华文新魏" panose="02010800040101010101" pitchFamily="2" charset="-122"/>
              </a:rPr>
              <a:t>目标代码生成</a:t>
            </a:r>
          </a:p>
        </p:txBody>
      </p:sp>
      <p:sp>
        <p:nvSpPr>
          <p:cNvPr id="10" name="Rectangle 20"/>
          <p:cNvSpPr>
            <a:spLocks noChangeArrowheads="1"/>
          </p:cNvSpPr>
          <p:nvPr/>
        </p:nvSpPr>
        <p:spPr bwMode="auto">
          <a:xfrm>
            <a:off x="8788400" y="928688"/>
            <a:ext cx="10985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b="1">
                <a:solidFill>
                  <a:srgbClr val="FF0000"/>
                </a:solidFill>
                <a:latin typeface="华文新魏" panose="02010800040101010101" pitchFamily="2" charset="-122"/>
                <a:ea typeface="华文新魏" panose="02010800040101010101" pitchFamily="2" charset="-122"/>
              </a:rPr>
              <a:t>源程序</a:t>
            </a:r>
          </a:p>
        </p:txBody>
      </p:sp>
      <p:sp>
        <p:nvSpPr>
          <p:cNvPr id="11" name="Rectangle 21"/>
          <p:cNvSpPr>
            <a:spLocks noChangeArrowheads="1"/>
          </p:cNvSpPr>
          <p:nvPr/>
        </p:nvSpPr>
        <p:spPr bwMode="auto">
          <a:xfrm>
            <a:off x="8575675" y="1612900"/>
            <a:ext cx="20129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b="1">
                <a:solidFill>
                  <a:srgbClr val="FF0000"/>
                </a:solidFill>
                <a:latin typeface="楷体_GB2312" pitchFamily="49" charset="-122"/>
                <a:ea typeface="华文新魏" panose="02010800040101010101" pitchFamily="2" charset="-122"/>
              </a:rPr>
              <a:t>单词符号序列</a:t>
            </a:r>
          </a:p>
        </p:txBody>
      </p:sp>
      <p:sp>
        <p:nvSpPr>
          <p:cNvPr id="12" name="Rectangle 22"/>
          <p:cNvSpPr>
            <a:spLocks noChangeArrowheads="1"/>
          </p:cNvSpPr>
          <p:nvPr/>
        </p:nvSpPr>
        <p:spPr bwMode="auto">
          <a:xfrm>
            <a:off x="8716962" y="3100388"/>
            <a:ext cx="17081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b="1">
                <a:solidFill>
                  <a:srgbClr val="FF0000"/>
                </a:solidFill>
                <a:latin typeface="楷体_GB2312" pitchFamily="49" charset="-122"/>
                <a:ea typeface="华文新魏" panose="02010800040101010101" pitchFamily="2" charset="-122"/>
              </a:rPr>
              <a:t>带语义的树</a:t>
            </a:r>
          </a:p>
        </p:txBody>
      </p:sp>
      <p:sp>
        <p:nvSpPr>
          <p:cNvPr id="13" name="Rectangle 23"/>
          <p:cNvSpPr>
            <a:spLocks noChangeArrowheads="1"/>
          </p:cNvSpPr>
          <p:nvPr/>
        </p:nvSpPr>
        <p:spPr bwMode="auto">
          <a:xfrm>
            <a:off x="8643937" y="2333625"/>
            <a:ext cx="17081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b="1">
                <a:solidFill>
                  <a:srgbClr val="FF0000"/>
                </a:solidFill>
                <a:latin typeface="楷体_GB2312" pitchFamily="49" charset="-122"/>
                <a:ea typeface="华文新魏" panose="02010800040101010101" pitchFamily="2" charset="-122"/>
              </a:rPr>
              <a:t>语法分析树</a:t>
            </a:r>
          </a:p>
        </p:txBody>
      </p:sp>
      <p:sp>
        <p:nvSpPr>
          <p:cNvPr id="14" name="Rectangle 24"/>
          <p:cNvSpPr>
            <a:spLocks noChangeArrowheads="1"/>
          </p:cNvSpPr>
          <p:nvPr/>
        </p:nvSpPr>
        <p:spPr bwMode="auto">
          <a:xfrm>
            <a:off x="8647112" y="5562600"/>
            <a:ext cx="20129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b="1">
                <a:solidFill>
                  <a:srgbClr val="FF0000"/>
                </a:solidFill>
                <a:latin typeface="楷体_GB2312" pitchFamily="49" charset="-122"/>
                <a:ea typeface="华文新魏" panose="02010800040101010101" pitchFamily="2" charset="-122"/>
              </a:rPr>
              <a:t>目标程序代码</a:t>
            </a:r>
          </a:p>
        </p:txBody>
      </p:sp>
      <p:sp>
        <p:nvSpPr>
          <p:cNvPr id="15" name="Rectangle 25"/>
          <p:cNvSpPr>
            <a:spLocks noChangeArrowheads="1"/>
          </p:cNvSpPr>
          <p:nvPr/>
        </p:nvSpPr>
        <p:spPr bwMode="auto">
          <a:xfrm>
            <a:off x="7985125" y="4745038"/>
            <a:ext cx="28194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zh-CN" altLang="en-US" b="1" dirty="0">
                <a:solidFill>
                  <a:srgbClr val="FF0000"/>
                </a:solidFill>
                <a:latin typeface="楷体_GB2312" pitchFamily="49" charset="-122"/>
                <a:ea typeface="华文新魏" panose="02010800040101010101" pitchFamily="2" charset="-122"/>
              </a:rPr>
              <a:t>中间代码</a:t>
            </a:r>
            <a:r>
              <a:rPr lang="en-US" altLang="zh-CN" b="1" dirty="0">
                <a:solidFill>
                  <a:srgbClr val="FF0000"/>
                </a:solidFill>
                <a:latin typeface="楷体_GB2312" pitchFamily="49" charset="-122"/>
                <a:ea typeface="华文新魏" panose="02010800040101010101" pitchFamily="2" charset="-122"/>
              </a:rPr>
              <a:t>(</a:t>
            </a:r>
            <a:r>
              <a:rPr lang="zh-CN" altLang="en-US" b="1" dirty="0">
                <a:solidFill>
                  <a:srgbClr val="FF0000"/>
                </a:solidFill>
                <a:latin typeface="楷体_GB2312" pitchFamily="49" charset="-122"/>
                <a:ea typeface="华文新魏" panose="02010800040101010101" pitchFamily="2" charset="-122"/>
              </a:rPr>
              <a:t>优化后</a:t>
            </a:r>
            <a:r>
              <a:rPr lang="en-US" altLang="zh-CN" b="1" dirty="0">
                <a:solidFill>
                  <a:srgbClr val="FF0000"/>
                </a:solidFill>
                <a:latin typeface="楷体_GB2312" pitchFamily="49" charset="-122"/>
                <a:ea typeface="华文新魏" panose="02010800040101010101" pitchFamily="2" charset="-122"/>
              </a:rPr>
              <a:t>)</a:t>
            </a:r>
            <a:endParaRPr lang="zh-CN" altLang="en-US" b="1" dirty="0">
              <a:solidFill>
                <a:srgbClr val="FF0000"/>
              </a:solidFill>
              <a:latin typeface="楷体_GB2312" pitchFamily="49" charset="-122"/>
              <a:ea typeface="华文新魏" panose="02010800040101010101" pitchFamily="2" charset="-122"/>
            </a:endParaRPr>
          </a:p>
        </p:txBody>
      </p:sp>
      <p:sp>
        <p:nvSpPr>
          <p:cNvPr id="16" name="Line 30"/>
          <p:cNvSpPr>
            <a:spLocks noChangeShapeType="1"/>
          </p:cNvSpPr>
          <p:nvPr/>
        </p:nvSpPr>
        <p:spPr bwMode="auto">
          <a:xfrm flipH="1">
            <a:off x="6916738" y="1181101"/>
            <a:ext cx="1871663" cy="288925"/>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7" name="Line 31"/>
          <p:cNvSpPr>
            <a:spLocks noChangeShapeType="1"/>
          </p:cNvSpPr>
          <p:nvPr/>
        </p:nvSpPr>
        <p:spPr bwMode="auto">
          <a:xfrm flipH="1">
            <a:off x="6916737" y="2046289"/>
            <a:ext cx="1727200" cy="287337"/>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8" name="Line 32"/>
          <p:cNvSpPr>
            <a:spLocks noChangeShapeType="1"/>
          </p:cNvSpPr>
          <p:nvPr/>
        </p:nvSpPr>
        <p:spPr bwMode="auto">
          <a:xfrm flipH="1">
            <a:off x="6988175" y="2765425"/>
            <a:ext cx="1655762" cy="215900"/>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 name="Line 33"/>
          <p:cNvSpPr>
            <a:spLocks noChangeShapeType="1"/>
          </p:cNvSpPr>
          <p:nvPr/>
        </p:nvSpPr>
        <p:spPr bwMode="auto">
          <a:xfrm flipH="1">
            <a:off x="7708900" y="3486151"/>
            <a:ext cx="1079500" cy="360363"/>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 name="Line 34"/>
          <p:cNvSpPr>
            <a:spLocks noChangeShapeType="1"/>
          </p:cNvSpPr>
          <p:nvPr/>
        </p:nvSpPr>
        <p:spPr bwMode="auto">
          <a:xfrm flipH="1">
            <a:off x="7780337" y="5129214"/>
            <a:ext cx="431800" cy="217487"/>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 name="Line 35"/>
          <p:cNvSpPr>
            <a:spLocks noChangeShapeType="1"/>
          </p:cNvSpPr>
          <p:nvPr/>
        </p:nvSpPr>
        <p:spPr bwMode="auto">
          <a:xfrm>
            <a:off x="7708900" y="5562601"/>
            <a:ext cx="1079500" cy="227013"/>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 name="Line 36"/>
          <p:cNvSpPr>
            <a:spLocks noChangeShapeType="1"/>
          </p:cNvSpPr>
          <p:nvPr/>
        </p:nvSpPr>
        <p:spPr bwMode="auto">
          <a:xfrm>
            <a:off x="6988175" y="4781550"/>
            <a:ext cx="1079500" cy="204788"/>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 name="Line 37"/>
          <p:cNvSpPr>
            <a:spLocks noChangeShapeType="1"/>
          </p:cNvSpPr>
          <p:nvPr/>
        </p:nvSpPr>
        <p:spPr bwMode="auto">
          <a:xfrm>
            <a:off x="6988175" y="3125788"/>
            <a:ext cx="1871662" cy="215900"/>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4" name="Line 38"/>
          <p:cNvSpPr>
            <a:spLocks noChangeShapeType="1"/>
          </p:cNvSpPr>
          <p:nvPr/>
        </p:nvSpPr>
        <p:spPr bwMode="auto">
          <a:xfrm>
            <a:off x="6916738" y="2478089"/>
            <a:ext cx="1800225" cy="71437"/>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5" name="Line 39"/>
          <p:cNvSpPr>
            <a:spLocks noChangeShapeType="1"/>
          </p:cNvSpPr>
          <p:nvPr/>
        </p:nvSpPr>
        <p:spPr bwMode="auto">
          <a:xfrm>
            <a:off x="6916738" y="1685926"/>
            <a:ext cx="1800225" cy="144463"/>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6" name="Rectangle 41"/>
          <p:cNvSpPr>
            <a:spLocks noChangeArrowheads="1"/>
          </p:cNvSpPr>
          <p:nvPr/>
        </p:nvSpPr>
        <p:spPr bwMode="auto">
          <a:xfrm>
            <a:off x="5043487" y="3667632"/>
            <a:ext cx="2646878" cy="584775"/>
          </a:xfrm>
          <a:prstGeom prst="rect">
            <a:avLst/>
          </a:prstGeom>
          <a:solidFill>
            <a:srgbClr val="0066FF"/>
          </a:solidFill>
          <a:ln w="57150" algn="ctr">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sz="3200" b="1">
                <a:solidFill>
                  <a:schemeClr val="bg1"/>
                </a:solidFill>
                <a:latin typeface="华文新魏" panose="02010800040101010101" pitchFamily="2" charset="-122"/>
                <a:ea typeface="华文新魏" panose="02010800040101010101" pitchFamily="2" charset="-122"/>
              </a:rPr>
              <a:t>中间代码生成</a:t>
            </a:r>
          </a:p>
        </p:txBody>
      </p:sp>
      <p:sp>
        <p:nvSpPr>
          <p:cNvPr id="27" name="Line 43"/>
          <p:cNvSpPr>
            <a:spLocks noChangeShapeType="1"/>
          </p:cNvSpPr>
          <p:nvPr/>
        </p:nvSpPr>
        <p:spPr bwMode="auto">
          <a:xfrm>
            <a:off x="7780337" y="3989388"/>
            <a:ext cx="1079500" cy="144462"/>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8" name="Rectangle 44"/>
          <p:cNvSpPr>
            <a:spLocks noChangeArrowheads="1"/>
          </p:cNvSpPr>
          <p:nvPr/>
        </p:nvSpPr>
        <p:spPr bwMode="auto">
          <a:xfrm>
            <a:off x="8788400" y="3989388"/>
            <a:ext cx="1403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50000"/>
              </a:spcBef>
            </a:pPr>
            <a:r>
              <a:rPr lang="zh-CN" altLang="en-US" b="1">
                <a:solidFill>
                  <a:srgbClr val="FF0000"/>
                </a:solidFill>
                <a:latin typeface="楷体_GB2312" pitchFamily="49" charset="-122"/>
                <a:ea typeface="华文新魏" panose="02010800040101010101" pitchFamily="2" charset="-122"/>
              </a:rPr>
              <a:t>中间代码</a:t>
            </a:r>
          </a:p>
        </p:txBody>
      </p:sp>
      <p:sp>
        <p:nvSpPr>
          <p:cNvPr id="29" name="Line 45"/>
          <p:cNvSpPr>
            <a:spLocks noChangeShapeType="1"/>
          </p:cNvSpPr>
          <p:nvPr/>
        </p:nvSpPr>
        <p:spPr bwMode="auto">
          <a:xfrm flipH="1">
            <a:off x="6916738" y="4278314"/>
            <a:ext cx="2016125" cy="287337"/>
          </a:xfrm>
          <a:prstGeom prst="line">
            <a:avLst/>
          </a:prstGeom>
          <a:noFill/>
          <a:ln w="57150">
            <a:solidFill>
              <a:schemeClr val="hlink"/>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strips(downLeft)">
                                      <p:cBhvr>
                                        <p:cTn id="11" dur="500"/>
                                        <p:tgtEl>
                                          <p:spTgt spid="16"/>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strips(downRight)">
                                      <p:cBhvr>
                                        <p:cTn id="19" dur="500"/>
                                        <p:tgtEl>
                                          <p:spTgt spid="25"/>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strips(downLeft)">
                                      <p:cBhvr>
                                        <p:cTn id="28" dur="500"/>
                                        <p:tgtEl>
                                          <p:spTgt spid="17"/>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par>
                          <p:cTn id="33" fill="hold">
                            <p:stCondLst>
                              <p:cond delay="1000"/>
                            </p:stCondLst>
                            <p:childTnLst>
                              <p:par>
                                <p:cTn id="34" presetID="18" presetClass="entr" presetSubtype="6"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strips(downRight)">
                                      <p:cBhvr>
                                        <p:cTn id="36" dur="500"/>
                                        <p:tgtEl>
                                          <p:spTgt spid="24"/>
                                        </p:tgtEl>
                                      </p:cBhvr>
                                    </p:animEffect>
                                  </p:childTnLst>
                                </p:cTn>
                              </p:par>
                            </p:childTnLst>
                          </p:cTn>
                        </p:par>
                        <p:par>
                          <p:cTn id="37" fill="hold">
                            <p:stCondLst>
                              <p:cond delay="1500"/>
                            </p:stCondLst>
                            <p:childTnLst>
                              <p:par>
                                <p:cTn id="38" presetID="9"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strips(downLeft)">
                                      <p:cBhvr>
                                        <p:cTn id="45" dur="500"/>
                                        <p:tgtEl>
                                          <p:spTgt spid="18"/>
                                        </p:tgtEl>
                                      </p:cBhvr>
                                    </p:animEffect>
                                  </p:childTnLst>
                                </p:cTn>
                              </p:par>
                            </p:childTnLst>
                          </p:cTn>
                        </p:par>
                        <p:par>
                          <p:cTn id="46" fill="hold">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dissolve">
                                      <p:cBhvr>
                                        <p:cTn id="49" dur="500"/>
                                        <p:tgtEl>
                                          <p:spTgt spid="7"/>
                                        </p:tgtEl>
                                      </p:cBhvr>
                                    </p:animEffect>
                                  </p:childTnLst>
                                </p:cTn>
                              </p:par>
                            </p:childTnLst>
                          </p:cTn>
                        </p:par>
                        <p:par>
                          <p:cTn id="50" fill="hold">
                            <p:stCondLst>
                              <p:cond delay="1000"/>
                            </p:stCondLst>
                            <p:childTnLst>
                              <p:par>
                                <p:cTn id="51" presetID="18" presetClass="entr" presetSubtype="6"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strips(downRight)">
                                      <p:cBhvr>
                                        <p:cTn id="53" dur="500"/>
                                        <p:tgtEl>
                                          <p:spTgt spid="23"/>
                                        </p:tgtEl>
                                      </p:cBhvr>
                                    </p:animEffect>
                                  </p:childTnLst>
                                </p:cTn>
                              </p:par>
                            </p:childTnLst>
                          </p:cTn>
                        </p:par>
                        <p:par>
                          <p:cTn id="54" fill="hold">
                            <p:stCondLst>
                              <p:cond delay="1500"/>
                            </p:stCondLst>
                            <p:childTnLst>
                              <p:par>
                                <p:cTn id="55" presetID="9"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dissolv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strips(downLeft)">
                                      <p:cBhvr>
                                        <p:cTn id="62" dur="500"/>
                                        <p:tgtEl>
                                          <p:spTgt spid="19"/>
                                        </p:tgtEl>
                                      </p:cBhvr>
                                    </p:animEffect>
                                  </p:childTnLst>
                                </p:cTn>
                              </p:par>
                            </p:childTnLst>
                          </p:cTn>
                        </p:par>
                        <p:par>
                          <p:cTn id="63" fill="hold">
                            <p:stCondLst>
                              <p:cond delay="500"/>
                            </p:stCondLst>
                            <p:childTnLst>
                              <p:par>
                                <p:cTn id="64" presetID="9" presetClass="entr" presetSubtype="0"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dissolve">
                                      <p:cBhvr>
                                        <p:cTn id="66" dur="500"/>
                                        <p:tgtEl>
                                          <p:spTgt spid="26"/>
                                        </p:tgtEl>
                                      </p:cBhvr>
                                    </p:animEffect>
                                  </p:childTnLst>
                                </p:cTn>
                              </p:par>
                            </p:childTnLst>
                          </p:cTn>
                        </p:par>
                        <p:par>
                          <p:cTn id="67" fill="hold">
                            <p:stCondLst>
                              <p:cond delay="1000"/>
                            </p:stCondLst>
                            <p:childTnLst>
                              <p:par>
                                <p:cTn id="68" presetID="9" presetClass="entr" presetSubtype="0" fill="hold" grpId="0"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par>
                          <p:cTn id="71" fill="hold">
                            <p:stCondLst>
                              <p:cond delay="1500"/>
                            </p:stCondLst>
                            <p:childTnLst>
                              <p:par>
                                <p:cTn id="72" presetID="18" presetClass="entr" presetSubtype="6"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strips(downRight)">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12"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strips(downLeft)">
                                      <p:cBhvr>
                                        <p:cTn id="79" dur="500"/>
                                        <p:tgtEl>
                                          <p:spTgt spid="29"/>
                                        </p:tgtEl>
                                      </p:cBhvr>
                                    </p:animEffec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dissolve">
                                      <p:cBhvr>
                                        <p:cTn id="83" dur="500"/>
                                        <p:tgtEl>
                                          <p:spTgt spid="8"/>
                                        </p:tgtEl>
                                      </p:cBhvr>
                                    </p:animEffect>
                                  </p:childTnLst>
                                </p:cTn>
                              </p:par>
                            </p:childTnLst>
                          </p:cTn>
                        </p:par>
                        <p:par>
                          <p:cTn id="84" fill="hold">
                            <p:stCondLst>
                              <p:cond delay="1000"/>
                            </p:stCondLst>
                            <p:childTnLst>
                              <p:par>
                                <p:cTn id="85" presetID="18" presetClass="entr" presetSubtype="6"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strips(downRight)">
                                      <p:cBhvr>
                                        <p:cTn id="87" dur="500"/>
                                        <p:tgtEl>
                                          <p:spTgt spid="22"/>
                                        </p:tgtEl>
                                      </p:cBhvr>
                                    </p:animEffect>
                                  </p:childTnLst>
                                </p:cTn>
                              </p:par>
                            </p:childTnLst>
                          </p:cTn>
                        </p:par>
                        <p:par>
                          <p:cTn id="88" fill="hold">
                            <p:stCondLst>
                              <p:cond delay="1500"/>
                            </p:stCondLst>
                            <p:childTnLst>
                              <p:par>
                                <p:cTn id="89" presetID="9" presetClass="entr" presetSubtype="0" fill="hold" grpId="0" nodeType="after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dissolve">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8" presetClass="entr" presetSubtype="12"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strips(downLeft)">
                                      <p:cBhvr>
                                        <p:cTn id="96" dur="500"/>
                                        <p:tgtEl>
                                          <p:spTgt spid="20"/>
                                        </p:tgtEl>
                                      </p:cBhvr>
                                    </p:animEffec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dissolve">
                                      <p:cBhvr>
                                        <p:cTn id="100" dur="500"/>
                                        <p:tgtEl>
                                          <p:spTgt spid="9"/>
                                        </p:tgtEl>
                                      </p:cBhvr>
                                    </p:animEffect>
                                  </p:childTnLst>
                                </p:cTn>
                              </p:par>
                            </p:childTnLst>
                          </p:cTn>
                        </p:par>
                        <p:par>
                          <p:cTn id="101" fill="hold">
                            <p:stCondLst>
                              <p:cond delay="1000"/>
                            </p:stCondLst>
                            <p:childTnLst>
                              <p:par>
                                <p:cTn id="102" presetID="18" presetClass="entr" presetSubtype="6"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strips(downRight)">
                                      <p:cBhvr>
                                        <p:cTn id="104" dur="500"/>
                                        <p:tgtEl>
                                          <p:spTgt spid="21"/>
                                        </p:tgtEl>
                                      </p:cBhvr>
                                    </p:animEffect>
                                  </p:childTnLst>
                                </p:cTn>
                              </p:par>
                            </p:childTnLst>
                          </p:cTn>
                        </p:par>
                        <p:par>
                          <p:cTn id="105" fill="hold">
                            <p:stCondLst>
                              <p:cond delay="1500"/>
                            </p:stCondLst>
                            <p:childTnLst>
                              <p:par>
                                <p:cTn id="106" presetID="9" presetClass="entr" presetSubtype="0" fill="hold" grpId="0" nodeType="after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dissolve">
                                      <p:cBhvr>
                                        <p:cTn id="108" dur="500"/>
                                        <p:tgtEl>
                                          <p:spTgt spid="1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
                                            <p:txEl>
                                              <p:pRg st="0" end="0"/>
                                            </p:txEl>
                                          </p:spTgt>
                                        </p:tgtEl>
                                        <p:attrNameLst>
                                          <p:attrName>style.visibility</p:attrName>
                                        </p:attrNameLst>
                                      </p:cBhvr>
                                      <p:to>
                                        <p:strVal val="visible"/>
                                      </p:to>
                                    </p:set>
                                    <p:animEffect transition="in" filter="fade">
                                      <p:cBhvr>
                                        <p:cTn id="113" dur="500"/>
                                        <p:tgtEl>
                                          <p:spTgt spid="3">
                                            <p:txEl>
                                              <p:pRg st="0" end="0"/>
                                            </p:txEl>
                                          </p:spTgt>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
                                            <p:txEl>
                                              <p:pRg st="1" end="1"/>
                                            </p:txEl>
                                          </p:spTgt>
                                        </p:tgtEl>
                                        <p:attrNameLst>
                                          <p:attrName>style.visibility</p:attrName>
                                        </p:attrNameLst>
                                      </p:cBhvr>
                                      <p:to>
                                        <p:strVal val="visible"/>
                                      </p:to>
                                    </p:set>
                                    <p:animEffect transition="in" filter="fade">
                                      <p:cBhvr>
                                        <p:cTn id="116" dur="500"/>
                                        <p:tgtEl>
                                          <p:spTgt spid="3">
                                            <p:txEl>
                                              <p:pRg st="1" end="1"/>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
                                            <p:txEl>
                                              <p:pRg st="2" end="2"/>
                                            </p:txEl>
                                          </p:spTgt>
                                        </p:tgtEl>
                                        <p:attrNameLst>
                                          <p:attrName>style.visibility</p:attrName>
                                        </p:attrNameLst>
                                      </p:cBhvr>
                                      <p:to>
                                        <p:strVal val="visible"/>
                                      </p:to>
                                    </p:set>
                                    <p:animEffect transition="in" filter="fade">
                                      <p:cBhvr>
                                        <p:cTn id="1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p:bldP spid="11" grpId="0"/>
      <p:bldP spid="12" grpId="0"/>
      <p:bldP spid="13" grpId="0"/>
      <p:bldP spid="14" grpId="0"/>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读取字符序列</a:t>
            </a:r>
            <a:r>
              <a:rPr lang="en-US" altLang="zh-CN" dirty="0"/>
              <a:t>: </a:t>
            </a:r>
            <a:r>
              <a:rPr lang="zh-CN" altLang="en-US" dirty="0"/>
              <a:t>源程序</a:t>
            </a:r>
            <a:endParaRPr lang="en-US" altLang="zh-CN" dirty="0"/>
          </a:p>
          <a:p>
            <a:r>
              <a:rPr lang="zh-CN" altLang="en-US" dirty="0"/>
              <a:t>把这些字符序列切分为有意义的单词</a:t>
            </a:r>
            <a:r>
              <a:rPr lang="en-US" altLang="zh-CN" dirty="0"/>
              <a:t>(lexeme)</a:t>
            </a:r>
          </a:p>
          <a:p>
            <a:r>
              <a:rPr lang="zh-CN" altLang="en-US" dirty="0"/>
              <a:t>对于每个单词，给出其类型，生成单词符号</a:t>
            </a:r>
            <a:r>
              <a:rPr lang="en-US" altLang="zh-CN" dirty="0"/>
              <a:t>(token)</a:t>
            </a:r>
            <a:r>
              <a:rPr lang="zh-CN" altLang="en-US" dirty="0"/>
              <a:t>，表示为</a:t>
            </a:r>
            <a:r>
              <a:rPr lang="en-US" altLang="zh-CN" dirty="0"/>
              <a:t>&lt;</a:t>
            </a:r>
            <a:r>
              <a:rPr lang="zh-CN" altLang="en-US" dirty="0"/>
              <a:t>单词词类，单词值</a:t>
            </a:r>
            <a:r>
              <a:rPr lang="en-US" altLang="zh-CN" dirty="0"/>
              <a:t>&gt;</a:t>
            </a:r>
          </a:p>
          <a:p>
            <a:r>
              <a:rPr lang="zh-CN" altLang="en-US" dirty="0"/>
              <a:t>识别</a:t>
            </a:r>
            <a:r>
              <a:rPr lang="en-US" altLang="zh-CN" dirty="0"/>
              <a:t>:</a:t>
            </a:r>
            <a:r>
              <a:rPr lang="zh-CN" altLang="en-US" dirty="0"/>
              <a:t>关键词</a:t>
            </a:r>
            <a:r>
              <a:rPr lang="en-US" altLang="zh-CN" dirty="0"/>
              <a:t>(keyword)</a:t>
            </a:r>
            <a:r>
              <a:rPr lang="zh-CN" altLang="en-US" dirty="0"/>
              <a:t>，标识符</a:t>
            </a:r>
            <a:r>
              <a:rPr lang="en-US" altLang="zh-CN" dirty="0"/>
              <a:t>(identifier)</a:t>
            </a:r>
            <a:r>
              <a:rPr lang="zh-CN" altLang="en-US" dirty="0"/>
              <a:t>，数字</a:t>
            </a:r>
            <a:r>
              <a:rPr lang="en-US" altLang="zh-CN" dirty="0"/>
              <a:t>(number)</a:t>
            </a:r>
            <a:r>
              <a:rPr lang="zh-CN" altLang="en-US" dirty="0"/>
              <a:t>，</a:t>
            </a:r>
            <a:r>
              <a:rPr lang="en-US" altLang="zh-CN" dirty="0"/>
              <a:t>…</a:t>
            </a:r>
          </a:p>
          <a:p>
            <a:r>
              <a:rPr lang="zh-CN" altLang="en-US" dirty="0"/>
              <a:t>空格只是作为分隔符，忽略掉</a:t>
            </a:r>
            <a:endParaRPr lang="en-US" altLang="zh-CN" dirty="0"/>
          </a:p>
          <a:p>
            <a:r>
              <a:rPr lang="zh-CN" altLang="en-US" dirty="0"/>
              <a:t>过滤注释部分代码</a:t>
            </a:r>
          </a:p>
        </p:txBody>
      </p:sp>
      <p:sp>
        <p:nvSpPr>
          <p:cNvPr id="4" name="灯片编号占位符 3"/>
          <p:cNvSpPr>
            <a:spLocks noGrp="1"/>
          </p:cNvSpPr>
          <p:nvPr>
            <p:ph type="sldNum" sz="quarter" idx="12"/>
          </p:nvPr>
        </p:nvSpPr>
        <p:spPr/>
        <p:txBody>
          <a:bodyPr/>
          <a:lstStyle/>
          <a:p>
            <a:fld id="{91F816EA-24CC-2048-859A-C5EA9F275392}" type="slidenum">
              <a:rPr lang="en-US" smtClean="0"/>
              <a:t>35</a:t>
            </a:fld>
            <a:endParaRPr lang="en-US" dirty="0"/>
          </a:p>
        </p:txBody>
      </p:sp>
      <p:sp>
        <p:nvSpPr>
          <p:cNvPr id="2" name="标题 1"/>
          <p:cNvSpPr>
            <a:spLocks noGrp="1"/>
          </p:cNvSpPr>
          <p:nvPr>
            <p:ph type="title"/>
          </p:nvPr>
        </p:nvSpPr>
        <p:spPr/>
        <p:txBody>
          <a:bodyPr/>
          <a:lstStyle/>
          <a:p>
            <a:r>
              <a:rPr lang="zh-CN" altLang="en-US" dirty="0"/>
              <a:t>词法分析</a:t>
            </a:r>
            <a:r>
              <a:rPr lang="en-US" altLang="zh-CN" dirty="0"/>
              <a:t>(Lexical Analysis)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9800" y="76200"/>
            <a:ext cx="7772400" cy="617984"/>
          </a:xfrm>
        </p:spPr>
        <p:txBody>
          <a:bodyPr/>
          <a:lstStyle/>
          <a:p>
            <a:r>
              <a:rPr lang="zh-CN" altLang="en-US" dirty="0"/>
              <a:t>例</a:t>
            </a:r>
            <a:r>
              <a:rPr lang="en-US" altLang="zh-CN" dirty="0"/>
              <a:t>: </a:t>
            </a:r>
            <a:r>
              <a:rPr lang="en-US" altLang="zh-CN" sz="3200" dirty="0">
                <a:latin typeface="Comic Sans MS" panose="030F0902030302020204" pitchFamily="66" charset="0"/>
              </a:rPr>
              <a:t>position := initial + rate * 60</a:t>
            </a:r>
            <a:endParaRPr lang="zh-CN" altLang="en-US" sz="3200" dirty="0">
              <a:latin typeface="Comic Sans MS" panose="030F0902030302020204" pitchFamily="66" charset="0"/>
            </a:endParaRPr>
          </a:p>
        </p:txBody>
      </p:sp>
      <p:sp>
        <p:nvSpPr>
          <p:cNvPr id="4" name="灯片编号占位符 3"/>
          <p:cNvSpPr>
            <a:spLocks noGrp="1"/>
          </p:cNvSpPr>
          <p:nvPr>
            <p:ph type="sldNum" sz="quarter" idx="12"/>
          </p:nvPr>
        </p:nvSpPr>
        <p:spPr/>
        <p:txBody>
          <a:bodyPr/>
          <a:lstStyle/>
          <a:p>
            <a:fld id="{91F816EA-24CC-2048-859A-C5EA9F275392}" type="slidenum">
              <a:rPr lang="en-US" smtClean="0"/>
              <a:t>36</a:t>
            </a:fld>
            <a:endParaRPr lang="en-US" dirty="0"/>
          </a:p>
        </p:txBody>
      </p:sp>
      <p:sp>
        <p:nvSpPr>
          <p:cNvPr id="5" name="矩形 4"/>
          <p:cNvSpPr/>
          <p:nvPr/>
        </p:nvSpPr>
        <p:spPr bwMode="auto">
          <a:xfrm>
            <a:off x="4898231" y="1767840"/>
            <a:ext cx="2286000" cy="6858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sz="2800" dirty="0">
                <a:latin typeface="华文新魏" panose="02010800040101010101" pitchFamily="2" charset="-122"/>
                <a:ea typeface="华文新魏" panose="02010800040101010101" pitchFamily="2" charset="-122"/>
              </a:rPr>
              <a:t>词法分析器</a:t>
            </a:r>
          </a:p>
        </p:txBody>
      </p:sp>
      <p:cxnSp>
        <p:nvCxnSpPr>
          <p:cNvPr id="7" name="直接箭头连接符 6"/>
          <p:cNvCxnSpPr>
            <a:endCxn id="5" idx="0"/>
          </p:cNvCxnSpPr>
          <p:nvPr/>
        </p:nvCxnSpPr>
        <p:spPr bwMode="auto">
          <a:xfrm>
            <a:off x="6041231" y="1481692"/>
            <a:ext cx="0" cy="286149"/>
          </a:xfrm>
          <a:prstGeom prst="straightConnector1">
            <a:avLst/>
          </a:prstGeom>
          <a:gradFill rotWithShape="0">
            <a:gsLst>
              <a:gs pos="0">
                <a:srgbClr val="A50021"/>
              </a:gs>
              <a:gs pos="100000">
                <a:schemeClr val="tx1"/>
              </a:gs>
            </a:gsLst>
            <a:lin ang="0" scaled="1"/>
          </a:gradFill>
          <a:ln w="38100" cap="flat" cmpd="sng" algn="ctr">
            <a:solidFill>
              <a:schemeClr val="tx1"/>
            </a:solidFill>
            <a:prstDash val="solid"/>
            <a:miter lim="800000"/>
            <a:headEnd type="none" w="med" len="med"/>
            <a:tailEnd type="triangle"/>
          </a:ln>
          <a:effectLst/>
        </p:spPr>
      </p:cxnSp>
      <p:cxnSp>
        <p:nvCxnSpPr>
          <p:cNvPr id="11" name="直接箭头连接符 10"/>
          <p:cNvCxnSpPr>
            <a:stCxn id="5" idx="2"/>
            <a:endCxn id="13" idx="0"/>
          </p:cNvCxnSpPr>
          <p:nvPr/>
        </p:nvCxnSpPr>
        <p:spPr bwMode="auto">
          <a:xfrm flipH="1">
            <a:off x="6038481" y="2453640"/>
            <a:ext cx="2750" cy="228600"/>
          </a:xfrm>
          <a:prstGeom prst="straightConnector1">
            <a:avLst/>
          </a:prstGeom>
          <a:gradFill rotWithShape="0">
            <a:gsLst>
              <a:gs pos="0">
                <a:srgbClr val="A50021"/>
              </a:gs>
              <a:gs pos="100000">
                <a:schemeClr val="tx1"/>
              </a:gs>
            </a:gsLst>
            <a:lin ang="0" scaled="1"/>
          </a:gradFill>
          <a:ln w="38100" cap="flat" cmpd="sng" algn="ctr">
            <a:solidFill>
              <a:schemeClr val="tx1"/>
            </a:solidFill>
            <a:prstDash val="solid"/>
            <a:miter lim="800000"/>
            <a:headEnd type="none" w="med" len="med"/>
            <a:tailEnd type="triangle"/>
          </a:ln>
          <a:effectLst/>
        </p:spPr>
      </p:cxnSp>
      <p:sp>
        <p:nvSpPr>
          <p:cNvPr id="13" name="TextBox 12"/>
          <p:cNvSpPr txBox="1"/>
          <p:nvPr/>
        </p:nvSpPr>
        <p:spPr>
          <a:xfrm>
            <a:off x="2323362" y="2682241"/>
            <a:ext cx="7430239" cy="461665"/>
          </a:xfrm>
          <a:prstGeom prst="rect">
            <a:avLst/>
          </a:prstGeom>
          <a:noFill/>
          <a:ln>
            <a:solidFill>
              <a:schemeClr val="tx1">
                <a:lumMod val="50000"/>
                <a:lumOff val="50000"/>
              </a:schemeClr>
            </a:solidFill>
          </a:ln>
        </p:spPr>
        <p:txBody>
          <a:bodyPr wrap="none" rtlCol="0">
            <a:spAutoFit/>
          </a:bodyPr>
          <a:lstStyle/>
          <a:p>
            <a:r>
              <a:rPr lang="en-US" altLang="zh-CN" b="1" dirty="0">
                <a:latin typeface="+mn-ea"/>
                <a:ea typeface="+mn-ea"/>
              </a:rPr>
              <a:t>&lt;</a:t>
            </a:r>
            <a:r>
              <a:rPr lang="en-US" altLang="zh-CN" b="1" dirty="0">
                <a:latin typeface="Comic Sans MS" panose="030F0902030302020204" pitchFamily="66" charset="0"/>
              </a:rPr>
              <a:t>id, 1</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id, 2</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id, 3</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60</a:t>
            </a:r>
            <a:r>
              <a:rPr lang="en-US" altLang="zh-CN" b="1" dirty="0">
                <a:latin typeface="+mn-ea"/>
                <a:ea typeface="+mn-ea"/>
              </a:rPr>
              <a:t>&gt;</a:t>
            </a:r>
            <a:r>
              <a:rPr lang="en-US" altLang="zh-CN" b="1" dirty="0">
                <a:latin typeface="Comic Sans MS" panose="030F0902030302020204" pitchFamily="66" charset="0"/>
              </a:rPr>
              <a:t> </a:t>
            </a:r>
            <a:endParaRPr lang="zh-CN" altLang="en-US" b="1" dirty="0">
              <a:latin typeface="Comic Sans MS" panose="030F0902030302020204" pitchFamily="66" charset="0"/>
            </a:endParaRPr>
          </a:p>
        </p:txBody>
      </p:sp>
      <p:sp>
        <p:nvSpPr>
          <p:cNvPr id="15" name="矩形 14"/>
          <p:cNvSpPr/>
          <p:nvPr/>
        </p:nvSpPr>
        <p:spPr>
          <a:xfrm>
            <a:off x="3976583" y="1096227"/>
            <a:ext cx="4209807" cy="461665"/>
          </a:xfrm>
          <a:prstGeom prst="rect">
            <a:avLst/>
          </a:prstGeom>
        </p:spPr>
        <p:txBody>
          <a:bodyPr wrap="none">
            <a:spAutoFit/>
          </a:bodyPr>
          <a:lstStyle/>
          <a:p>
            <a:r>
              <a:rPr lang="en-US" altLang="zh-CN" dirty="0">
                <a:latin typeface="Comic Sans MS" panose="030F0902030302020204" pitchFamily="66" charset="0"/>
              </a:rPr>
              <a:t>position := initial + rate * 60</a:t>
            </a:r>
            <a:endParaRPr lang="zh-CN" altLang="en-US" dirty="0"/>
          </a:p>
        </p:txBody>
      </p:sp>
      <p:sp>
        <p:nvSpPr>
          <p:cNvPr id="20" name="TextBox 19"/>
          <p:cNvSpPr txBox="1"/>
          <p:nvPr/>
        </p:nvSpPr>
        <p:spPr>
          <a:xfrm>
            <a:off x="1717476" y="3631163"/>
            <a:ext cx="1620957" cy="523220"/>
          </a:xfrm>
          <a:prstGeom prst="rect">
            <a:avLst/>
          </a:prstGeom>
          <a:noFill/>
        </p:spPr>
        <p:txBody>
          <a:bodyPr wrap="none" rtlCol="0">
            <a:spAutoFit/>
          </a:bodyPr>
          <a:lstStyle/>
          <a:p>
            <a:r>
              <a:rPr lang="zh-CN" altLang="en-US" sz="2800" dirty="0">
                <a:latin typeface="华文新魏" panose="02010800040101010101" pitchFamily="2" charset="-122"/>
                <a:ea typeface="华文新魏" panose="02010800040101010101" pitchFamily="2" charset="-122"/>
              </a:rPr>
              <a:t>单词类型</a:t>
            </a:r>
          </a:p>
        </p:txBody>
      </p:sp>
      <p:cxnSp>
        <p:nvCxnSpPr>
          <p:cNvPr id="24" name="直接箭头连接符 23"/>
          <p:cNvCxnSpPr>
            <a:stCxn id="20" idx="0"/>
          </p:cNvCxnSpPr>
          <p:nvPr/>
        </p:nvCxnSpPr>
        <p:spPr bwMode="auto">
          <a:xfrm flipV="1">
            <a:off x="2527954" y="3128851"/>
            <a:ext cx="175332" cy="502313"/>
          </a:xfrm>
          <a:prstGeom prst="straightConnector1">
            <a:avLst/>
          </a:prstGeom>
          <a:gradFill rotWithShape="0">
            <a:gsLst>
              <a:gs pos="0">
                <a:srgbClr val="A50021"/>
              </a:gs>
              <a:gs pos="100000">
                <a:schemeClr val="tx1"/>
              </a:gs>
            </a:gsLst>
            <a:lin ang="0" scaled="1"/>
          </a:gradFill>
          <a:ln w="57150" cap="flat" cmpd="sng" algn="ctr">
            <a:solidFill>
              <a:srgbClr val="FF0000"/>
            </a:solidFill>
            <a:prstDash val="solid"/>
            <a:miter lim="800000"/>
            <a:headEnd type="none" w="med" len="med"/>
            <a:tailEnd type="oval"/>
          </a:ln>
          <a:effectLst/>
        </p:spPr>
      </p:cxnSp>
      <p:cxnSp>
        <p:nvCxnSpPr>
          <p:cNvPr id="30" name="直接箭头连接符 29"/>
          <p:cNvCxnSpPr>
            <a:stCxn id="31" idx="0"/>
          </p:cNvCxnSpPr>
          <p:nvPr/>
        </p:nvCxnSpPr>
        <p:spPr bwMode="auto">
          <a:xfrm flipH="1" flipV="1">
            <a:off x="5385963" y="3120371"/>
            <a:ext cx="862459" cy="531134"/>
          </a:xfrm>
          <a:prstGeom prst="straightConnector1">
            <a:avLst/>
          </a:prstGeom>
          <a:gradFill rotWithShape="0">
            <a:gsLst>
              <a:gs pos="0">
                <a:srgbClr val="A50021"/>
              </a:gs>
              <a:gs pos="100000">
                <a:schemeClr val="tx1"/>
              </a:gs>
            </a:gsLst>
            <a:lin ang="0" scaled="1"/>
          </a:gradFill>
          <a:ln w="57150" cap="flat" cmpd="sng" algn="ctr">
            <a:solidFill>
              <a:srgbClr val="FF0000"/>
            </a:solidFill>
            <a:prstDash val="solid"/>
            <a:miter lim="800000"/>
            <a:headEnd type="none" w="med" len="med"/>
            <a:tailEnd type="oval"/>
          </a:ln>
          <a:effectLst/>
        </p:spPr>
      </p:cxnSp>
      <p:sp>
        <p:nvSpPr>
          <p:cNvPr id="31" name="TextBox 30"/>
          <p:cNvSpPr txBox="1"/>
          <p:nvPr/>
        </p:nvSpPr>
        <p:spPr>
          <a:xfrm>
            <a:off x="5258407" y="3651505"/>
            <a:ext cx="1980029" cy="523220"/>
          </a:xfrm>
          <a:prstGeom prst="rect">
            <a:avLst/>
          </a:prstGeom>
          <a:noFill/>
        </p:spPr>
        <p:txBody>
          <a:bodyPr wrap="none" rtlCol="0">
            <a:spAutoFit/>
          </a:bodyPr>
          <a:lstStyle/>
          <a:p>
            <a:r>
              <a:rPr lang="zh-CN" altLang="en-US" sz="2800" dirty="0">
                <a:latin typeface="华文新魏" panose="02010800040101010101" pitchFamily="2" charset="-122"/>
                <a:ea typeface="华文新魏" panose="02010800040101010101" pitchFamily="2" charset="-122"/>
              </a:rPr>
              <a:t>符号表入口</a:t>
            </a:r>
          </a:p>
        </p:txBody>
      </p:sp>
      <p:cxnSp>
        <p:nvCxnSpPr>
          <p:cNvPr id="34" name="直接箭头连接符 33"/>
          <p:cNvCxnSpPr>
            <a:stCxn id="39" idx="0"/>
          </p:cNvCxnSpPr>
          <p:nvPr/>
        </p:nvCxnSpPr>
        <p:spPr bwMode="auto">
          <a:xfrm flipH="1" flipV="1">
            <a:off x="7772400" y="3143906"/>
            <a:ext cx="1398152" cy="376535"/>
          </a:xfrm>
          <a:prstGeom prst="straightConnector1">
            <a:avLst/>
          </a:prstGeom>
          <a:gradFill rotWithShape="0">
            <a:gsLst>
              <a:gs pos="0">
                <a:srgbClr val="A50021"/>
              </a:gs>
              <a:gs pos="100000">
                <a:schemeClr val="tx1"/>
              </a:gs>
            </a:gsLst>
            <a:lin ang="0" scaled="1"/>
          </a:gradFill>
          <a:ln w="57150" cap="flat" cmpd="sng" algn="ctr">
            <a:solidFill>
              <a:srgbClr val="FF0000"/>
            </a:solidFill>
            <a:prstDash val="solid"/>
            <a:miter lim="800000"/>
            <a:headEnd type="none" w="med" len="med"/>
            <a:tailEnd type="oval"/>
          </a:ln>
          <a:effectLst/>
        </p:spPr>
      </p:cxnSp>
      <p:sp>
        <p:nvSpPr>
          <p:cNvPr id="39" name="TextBox 38"/>
          <p:cNvSpPr txBox="1"/>
          <p:nvPr/>
        </p:nvSpPr>
        <p:spPr>
          <a:xfrm>
            <a:off x="8001001" y="3520440"/>
            <a:ext cx="2339102" cy="523220"/>
          </a:xfrm>
          <a:prstGeom prst="rect">
            <a:avLst/>
          </a:prstGeom>
          <a:noFill/>
        </p:spPr>
        <p:txBody>
          <a:bodyPr wrap="none" rtlCol="0">
            <a:spAutoFit/>
          </a:bodyPr>
          <a:lstStyle/>
          <a:p>
            <a:r>
              <a:rPr lang="zh-CN" altLang="en-US" sz="2800" dirty="0">
                <a:latin typeface="华文新魏" panose="02010800040101010101" pitchFamily="2" charset="-122"/>
                <a:ea typeface="华文新魏" panose="02010800040101010101" pitchFamily="2" charset="-122"/>
              </a:rPr>
              <a:t>单词符号序列</a:t>
            </a:r>
          </a:p>
        </p:txBody>
      </p:sp>
      <p:graphicFrame>
        <p:nvGraphicFramePr>
          <p:cNvPr id="1035" name="表格 1034"/>
          <p:cNvGraphicFramePr>
            <a:graphicFrameLocks noGrp="1"/>
          </p:cNvGraphicFramePr>
          <p:nvPr/>
        </p:nvGraphicFramePr>
        <p:xfrm>
          <a:off x="4666934" y="4511040"/>
          <a:ext cx="2300515" cy="1584960"/>
        </p:xfrm>
        <a:graphic>
          <a:graphicData uri="http://schemas.openxmlformats.org/drawingml/2006/table">
            <a:tbl>
              <a:tblPr bandRow="1">
                <a:tableStyleId>{5C22544A-7EE6-4342-B048-85BDC9FD1C3A}</a:tableStyleId>
              </a:tblPr>
              <a:tblGrid>
                <a:gridCol w="471715">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370840">
                <a:tc>
                  <a:txBody>
                    <a:bodyPr/>
                    <a:lstStyle/>
                    <a:p>
                      <a:r>
                        <a:rPr lang="en-US" altLang="zh-CN" sz="2000" dirty="0">
                          <a:latin typeface="Comic Sans MS" panose="030F0902030302020204" pitchFamily="66" charset="0"/>
                        </a:rPr>
                        <a:t>1</a:t>
                      </a:r>
                      <a:endParaRPr lang="zh-CN" altLang="en-US" sz="2000" dirty="0">
                        <a:latin typeface="Comic Sans MS" panose="030F0902030302020204" pitchFamily="66"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CN" sz="2000" dirty="0">
                          <a:latin typeface="Comic Sans MS" panose="030F0902030302020204" pitchFamily="66" charset="0"/>
                        </a:rPr>
                        <a:t>position</a:t>
                      </a:r>
                      <a:endParaRPr lang="zh-CN" altLang="en-US" sz="2000" dirty="0">
                        <a:latin typeface="Comic Sans MS" panose="030F09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2000" dirty="0">
                          <a:latin typeface="Comic Sans MS" panose="030F0902030302020204" pitchFamily="66" charset="0"/>
                        </a:rPr>
                        <a:t>…</a:t>
                      </a:r>
                      <a:endParaRPr lang="zh-CN" altLang="en-US" sz="2000" dirty="0">
                        <a:latin typeface="Comic Sans MS" panose="030F09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r>
                        <a:rPr lang="en-US" altLang="zh-CN" sz="2000" dirty="0">
                          <a:latin typeface="Comic Sans MS" panose="030F0902030302020204" pitchFamily="66" charset="0"/>
                        </a:rPr>
                        <a:t>2</a:t>
                      </a:r>
                      <a:endParaRPr lang="zh-CN" altLang="en-US" sz="2000" dirty="0">
                        <a:latin typeface="Comic Sans MS" panose="030F0902030302020204" pitchFamily="66" charset="0"/>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altLang="zh-CN" sz="2000" dirty="0">
                          <a:latin typeface="Comic Sans MS" panose="030F0902030302020204" pitchFamily="66" charset="0"/>
                        </a:rPr>
                        <a:t>initial</a:t>
                      </a:r>
                      <a:endParaRPr lang="zh-CN" altLang="en-US" sz="2000" dirty="0">
                        <a:latin typeface="Comic Sans MS" panose="030F09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a:latin typeface="Comic Sans MS" panose="030F0902030302020204" pitchFamily="66" charset="0"/>
                        </a:rPr>
                        <a:t>…</a:t>
                      </a:r>
                      <a:endParaRPr lang="zh-CN" altLang="en-US" sz="2000">
                        <a:latin typeface="Comic Sans MS" panose="030F09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r>
                        <a:rPr lang="en-US" altLang="zh-CN" sz="2000" dirty="0">
                          <a:latin typeface="Comic Sans MS" panose="030F0902030302020204" pitchFamily="66" charset="0"/>
                        </a:rPr>
                        <a:t>3</a:t>
                      </a:r>
                      <a:endParaRPr lang="zh-CN" altLang="en-US" sz="2000" dirty="0">
                        <a:latin typeface="Comic Sans MS" panose="030F0902030302020204" pitchFamily="66" charset="0"/>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altLang="zh-CN" sz="2000" dirty="0">
                          <a:latin typeface="Comic Sans MS" panose="030F0902030302020204" pitchFamily="66" charset="0"/>
                        </a:rPr>
                        <a:t>rate</a:t>
                      </a:r>
                      <a:endParaRPr lang="zh-CN" altLang="en-US" sz="2000" dirty="0">
                        <a:latin typeface="Comic Sans MS" panose="030F09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latin typeface="Comic Sans MS" panose="030F0902030302020204" pitchFamily="66" charset="0"/>
                        </a:rPr>
                        <a:t>…</a:t>
                      </a:r>
                      <a:endParaRPr lang="zh-CN" altLang="en-US" sz="2000" dirty="0">
                        <a:latin typeface="Comic Sans MS" panose="030F09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endParaRPr lang="zh-CN" altLang="en-US" sz="2000" dirty="0">
                        <a:latin typeface="Comic Sans MS" panose="030F0902030302020204" pitchFamily="66" charset="0"/>
                      </a:endParaRP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endParaRPr lang="zh-CN" altLang="en-US" sz="2000" dirty="0">
                        <a:latin typeface="Comic Sans MS" panose="030F09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sz="2000" dirty="0">
                        <a:latin typeface="Comic Sans MS" panose="030F09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cxnSp>
        <p:nvCxnSpPr>
          <p:cNvPr id="1037" name="直接箭头连接符 1036"/>
          <p:cNvCxnSpPr>
            <a:stCxn id="31" idx="2"/>
            <a:endCxn id="1035" idx="0"/>
          </p:cNvCxnSpPr>
          <p:nvPr/>
        </p:nvCxnSpPr>
        <p:spPr bwMode="auto">
          <a:xfrm flipH="1">
            <a:off x="5817191" y="4174726"/>
            <a:ext cx="431231" cy="336315"/>
          </a:xfrm>
          <a:prstGeom prst="straightConnector1">
            <a:avLst/>
          </a:prstGeom>
          <a:gradFill rotWithShape="0">
            <a:gsLst>
              <a:gs pos="0">
                <a:srgbClr val="A50021"/>
              </a:gs>
              <a:gs pos="100000">
                <a:schemeClr val="tx1"/>
              </a:gs>
            </a:gsLst>
            <a:lin ang="0" scaled="1"/>
          </a:gradFill>
          <a:ln w="38100" cap="flat" cmpd="sng" algn="ctr">
            <a:solidFill>
              <a:srgbClr val="FF0000"/>
            </a:solidFill>
            <a:prstDash val="solid"/>
            <a:miter lim="800000"/>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37"/>
                                        </p:tgtEl>
                                        <p:attrNameLst>
                                          <p:attrName>style.visibility</p:attrName>
                                        </p:attrNameLst>
                                      </p:cBhvr>
                                      <p:to>
                                        <p:strVal val="visible"/>
                                      </p:to>
                                    </p:set>
                                    <p:animEffect transition="in" filter="fade">
                                      <p:cBhvr>
                                        <p:cTn id="29" dur="500"/>
                                        <p:tgtEl>
                                          <p:spTgt spid="1037"/>
                                        </p:tgtEl>
                                      </p:cBhvr>
                                    </p:animEffect>
                                  </p:childTnLst>
                                </p:cTn>
                              </p:par>
                              <p:par>
                                <p:cTn id="30" presetID="10" presetClass="entr" presetSubtype="0" fill="hold" nodeType="withEffect">
                                  <p:stCondLst>
                                    <p:cond delay="0"/>
                                  </p:stCondLst>
                                  <p:childTnLst>
                                    <p:set>
                                      <p:cBhvr>
                                        <p:cTn id="31" dur="1" fill="hold">
                                          <p:stCondLst>
                                            <p:cond delay="0"/>
                                          </p:stCondLst>
                                        </p:cTn>
                                        <p:tgtEl>
                                          <p:spTgt spid="1035"/>
                                        </p:tgtEl>
                                        <p:attrNameLst>
                                          <p:attrName>style.visibility</p:attrName>
                                        </p:attrNameLst>
                                      </p:cBhvr>
                                      <p:to>
                                        <p:strVal val="visible"/>
                                      </p:to>
                                    </p:set>
                                    <p:animEffect transition="in" filter="fade">
                                      <p:cBhvr>
                                        <p:cTn id="32" dur="500"/>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1"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dirty="0"/>
              <a:t>把词法分析器输出的单词符号为基本单位，根据语言的语法规则，构造分析树或语法树</a:t>
            </a:r>
            <a:endParaRPr lang="en-US" altLang="zh-CN" dirty="0"/>
          </a:p>
          <a:p>
            <a:r>
              <a:rPr lang="zh-CN" altLang="en-US" dirty="0"/>
              <a:t>语法树体现了单词符号序列的语法结构</a:t>
            </a:r>
            <a:endParaRPr lang="en-US" altLang="zh-CN" dirty="0"/>
          </a:p>
          <a:p>
            <a:r>
              <a:rPr lang="zh-CN" altLang="en-US" dirty="0"/>
              <a:t>分析树的节点是单词符号或语法单元</a:t>
            </a:r>
            <a:endParaRPr lang="en-US" altLang="zh-CN" dirty="0"/>
          </a:p>
          <a:p>
            <a:r>
              <a:rPr lang="zh-CN" altLang="en-US" dirty="0"/>
              <a:t>语法树的节点通常是操作符，而其子节点则是操作数</a:t>
            </a:r>
            <a:endParaRPr lang="en-US" altLang="zh-CN" dirty="0"/>
          </a:p>
          <a:p>
            <a:r>
              <a:rPr lang="zh-CN" altLang="en-US" dirty="0"/>
              <a:t>单词符号序列→分析树</a:t>
            </a:r>
            <a:r>
              <a:rPr lang="en-US" altLang="zh-CN" dirty="0"/>
              <a:t>(</a:t>
            </a:r>
            <a:r>
              <a:rPr lang="zh-CN" altLang="en-US" dirty="0"/>
              <a:t>语法树</a:t>
            </a:r>
            <a:r>
              <a:rPr lang="en-US" altLang="zh-CN" dirty="0"/>
              <a:t>)</a:t>
            </a:r>
            <a:endParaRPr lang="zh-CN" altLang="en-US" dirty="0"/>
          </a:p>
        </p:txBody>
      </p:sp>
      <p:sp>
        <p:nvSpPr>
          <p:cNvPr id="3" name="灯片编号占位符 2"/>
          <p:cNvSpPr>
            <a:spLocks noGrp="1"/>
          </p:cNvSpPr>
          <p:nvPr>
            <p:ph type="sldNum" sz="quarter" idx="12"/>
          </p:nvPr>
        </p:nvSpPr>
        <p:spPr/>
        <p:txBody>
          <a:bodyPr/>
          <a:lstStyle/>
          <a:p>
            <a:fld id="{91F816EA-24CC-2048-859A-C5EA9F275392}" type="slidenum">
              <a:rPr lang="en-US" smtClean="0"/>
              <a:t>37</a:t>
            </a:fld>
            <a:endParaRPr lang="en-US" dirty="0"/>
          </a:p>
        </p:txBody>
      </p:sp>
      <p:sp>
        <p:nvSpPr>
          <p:cNvPr id="2" name="标题 1"/>
          <p:cNvSpPr>
            <a:spLocks noGrp="1"/>
          </p:cNvSpPr>
          <p:nvPr>
            <p:ph type="title"/>
          </p:nvPr>
        </p:nvSpPr>
        <p:spPr/>
        <p:txBody>
          <a:bodyPr/>
          <a:lstStyle/>
          <a:p>
            <a:r>
              <a:rPr lang="zh-CN" altLang="en-US" dirty="0"/>
              <a:t>语法分析</a:t>
            </a:r>
            <a:r>
              <a:rPr lang="en-US" altLang="zh-CN" dirty="0"/>
              <a:t>(</a:t>
            </a:r>
            <a:r>
              <a:rPr lang="en-US" altLang="zh-CN" sz="3600" dirty="0"/>
              <a:t>Syntax Analysis/Parsing</a:t>
            </a:r>
            <a:r>
              <a:rPr lang="en-US" altLang="zh-CN"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362200" y="0"/>
            <a:ext cx="7315200" cy="762000"/>
          </a:xfrm>
        </p:spPr>
        <p:txBody>
          <a:bodyPr>
            <a:normAutofit/>
          </a:bodyPr>
          <a:lstStyle/>
          <a:p>
            <a:r>
              <a:rPr lang="zh-CN" altLang="en-US" dirty="0"/>
              <a:t>例</a:t>
            </a:r>
            <a:r>
              <a:rPr lang="en-US" altLang="zh-CN" dirty="0"/>
              <a:t>:</a:t>
            </a:r>
            <a:r>
              <a:rPr lang="en-US" altLang="zh-CN" sz="3200" dirty="0"/>
              <a:t> </a:t>
            </a:r>
            <a:r>
              <a:rPr lang="en-US" altLang="zh-CN" sz="3200" dirty="0">
                <a:latin typeface="Comic Sans MS" panose="030F0902030302020204" pitchFamily="66" charset="0"/>
              </a:rPr>
              <a:t>position := initial + rate * 60</a:t>
            </a:r>
            <a:endParaRPr lang="zh-CN" altLang="en-US" sz="3200" dirty="0"/>
          </a:p>
        </p:txBody>
      </p:sp>
      <p:sp>
        <p:nvSpPr>
          <p:cNvPr id="4" name="灯片编号占位符 3"/>
          <p:cNvSpPr>
            <a:spLocks noGrp="1"/>
          </p:cNvSpPr>
          <p:nvPr>
            <p:ph type="sldNum" sz="quarter" idx="12"/>
          </p:nvPr>
        </p:nvSpPr>
        <p:spPr/>
        <p:txBody>
          <a:bodyPr/>
          <a:lstStyle/>
          <a:p>
            <a:fld id="{91F816EA-24CC-2048-859A-C5EA9F275392}" type="slidenum">
              <a:rPr lang="en-US" smtClean="0"/>
              <a:t>38</a:t>
            </a:fld>
            <a:endParaRPr lang="en-US" dirty="0"/>
          </a:p>
        </p:txBody>
      </p:sp>
      <p:sp>
        <p:nvSpPr>
          <p:cNvPr id="6" name="TextBox 5"/>
          <p:cNvSpPr txBox="1"/>
          <p:nvPr/>
        </p:nvSpPr>
        <p:spPr>
          <a:xfrm>
            <a:off x="2326112" y="990601"/>
            <a:ext cx="7430239" cy="461665"/>
          </a:xfrm>
          <a:prstGeom prst="rect">
            <a:avLst/>
          </a:prstGeom>
          <a:noFill/>
          <a:ln>
            <a:solidFill>
              <a:schemeClr val="tx1">
                <a:lumMod val="50000"/>
                <a:lumOff val="50000"/>
              </a:schemeClr>
            </a:solidFill>
          </a:ln>
        </p:spPr>
        <p:txBody>
          <a:bodyPr wrap="none" rtlCol="0">
            <a:spAutoFit/>
          </a:bodyPr>
          <a:lstStyle/>
          <a:p>
            <a:r>
              <a:rPr lang="en-US" altLang="zh-CN" b="1" dirty="0">
                <a:latin typeface="+mn-ea"/>
                <a:ea typeface="+mn-ea"/>
              </a:rPr>
              <a:t>&lt;</a:t>
            </a:r>
            <a:r>
              <a:rPr lang="en-US" altLang="zh-CN" b="1" dirty="0">
                <a:latin typeface="Comic Sans MS" panose="030F0902030302020204" pitchFamily="66" charset="0"/>
              </a:rPr>
              <a:t>id, 1</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id, 2</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id, 3</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60</a:t>
            </a:r>
            <a:r>
              <a:rPr lang="en-US" altLang="zh-CN" b="1" dirty="0">
                <a:latin typeface="+mn-ea"/>
                <a:ea typeface="+mn-ea"/>
              </a:rPr>
              <a:t>&gt;</a:t>
            </a:r>
            <a:r>
              <a:rPr lang="en-US" altLang="zh-CN" b="1" dirty="0">
                <a:latin typeface="Comic Sans MS" panose="030F0902030302020204" pitchFamily="66" charset="0"/>
              </a:rPr>
              <a:t> </a:t>
            </a:r>
            <a:endParaRPr lang="zh-CN" altLang="en-US" b="1" dirty="0">
              <a:latin typeface="Comic Sans MS" panose="030F0902030302020204" pitchFamily="66" charset="0"/>
            </a:endParaRPr>
          </a:p>
        </p:txBody>
      </p:sp>
      <p:sp>
        <p:nvSpPr>
          <p:cNvPr id="7" name="矩形 6"/>
          <p:cNvSpPr/>
          <p:nvPr/>
        </p:nvSpPr>
        <p:spPr bwMode="auto">
          <a:xfrm>
            <a:off x="4898231" y="1828800"/>
            <a:ext cx="2286000" cy="6858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sz="2800" dirty="0">
                <a:latin typeface="华文新魏" panose="02010800040101010101" pitchFamily="2" charset="-122"/>
                <a:ea typeface="华文新魏" panose="02010800040101010101" pitchFamily="2" charset="-122"/>
              </a:rPr>
              <a:t>语法分析器</a:t>
            </a:r>
          </a:p>
        </p:txBody>
      </p:sp>
      <p:cxnSp>
        <p:nvCxnSpPr>
          <p:cNvPr id="8" name="直接箭头连接符 7"/>
          <p:cNvCxnSpPr>
            <a:stCxn id="6" idx="2"/>
            <a:endCxn id="7" idx="0"/>
          </p:cNvCxnSpPr>
          <p:nvPr/>
        </p:nvCxnSpPr>
        <p:spPr bwMode="auto">
          <a:xfrm>
            <a:off x="6041231" y="1452266"/>
            <a:ext cx="0" cy="376535"/>
          </a:xfrm>
          <a:prstGeom prst="straightConnector1">
            <a:avLst/>
          </a:prstGeom>
          <a:gradFill rotWithShape="0">
            <a:gsLst>
              <a:gs pos="0">
                <a:srgbClr val="A50021"/>
              </a:gs>
              <a:gs pos="100000">
                <a:schemeClr val="tx1"/>
              </a:gs>
            </a:gsLst>
            <a:lin ang="0" scaled="1"/>
          </a:gradFill>
          <a:ln w="38100" cap="flat" cmpd="sng" algn="ctr">
            <a:solidFill>
              <a:schemeClr val="tx1"/>
            </a:solidFill>
            <a:prstDash val="solid"/>
            <a:miter lim="800000"/>
            <a:headEnd type="none" w="med" len="med"/>
            <a:tailEnd type="triangle"/>
          </a:ln>
          <a:effectLst/>
        </p:spPr>
      </p:cxnSp>
      <p:cxnSp>
        <p:nvCxnSpPr>
          <p:cNvPr id="9" name="直接箭头连接符 8"/>
          <p:cNvCxnSpPr>
            <a:stCxn id="7" idx="2"/>
            <a:endCxn id="2050" idx="0"/>
          </p:cNvCxnSpPr>
          <p:nvPr/>
        </p:nvCxnSpPr>
        <p:spPr bwMode="auto">
          <a:xfrm>
            <a:off x="6041231" y="2514601"/>
            <a:ext cx="0" cy="349327"/>
          </a:xfrm>
          <a:prstGeom prst="straightConnector1">
            <a:avLst/>
          </a:prstGeom>
          <a:gradFill rotWithShape="0">
            <a:gsLst>
              <a:gs pos="0">
                <a:srgbClr val="A50021"/>
              </a:gs>
              <a:gs pos="100000">
                <a:schemeClr val="tx1"/>
              </a:gs>
            </a:gsLst>
            <a:lin ang="0" scaled="1"/>
          </a:gradFill>
          <a:ln w="38100" cap="flat" cmpd="sng" algn="ctr">
            <a:solidFill>
              <a:schemeClr val="tx1"/>
            </a:solidFill>
            <a:prstDash val="solid"/>
            <a:miter lim="800000"/>
            <a:headEnd type="none" w="med" len="med"/>
            <a:tailEnd type="triangle"/>
          </a:ln>
          <a:effectLst/>
        </p:spPr>
      </p:cxn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006" y="2863928"/>
            <a:ext cx="6492451" cy="3460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右箭头 46"/>
          <p:cNvSpPr/>
          <p:nvPr/>
        </p:nvSpPr>
        <p:spPr bwMode="auto">
          <a:xfrm rot="10276849">
            <a:off x="7209497" y="3420295"/>
            <a:ext cx="1175876" cy="495300"/>
          </a:xfrm>
          <a:prstGeom prst="rightArrow">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
        <p:nvSpPr>
          <p:cNvPr id="48" name="TextBox 47"/>
          <p:cNvSpPr txBox="1"/>
          <p:nvPr/>
        </p:nvSpPr>
        <p:spPr>
          <a:xfrm>
            <a:off x="8416121" y="3200400"/>
            <a:ext cx="1261884" cy="523220"/>
          </a:xfrm>
          <a:prstGeom prst="rect">
            <a:avLst/>
          </a:prstGeom>
          <a:noFill/>
        </p:spPr>
        <p:txBody>
          <a:bodyPr wrap="none" rtlCol="0">
            <a:spAutoFit/>
          </a:bodyPr>
          <a:lstStyle/>
          <a:p>
            <a:r>
              <a:rPr lang="zh-CN" altLang="en-US" sz="2800" dirty="0">
                <a:latin typeface="华文新魏" panose="02010800040101010101" pitchFamily="2" charset="-122"/>
                <a:ea typeface="华文新魏" panose="02010800040101010101" pitchFamily="2" charset="-122"/>
              </a:rPr>
              <a:t>分析树</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362200" y="10886"/>
            <a:ext cx="7315200" cy="762000"/>
          </a:xfrm>
        </p:spPr>
        <p:txBody>
          <a:bodyPr>
            <a:normAutofit/>
          </a:bodyPr>
          <a:lstStyle/>
          <a:p>
            <a:r>
              <a:rPr lang="zh-CN" altLang="en-US" dirty="0"/>
              <a:t>例</a:t>
            </a:r>
            <a:r>
              <a:rPr lang="en-US" altLang="zh-CN" dirty="0"/>
              <a:t>:</a:t>
            </a:r>
            <a:r>
              <a:rPr lang="en-US" altLang="zh-CN" sz="3200" dirty="0"/>
              <a:t> </a:t>
            </a:r>
            <a:r>
              <a:rPr lang="en-US" altLang="zh-CN" sz="3200" dirty="0">
                <a:latin typeface="Comic Sans MS" panose="030F0902030302020204" pitchFamily="66" charset="0"/>
              </a:rPr>
              <a:t>position := initial + rate * 60</a:t>
            </a:r>
            <a:endParaRPr lang="zh-CN" altLang="en-US" sz="3200" dirty="0"/>
          </a:p>
        </p:txBody>
      </p:sp>
      <p:sp>
        <p:nvSpPr>
          <p:cNvPr id="4" name="灯片编号占位符 3"/>
          <p:cNvSpPr>
            <a:spLocks noGrp="1"/>
          </p:cNvSpPr>
          <p:nvPr>
            <p:ph type="sldNum" sz="quarter" idx="12"/>
          </p:nvPr>
        </p:nvSpPr>
        <p:spPr/>
        <p:txBody>
          <a:bodyPr/>
          <a:lstStyle/>
          <a:p>
            <a:fld id="{91F816EA-24CC-2048-859A-C5EA9F275392}" type="slidenum">
              <a:rPr lang="en-US" smtClean="0"/>
              <a:t>39</a:t>
            </a:fld>
            <a:endParaRPr lang="en-US" dirty="0"/>
          </a:p>
        </p:txBody>
      </p:sp>
      <p:sp>
        <p:nvSpPr>
          <p:cNvPr id="6" name="TextBox 5"/>
          <p:cNvSpPr txBox="1"/>
          <p:nvPr/>
        </p:nvSpPr>
        <p:spPr>
          <a:xfrm>
            <a:off x="2326112" y="990601"/>
            <a:ext cx="7430239" cy="461665"/>
          </a:xfrm>
          <a:prstGeom prst="rect">
            <a:avLst/>
          </a:prstGeom>
          <a:noFill/>
          <a:ln>
            <a:solidFill>
              <a:schemeClr val="tx1">
                <a:lumMod val="50000"/>
                <a:lumOff val="50000"/>
              </a:schemeClr>
            </a:solidFill>
          </a:ln>
        </p:spPr>
        <p:txBody>
          <a:bodyPr wrap="none" rtlCol="0">
            <a:spAutoFit/>
          </a:bodyPr>
          <a:lstStyle/>
          <a:p>
            <a:r>
              <a:rPr lang="en-US" altLang="zh-CN" b="1" dirty="0">
                <a:latin typeface="+mn-ea"/>
                <a:ea typeface="+mn-ea"/>
              </a:rPr>
              <a:t>&lt;</a:t>
            </a:r>
            <a:r>
              <a:rPr lang="en-US" altLang="zh-CN" b="1" dirty="0">
                <a:latin typeface="Comic Sans MS" panose="030F0902030302020204" pitchFamily="66" charset="0"/>
              </a:rPr>
              <a:t>id, 1</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id, 2</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id, 3</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a:t>
            </a:r>
            <a:r>
              <a:rPr lang="en-US" altLang="zh-CN" b="1" dirty="0">
                <a:latin typeface="+mn-ea"/>
                <a:ea typeface="+mn-ea"/>
              </a:rPr>
              <a:t>&gt;</a:t>
            </a:r>
            <a:r>
              <a:rPr lang="en-US" altLang="zh-CN" b="1" dirty="0">
                <a:latin typeface="Comic Sans MS" panose="030F0902030302020204" pitchFamily="66" charset="0"/>
              </a:rPr>
              <a:t>, </a:t>
            </a:r>
            <a:r>
              <a:rPr lang="en-US" altLang="zh-CN" b="1" dirty="0">
                <a:latin typeface="+mn-ea"/>
                <a:ea typeface="+mn-ea"/>
              </a:rPr>
              <a:t>&lt;</a:t>
            </a:r>
            <a:r>
              <a:rPr lang="en-US" altLang="zh-CN" b="1" dirty="0">
                <a:latin typeface="Comic Sans MS" panose="030F0902030302020204" pitchFamily="66" charset="0"/>
              </a:rPr>
              <a:t>60</a:t>
            </a:r>
            <a:r>
              <a:rPr lang="en-US" altLang="zh-CN" b="1" dirty="0">
                <a:latin typeface="+mn-ea"/>
                <a:ea typeface="+mn-ea"/>
              </a:rPr>
              <a:t>&gt;</a:t>
            </a:r>
            <a:r>
              <a:rPr lang="en-US" altLang="zh-CN" b="1" dirty="0">
                <a:latin typeface="Comic Sans MS" panose="030F0902030302020204" pitchFamily="66" charset="0"/>
              </a:rPr>
              <a:t> </a:t>
            </a:r>
            <a:endParaRPr lang="zh-CN" altLang="en-US" b="1" dirty="0">
              <a:latin typeface="Comic Sans MS" panose="030F0902030302020204" pitchFamily="66" charset="0"/>
            </a:endParaRPr>
          </a:p>
        </p:txBody>
      </p:sp>
      <p:sp>
        <p:nvSpPr>
          <p:cNvPr id="7" name="矩形 6"/>
          <p:cNvSpPr/>
          <p:nvPr/>
        </p:nvSpPr>
        <p:spPr bwMode="auto">
          <a:xfrm>
            <a:off x="4898231" y="1828800"/>
            <a:ext cx="2286000" cy="6858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sz="2800" dirty="0">
                <a:latin typeface="华文新魏" panose="02010800040101010101" pitchFamily="2" charset="-122"/>
                <a:ea typeface="华文新魏" panose="02010800040101010101" pitchFamily="2" charset="-122"/>
              </a:rPr>
              <a:t>语法分析器</a:t>
            </a:r>
          </a:p>
        </p:txBody>
      </p:sp>
      <p:cxnSp>
        <p:nvCxnSpPr>
          <p:cNvPr id="8" name="直接箭头连接符 7"/>
          <p:cNvCxnSpPr>
            <a:stCxn id="6" idx="2"/>
            <a:endCxn id="7" idx="0"/>
          </p:cNvCxnSpPr>
          <p:nvPr/>
        </p:nvCxnSpPr>
        <p:spPr bwMode="auto">
          <a:xfrm>
            <a:off x="6041231" y="1452266"/>
            <a:ext cx="0" cy="376535"/>
          </a:xfrm>
          <a:prstGeom prst="straightConnector1">
            <a:avLst/>
          </a:prstGeom>
          <a:gradFill rotWithShape="0">
            <a:gsLst>
              <a:gs pos="0">
                <a:srgbClr val="A50021"/>
              </a:gs>
              <a:gs pos="100000">
                <a:schemeClr val="tx1"/>
              </a:gs>
            </a:gsLst>
            <a:lin ang="0" scaled="1"/>
          </a:gradFill>
          <a:ln w="38100" cap="flat" cmpd="sng" algn="ctr">
            <a:solidFill>
              <a:schemeClr val="tx1"/>
            </a:solidFill>
            <a:prstDash val="solid"/>
            <a:miter lim="800000"/>
            <a:headEnd type="none" w="med" len="med"/>
            <a:tailEnd type="triangle"/>
          </a:ln>
          <a:effectLst/>
        </p:spPr>
      </p:cxnSp>
      <p:cxnSp>
        <p:nvCxnSpPr>
          <p:cNvPr id="9" name="直接箭头连接符 8"/>
          <p:cNvCxnSpPr>
            <a:stCxn id="7" idx="2"/>
          </p:cNvCxnSpPr>
          <p:nvPr/>
        </p:nvCxnSpPr>
        <p:spPr bwMode="auto">
          <a:xfrm>
            <a:off x="6041231" y="2514600"/>
            <a:ext cx="0" cy="490210"/>
          </a:xfrm>
          <a:prstGeom prst="straightConnector1">
            <a:avLst/>
          </a:prstGeom>
          <a:gradFill rotWithShape="0">
            <a:gsLst>
              <a:gs pos="0">
                <a:srgbClr val="A50021"/>
              </a:gs>
              <a:gs pos="100000">
                <a:schemeClr val="tx1"/>
              </a:gs>
            </a:gsLst>
            <a:lin ang="0" scaled="1"/>
          </a:gradFill>
          <a:ln w="38100" cap="flat" cmpd="sng" algn="ctr">
            <a:solidFill>
              <a:schemeClr val="tx1"/>
            </a:solidFill>
            <a:prstDash val="solid"/>
            <a:miter lim="800000"/>
            <a:headEnd type="none" w="med" len="med"/>
            <a:tailEnd type="triangle"/>
          </a:ln>
          <a:effectLst/>
        </p:spPr>
      </p:cxnSp>
      <p:sp>
        <p:nvSpPr>
          <p:cNvPr id="47" name="右箭头 46"/>
          <p:cNvSpPr/>
          <p:nvPr/>
        </p:nvSpPr>
        <p:spPr bwMode="auto">
          <a:xfrm rot="10276849">
            <a:off x="7209497" y="3420295"/>
            <a:ext cx="1175876" cy="495300"/>
          </a:xfrm>
          <a:prstGeom prst="rightArrow">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
        <p:nvSpPr>
          <p:cNvPr id="48" name="TextBox 47"/>
          <p:cNvSpPr txBox="1"/>
          <p:nvPr/>
        </p:nvSpPr>
        <p:spPr>
          <a:xfrm>
            <a:off x="8416122" y="3200401"/>
            <a:ext cx="1996059" cy="954107"/>
          </a:xfrm>
          <a:prstGeom prst="rect">
            <a:avLst/>
          </a:prstGeom>
          <a:noFill/>
        </p:spPr>
        <p:txBody>
          <a:bodyPr wrap="none" rtlCol="0">
            <a:spAutoFit/>
          </a:bodyPr>
          <a:lstStyle/>
          <a:p>
            <a:pPr algn="ctr"/>
            <a:r>
              <a:rPr lang="zh-CN" altLang="en-US" sz="2800" dirty="0">
                <a:latin typeface="华文新魏" panose="02010800040101010101" pitchFamily="2" charset="-122"/>
                <a:ea typeface="华文新魏" panose="02010800040101010101" pitchFamily="2" charset="-122"/>
              </a:rPr>
              <a:t>语法树</a:t>
            </a:r>
            <a:endParaRPr lang="en-US" altLang="zh-CN" sz="2800" dirty="0">
              <a:latin typeface="华文新魏" panose="02010800040101010101" pitchFamily="2" charset="-122"/>
              <a:ea typeface="华文新魏" panose="02010800040101010101" pitchFamily="2" charset="-122"/>
            </a:endParaRPr>
          </a:p>
          <a:p>
            <a:r>
              <a:rPr lang="en-US" altLang="zh-CN" sz="2800" dirty="0">
                <a:latin typeface="华文新魏" panose="02010800040101010101" pitchFamily="2" charset="-122"/>
                <a:ea typeface="华文新魏" panose="02010800040101010101" pitchFamily="2" charset="-122"/>
              </a:rPr>
              <a:t>Syntax Tree</a:t>
            </a:r>
            <a:endParaRPr lang="zh-CN" altLang="en-US" sz="2800" dirty="0">
              <a:latin typeface="华文新魏" panose="02010800040101010101" pitchFamily="2" charset="-122"/>
              <a:ea typeface="华文新魏" panose="02010800040101010101" pitchFamily="2" charset="-122"/>
            </a:endParaRPr>
          </a:p>
        </p:txBody>
      </p:sp>
      <p:grpSp>
        <p:nvGrpSpPr>
          <p:cNvPr id="2075" name="组合 2074"/>
          <p:cNvGrpSpPr/>
          <p:nvPr/>
        </p:nvGrpSpPr>
        <p:grpSpPr>
          <a:xfrm>
            <a:off x="4038601" y="3048001"/>
            <a:ext cx="3920395" cy="3005333"/>
            <a:chOff x="3319490" y="3496209"/>
            <a:chExt cx="3279284" cy="3005333"/>
          </a:xfrm>
        </p:grpSpPr>
        <p:sp>
          <p:nvSpPr>
            <p:cNvPr id="3" name="矩形 2"/>
            <p:cNvSpPr/>
            <p:nvPr/>
          </p:nvSpPr>
          <p:spPr>
            <a:xfrm>
              <a:off x="3319490" y="4495800"/>
              <a:ext cx="1129273" cy="461665"/>
            </a:xfrm>
            <a:prstGeom prst="rect">
              <a:avLst/>
            </a:prstGeom>
          </p:spPr>
          <p:txBody>
            <a:bodyPr wrap="none">
              <a:spAutoFit/>
            </a:bodyPr>
            <a:lstStyle/>
            <a:p>
              <a:r>
                <a:rPr lang="en-US" altLang="zh-CN" b="1" dirty="0">
                  <a:latin typeface="+mn-ea"/>
                </a:rPr>
                <a:t>&lt;</a:t>
              </a:r>
              <a:r>
                <a:rPr lang="en-US" altLang="zh-CN" b="1" dirty="0">
                  <a:latin typeface="Comic Sans MS" panose="030F0902030302020204" pitchFamily="66" charset="0"/>
                </a:rPr>
                <a:t>id, 1</a:t>
              </a:r>
              <a:r>
                <a:rPr lang="en-US" altLang="zh-CN" b="1" dirty="0">
                  <a:latin typeface="+mn-ea"/>
                </a:rPr>
                <a:t>&gt;</a:t>
              </a:r>
              <a:r>
                <a:rPr lang="en-US" altLang="zh-CN" b="1" dirty="0">
                  <a:latin typeface="Comic Sans MS" panose="030F0902030302020204" pitchFamily="66" charset="0"/>
                </a:rPr>
                <a:t> </a:t>
              </a:r>
              <a:endParaRPr lang="zh-CN" altLang="en-US" dirty="0"/>
            </a:p>
          </p:txBody>
        </p:sp>
        <p:sp>
          <p:nvSpPr>
            <p:cNvPr id="10" name="矩形 9"/>
            <p:cNvSpPr/>
            <p:nvPr/>
          </p:nvSpPr>
          <p:spPr>
            <a:xfrm>
              <a:off x="4196493" y="3496209"/>
              <a:ext cx="422640" cy="461665"/>
            </a:xfrm>
            <a:prstGeom prst="rect">
              <a:avLst/>
            </a:prstGeom>
          </p:spPr>
          <p:txBody>
            <a:bodyPr wrap="none">
              <a:spAutoFit/>
            </a:bodyPr>
            <a:lstStyle/>
            <a:p>
              <a:r>
                <a:rPr lang="en-US" altLang="zh-CN" b="1" dirty="0">
                  <a:latin typeface="Comic Sans MS" panose="030F0902030302020204" pitchFamily="66" charset="0"/>
                </a:rPr>
                <a:t>:=</a:t>
              </a:r>
              <a:endParaRPr lang="zh-CN" altLang="en-US" dirty="0"/>
            </a:p>
          </p:txBody>
        </p:sp>
        <p:sp>
          <p:nvSpPr>
            <p:cNvPr id="11" name="矩形 10"/>
            <p:cNvSpPr/>
            <p:nvPr/>
          </p:nvSpPr>
          <p:spPr>
            <a:xfrm>
              <a:off x="4114471" y="5315126"/>
              <a:ext cx="1017981" cy="461665"/>
            </a:xfrm>
            <a:prstGeom prst="rect">
              <a:avLst/>
            </a:prstGeom>
          </p:spPr>
          <p:txBody>
            <a:bodyPr wrap="none">
              <a:spAutoFit/>
            </a:bodyPr>
            <a:lstStyle/>
            <a:p>
              <a:r>
                <a:rPr lang="en-US" altLang="zh-CN" b="1" dirty="0">
                  <a:latin typeface="+mn-ea"/>
                </a:rPr>
                <a:t>&lt;</a:t>
              </a:r>
              <a:r>
                <a:rPr lang="en-US" altLang="zh-CN" b="1" dirty="0">
                  <a:latin typeface="Comic Sans MS" panose="030F0902030302020204" pitchFamily="66" charset="0"/>
                </a:rPr>
                <a:t>id, 2</a:t>
              </a:r>
              <a:r>
                <a:rPr lang="en-US" altLang="zh-CN" b="1" dirty="0">
                  <a:latin typeface="+mn-ea"/>
                </a:rPr>
                <a:t>&gt;</a:t>
              </a:r>
              <a:endParaRPr lang="zh-CN" altLang="en-US" dirty="0"/>
            </a:p>
          </p:txBody>
        </p:sp>
        <p:cxnSp>
          <p:nvCxnSpPr>
            <p:cNvPr id="13" name="直接连接符 12"/>
            <p:cNvCxnSpPr>
              <a:stCxn id="10" idx="2"/>
              <a:endCxn id="3" idx="0"/>
            </p:cNvCxnSpPr>
            <p:nvPr/>
          </p:nvCxnSpPr>
          <p:spPr bwMode="auto">
            <a:xfrm flipH="1">
              <a:off x="3884127" y="3957874"/>
              <a:ext cx="523687" cy="537926"/>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14" name="矩形 13"/>
            <p:cNvSpPr/>
            <p:nvPr/>
          </p:nvSpPr>
          <p:spPr>
            <a:xfrm>
              <a:off x="4907049" y="4495800"/>
              <a:ext cx="311348" cy="461665"/>
            </a:xfrm>
            <a:prstGeom prst="rect">
              <a:avLst/>
            </a:prstGeom>
          </p:spPr>
          <p:txBody>
            <a:bodyPr wrap="none">
              <a:spAutoFit/>
            </a:bodyPr>
            <a:lstStyle/>
            <a:p>
              <a:r>
                <a:rPr lang="en-US" altLang="zh-CN" b="1" dirty="0">
                  <a:latin typeface="Comic Sans MS" panose="030F0902030302020204" pitchFamily="66" charset="0"/>
                </a:rPr>
                <a:t>+</a:t>
              </a:r>
              <a:endParaRPr lang="zh-CN" altLang="en-US" dirty="0"/>
            </a:p>
          </p:txBody>
        </p:sp>
        <p:cxnSp>
          <p:nvCxnSpPr>
            <p:cNvPr id="16" name="直接连接符 15"/>
            <p:cNvCxnSpPr>
              <a:stCxn id="10" idx="2"/>
              <a:endCxn id="14" idx="0"/>
            </p:cNvCxnSpPr>
            <p:nvPr/>
          </p:nvCxnSpPr>
          <p:spPr bwMode="auto">
            <a:xfrm>
              <a:off x="4407813" y="3957874"/>
              <a:ext cx="654910" cy="537926"/>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cxnSp>
          <p:nvCxnSpPr>
            <p:cNvPr id="21" name="直接连接符 20"/>
            <p:cNvCxnSpPr>
              <a:stCxn id="11" idx="0"/>
              <a:endCxn id="14" idx="2"/>
            </p:cNvCxnSpPr>
            <p:nvPr/>
          </p:nvCxnSpPr>
          <p:spPr bwMode="auto">
            <a:xfrm flipV="1">
              <a:off x="4623461" y="4957465"/>
              <a:ext cx="439262" cy="357661"/>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22" name="矩形 21"/>
            <p:cNvSpPr/>
            <p:nvPr/>
          </p:nvSpPr>
          <p:spPr>
            <a:xfrm>
              <a:off x="4646205" y="6039877"/>
              <a:ext cx="1017981" cy="461665"/>
            </a:xfrm>
            <a:prstGeom prst="rect">
              <a:avLst/>
            </a:prstGeom>
          </p:spPr>
          <p:txBody>
            <a:bodyPr wrap="none">
              <a:spAutoFit/>
            </a:bodyPr>
            <a:lstStyle/>
            <a:p>
              <a:r>
                <a:rPr lang="en-US" altLang="zh-CN" b="1" dirty="0">
                  <a:latin typeface="+mn-ea"/>
                </a:rPr>
                <a:t>&lt;</a:t>
              </a:r>
              <a:r>
                <a:rPr lang="en-US" altLang="zh-CN" b="1" dirty="0">
                  <a:latin typeface="Comic Sans MS" panose="030F0902030302020204" pitchFamily="66" charset="0"/>
                </a:rPr>
                <a:t>id, 3</a:t>
              </a:r>
              <a:r>
                <a:rPr lang="en-US" altLang="zh-CN" b="1" dirty="0">
                  <a:latin typeface="+mn-ea"/>
                </a:rPr>
                <a:t>&gt;</a:t>
              </a:r>
              <a:endParaRPr lang="zh-CN" altLang="en-US" dirty="0"/>
            </a:p>
          </p:txBody>
        </p:sp>
        <p:cxnSp>
          <p:nvCxnSpPr>
            <p:cNvPr id="24" name="直接连接符 23"/>
            <p:cNvCxnSpPr>
              <a:stCxn id="14" idx="2"/>
              <a:endCxn id="26" idx="0"/>
            </p:cNvCxnSpPr>
            <p:nvPr/>
          </p:nvCxnSpPr>
          <p:spPr bwMode="auto">
            <a:xfrm>
              <a:off x="5062723" y="4957465"/>
              <a:ext cx="661330" cy="392981"/>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26" name="矩形 25"/>
            <p:cNvSpPr/>
            <p:nvPr/>
          </p:nvSpPr>
          <p:spPr>
            <a:xfrm>
              <a:off x="5578436" y="5350446"/>
              <a:ext cx="291235" cy="461665"/>
            </a:xfrm>
            <a:prstGeom prst="rect">
              <a:avLst/>
            </a:prstGeom>
          </p:spPr>
          <p:txBody>
            <a:bodyPr wrap="none">
              <a:spAutoFit/>
            </a:bodyPr>
            <a:lstStyle/>
            <a:p>
              <a:r>
                <a:rPr lang="en-US" altLang="zh-CN" b="1" dirty="0">
                  <a:latin typeface="Comic Sans MS" panose="030F0902030302020204" pitchFamily="66" charset="0"/>
                </a:rPr>
                <a:t>*</a:t>
              </a:r>
              <a:endParaRPr lang="zh-CN" altLang="en-US" dirty="0"/>
            </a:p>
          </p:txBody>
        </p:sp>
        <p:cxnSp>
          <p:nvCxnSpPr>
            <p:cNvPr id="29" name="直接连接符 28"/>
            <p:cNvCxnSpPr>
              <a:stCxn id="22" idx="0"/>
              <a:endCxn id="26" idx="2"/>
            </p:cNvCxnSpPr>
            <p:nvPr/>
          </p:nvCxnSpPr>
          <p:spPr bwMode="auto">
            <a:xfrm flipV="1">
              <a:off x="5155196" y="5812111"/>
              <a:ext cx="568858" cy="227766"/>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30" name="矩形 29"/>
            <p:cNvSpPr/>
            <p:nvPr/>
          </p:nvSpPr>
          <p:spPr>
            <a:xfrm>
              <a:off x="6130545" y="6039877"/>
              <a:ext cx="468229" cy="461665"/>
            </a:xfrm>
            <a:prstGeom prst="rect">
              <a:avLst/>
            </a:prstGeom>
          </p:spPr>
          <p:txBody>
            <a:bodyPr wrap="none">
              <a:spAutoFit/>
            </a:bodyPr>
            <a:lstStyle/>
            <a:p>
              <a:r>
                <a:rPr lang="en-US" altLang="zh-CN" b="1" dirty="0">
                  <a:latin typeface="Comic Sans MS" panose="030F0902030302020204" pitchFamily="66" charset="0"/>
                </a:rPr>
                <a:t>60</a:t>
              </a:r>
              <a:endParaRPr lang="zh-CN" altLang="en-US" dirty="0"/>
            </a:p>
          </p:txBody>
        </p:sp>
        <p:cxnSp>
          <p:nvCxnSpPr>
            <p:cNvPr id="2048" name="直接连接符 2047"/>
            <p:cNvCxnSpPr>
              <a:stCxn id="26" idx="2"/>
              <a:endCxn id="30" idx="0"/>
            </p:cNvCxnSpPr>
            <p:nvPr/>
          </p:nvCxnSpPr>
          <p:spPr bwMode="auto">
            <a:xfrm>
              <a:off x="5724054" y="5812111"/>
              <a:ext cx="640606" cy="227766"/>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比较两段代码，哪一个片段运行会更快？</a:t>
            </a:r>
          </a:p>
        </p:txBody>
      </p:sp>
      <p:sp>
        <p:nvSpPr>
          <p:cNvPr id="4" name="灯片编号占位符 3"/>
          <p:cNvSpPr>
            <a:spLocks noGrp="1"/>
          </p:cNvSpPr>
          <p:nvPr>
            <p:ph type="sldNum" sz="quarter" idx="12"/>
          </p:nvPr>
        </p:nvSpPr>
        <p:spPr/>
        <p:txBody>
          <a:bodyPr/>
          <a:lstStyle/>
          <a:p>
            <a:fld id="{91F816EA-24CC-2048-859A-C5EA9F275392}" type="slidenum">
              <a:rPr lang="en-US" smtClean="0"/>
              <a:t>4</a:t>
            </a:fld>
            <a:endParaRPr lang="en-US" dirty="0"/>
          </a:p>
        </p:txBody>
      </p:sp>
      <p:sp>
        <p:nvSpPr>
          <p:cNvPr id="2" name="标题 1"/>
          <p:cNvSpPr>
            <a:spLocks noGrp="1"/>
          </p:cNvSpPr>
          <p:nvPr>
            <p:ph type="title"/>
          </p:nvPr>
        </p:nvSpPr>
        <p:spPr/>
        <p:txBody>
          <a:bodyPr/>
          <a:lstStyle/>
          <a:p>
            <a:r>
              <a:rPr lang="zh-CN" altLang="en-US" dirty="0"/>
              <a:t>课程目标</a:t>
            </a:r>
            <a:r>
              <a:rPr lang="en-US" altLang="zh-CN" dirty="0"/>
              <a:t>(</a:t>
            </a:r>
            <a:r>
              <a:rPr lang="zh-CN" altLang="en-US" dirty="0"/>
              <a:t>非正式</a:t>
            </a:r>
            <a:r>
              <a:rPr lang="en-US" altLang="zh-CN" dirty="0"/>
              <a:t>)</a:t>
            </a:r>
            <a:endParaRPr lang="zh-CN" altLang="en-US" dirty="0"/>
          </a:p>
        </p:txBody>
      </p:sp>
      <p:sp>
        <p:nvSpPr>
          <p:cNvPr id="5" name="矩形 4"/>
          <p:cNvSpPr/>
          <p:nvPr/>
        </p:nvSpPr>
        <p:spPr>
          <a:xfrm>
            <a:off x="533400" y="1607404"/>
            <a:ext cx="4572000" cy="1200329"/>
          </a:xfrm>
          <a:prstGeom prst="rect">
            <a:avLst/>
          </a:prstGeom>
          <a:solidFill>
            <a:schemeClr val="tx2">
              <a:lumMod val="20000"/>
              <a:lumOff val="80000"/>
            </a:schemeClr>
          </a:solidFill>
        </p:spPr>
        <p:txBody>
          <a:bodyPr>
            <a:spAutoFit/>
          </a:bodyPr>
          <a:lstStyle/>
          <a:p>
            <a:pPr>
              <a:buFontTx/>
              <a:buNone/>
            </a:pPr>
            <a:r>
              <a:rPr lang="en-US" altLang="zh-CN" dirty="0">
                <a:latin typeface="Consolas" panose="020B0609020204030204" pitchFamily="49" charset="0"/>
                <a:ea typeface="宋体" charset="-122"/>
                <a:cs typeface="Consolas" panose="020B0609020204030204" pitchFamily="49" charset="0"/>
              </a:rPr>
              <a:t>for (</a:t>
            </a:r>
            <a:r>
              <a:rPr lang="en-US" altLang="zh-CN" dirty="0" err="1">
                <a:latin typeface="Consolas" panose="020B0609020204030204" pitchFamily="49" charset="0"/>
                <a:ea typeface="宋体" charset="-122"/>
                <a:cs typeface="Consolas" panose="020B0609020204030204" pitchFamily="49" charset="0"/>
              </a:rPr>
              <a:t>i</a:t>
            </a:r>
            <a:r>
              <a:rPr lang="en-US" altLang="zh-CN" dirty="0">
                <a:latin typeface="Consolas" panose="020B0609020204030204" pitchFamily="49" charset="0"/>
                <a:ea typeface="宋体" charset="-122"/>
                <a:cs typeface="Consolas" panose="020B0609020204030204" pitchFamily="49" charset="0"/>
              </a:rPr>
              <a:t> = 0; </a:t>
            </a:r>
            <a:r>
              <a:rPr lang="en-US" altLang="zh-CN" dirty="0" err="1">
                <a:latin typeface="Consolas" panose="020B0609020204030204" pitchFamily="49" charset="0"/>
                <a:ea typeface="宋体" charset="-122"/>
                <a:cs typeface="Consolas" panose="020B0609020204030204" pitchFamily="49" charset="0"/>
              </a:rPr>
              <a:t>i</a:t>
            </a:r>
            <a:r>
              <a:rPr lang="en-US" altLang="zh-CN" dirty="0">
                <a:latin typeface="Consolas" panose="020B0609020204030204" pitchFamily="49" charset="0"/>
                <a:ea typeface="宋体" charset="-122"/>
                <a:cs typeface="Consolas" panose="020B0609020204030204" pitchFamily="49" charset="0"/>
              </a:rPr>
              <a:t> &lt; M; </a:t>
            </a:r>
            <a:r>
              <a:rPr lang="en-US" altLang="zh-CN" dirty="0" err="1">
                <a:latin typeface="Consolas" panose="020B0609020204030204" pitchFamily="49" charset="0"/>
                <a:ea typeface="宋体" charset="-122"/>
                <a:cs typeface="Consolas" panose="020B0609020204030204" pitchFamily="49" charset="0"/>
              </a:rPr>
              <a:t>i</a:t>
            </a:r>
            <a:r>
              <a:rPr lang="en-US" altLang="zh-CN" dirty="0">
                <a:latin typeface="Consolas" panose="020B0609020204030204" pitchFamily="49" charset="0"/>
                <a:ea typeface="宋体" charset="-122"/>
                <a:cs typeface="Consolas" panose="020B0609020204030204" pitchFamily="49" charset="0"/>
              </a:rPr>
              <a:t>++)</a:t>
            </a:r>
          </a:p>
          <a:p>
            <a:pPr>
              <a:buFontTx/>
              <a:buNone/>
            </a:pPr>
            <a:r>
              <a:rPr lang="en-US" altLang="zh-CN" dirty="0">
                <a:latin typeface="Consolas" panose="020B0609020204030204" pitchFamily="49" charset="0"/>
                <a:ea typeface="宋体" charset="-122"/>
                <a:cs typeface="Consolas" panose="020B0609020204030204" pitchFamily="49" charset="0"/>
              </a:rPr>
              <a:t>  for (j = 0; j &lt; N; j++)</a:t>
            </a:r>
          </a:p>
          <a:p>
            <a:pPr>
              <a:buFontTx/>
              <a:buNone/>
            </a:pPr>
            <a:r>
              <a:rPr lang="en-US" altLang="zh-CN" dirty="0">
                <a:latin typeface="Consolas" panose="020B0609020204030204" pitchFamily="49" charset="0"/>
                <a:ea typeface="宋体" charset="-122"/>
                <a:cs typeface="Consolas" panose="020B0609020204030204" pitchFamily="49" charset="0"/>
              </a:rPr>
              <a:t>      sum += A[</a:t>
            </a:r>
            <a:r>
              <a:rPr lang="en-US" altLang="zh-CN" dirty="0" err="1">
                <a:latin typeface="Consolas" panose="020B0609020204030204" pitchFamily="49" charset="0"/>
                <a:ea typeface="宋体" charset="-122"/>
                <a:cs typeface="Consolas" panose="020B0609020204030204" pitchFamily="49" charset="0"/>
              </a:rPr>
              <a:t>i</a:t>
            </a:r>
            <a:r>
              <a:rPr lang="en-US" altLang="zh-CN" dirty="0">
                <a:latin typeface="Consolas" panose="020B0609020204030204" pitchFamily="49" charset="0"/>
                <a:ea typeface="宋体" charset="-122"/>
                <a:cs typeface="Consolas" panose="020B0609020204030204" pitchFamily="49" charset="0"/>
              </a:rPr>
              <a:t>][j];</a:t>
            </a:r>
          </a:p>
        </p:txBody>
      </p:sp>
      <p:sp>
        <p:nvSpPr>
          <p:cNvPr id="6" name="矩形 5"/>
          <p:cNvSpPr/>
          <p:nvPr/>
        </p:nvSpPr>
        <p:spPr>
          <a:xfrm>
            <a:off x="6172200" y="1607404"/>
            <a:ext cx="4419600" cy="1200329"/>
          </a:xfrm>
          <a:prstGeom prst="rect">
            <a:avLst/>
          </a:prstGeom>
          <a:solidFill>
            <a:schemeClr val="accent3">
              <a:lumMod val="20000"/>
              <a:lumOff val="80000"/>
            </a:schemeClr>
          </a:solidFill>
        </p:spPr>
        <p:txBody>
          <a:bodyPr wrap="square">
            <a:spAutoFit/>
          </a:bodyPr>
          <a:lstStyle/>
          <a:p>
            <a:pPr>
              <a:buFontTx/>
              <a:buNone/>
            </a:pPr>
            <a:r>
              <a:rPr lang="en-US" altLang="zh-CN" dirty="0">
                <a:latin typeface="Consolas" panose="020B0609020204030204" pitchFamily="49" charset="0"/>
                <a:ea typeface="宋体" charset="-122"/>
                <a:cs typeface="Consolas" panose="020B0609020204030204" pitchFamily="49" charset="0"/>
              </a:rPr>
              <a:t>for (j = 0; j &lt; N; j++)</a:t>
            </a:r>
          </a:p>
          <a:p>
            <a:pPr lvl="1">
              <a:buFontTx/>
              <a:buNone/>
            </a:pPr>
            <a:r>
              <a:rPr lang="en-US" altLang="zh-CN" dirty="0">
                <a:latin typeface="Consolas" panose="020B0609020204030204" pitchFamily="49" charset="0"/>
                <a:ea typeface="宋体" charset="-122"/>
                <a:cs typeface="Consolas" panose="020B0609020204030204" pitchFamily="49" charset="0"/>
              </a:rPr>
              <a:t>for (</a:t>
            </a:r>
            <a:r>
              <a:rPr lang="en-US" altLang="zh-CN" dirty="0" err="1">
                <a:latin typeface="Consolas" panose="020B0609020204030204" pitchFamily="49" charset="0"/>
                <a:ea typeface="宋体" charset="-122"/>
                <a:cs typeface="Consolas" panose="020B0609020204030204" pitchFamily="49" charset="0"/>
              </a:rPr>
              <a:t>i</a:t>
            </a:r>
            <a:r>
              <a:rPr lang="en-US" altLang="zh-CN" dirty="0">
                <a:latin typeface="Consolas" panose="020B0609020204030204" pitchFamily="49" charset="0"/>
                <a:ea typeface="宋体" charset="-122"/>
                <a:cs typeface="Consolas" panose="020B0609020204030204" pitchFamily="49" charset="0"/>
              </a:rPr>
              <a:t> = 0; </a:t>
            </a:r>
            <a:r>
              <a:rPr lang="en-US" altLang="zh-CN" dirty="0" err="1">
                <a:latin typeface="Consolas" panose="020B0609020204030204" pitchFamily="49" charset="0"/>
                <a:ea typeface="宋体" charset="-122"/>
                <a:cs typeface="Consolas" panose="020B0609020204030204" pitchFamily="49" charset="0"/>
              </a:rPr>
              <a:t>i</a:t>
            </a:r>
            <a:r>
              <a:rPr lang="en-US" altLang="zh-CN" dirty="0">
                <a:latin typeface="Consolas" panose="020B0609020204030204" pitchFamily="49" charset="0"/>
                <a:ea typeface="宋体" charset="-122"/>
                <a:cs typeface="Consolas" panose="020B0609020204030204" pitchFamily="49" charset="0"/>
              </a:rPr>
              <a:t> &lt; M; </a:t>
            </a:r>
            <a:r>
              <a:rPr lang="en-US" altLang="zh-CN" dirty="0" err="1">
                <a:latin typeface="Consolas" panose="020B0609020204030204" pitchFamily="49" charset="0"/>
                <a:ea typeface="宋体" charset="-122"/>
                <a:cs typeface="Consolas" panose="020B0609020204030204" pitchFamily="49" charset="0"/>
              </a:rPr>
              <a:t>i</a:t>
            </a:r>
            <a:r>
              <a:rPr lang="en-US" altLang="zh-CN" dirty="0">
                <a:latin typeface="Consolas" panose="020B0609020204030204" pitchFamily="49" charset="0"/>
                <a:ea typeface="宋体" charset="-122"/>
                <a:cs typeface="Consolas" panose="020B0609020204030204" pitchFamily="49" charset="0"/>
              </a:rPr>
              <a:t>++)</a:t>
            </a:r>
          </a:p>
          <a:p>
            <a:pPr>
              <a:buFontTx/>
              <a:buNone/>
            </a:pPr>
            <a:r>
              <a:rPr lang="en-US" altLang="zh-CN" dirty="0">
                <a:latin typeface="Consolas" panose="020B0609020204030204" pitchFamily="49" charset="0"/>
                <a:ea typeface="宋体" charset="-122"/>
                <a:cs typeface="Consolas" panose="020B0609020204030204" pitchFamily="49" charset="0"/>
              </a:rPr>
              <a:t>      sum += A[</a:t>
            </a:r>
            <a:r>
              <a:rPr lang="en-US" altLang="zh-CN" dirty="0" err="1">
                <a:latin typeface="Consolas" panose="020B0609020204030204" pitchFamily="49" charset="0"/>
                <a:ea typeface="宋体" charset="-122"/>
                <a:cs typeface="Consolas" panose="020B0609020204030204" pitchFamily="49" charset="0"/>
              </a:rPr>
              <a:t>i</a:t>
            </a:r>
            <a:r>
              <a:rPr lang="en-US" altLang="zh-CN" dirty="0">
                <a:latin typeface="Consolas" panose="020B0609020204030204" pitchFamily="49" charset="0"/>
                <a:ea typeface="宋体" charset="-122"/>
                <a:cs typeface="Consolas" panose="020B0609020204030204" pitchFamily="49" charset="0"/>
              </a:rPr>
              <a:t>][j];</a:t>
            </a:r>
          </a:p>
        </p:txBody>
      </p:sp>
      <p:sp>
        <p:nvSpPr>
          <p:cNvPr id="7" name="TextBox 6"/>
          <p:cNvSpPr txBox="1"/>
          <p:nvPr/>
        </p:nvSpPr>
        <p:spPr>
          <a:xfrm>
            <a:off x="538089" y="3224562"/>
            <a:ext cx="10515599" cy="1200329"/>
          </a:xfrm>
          <a:prstGeom prst="rect">
            <a:avLst/>
          </a:prstGeom>
          <a:noFill/>
        </p:spPr>
        <p:txBody>
          <a:bodyPr wrap="square" rtlCol="0">
            <a:spAutoFit/>
          </a:bodyPr>
          <a:lstStyle/>
          <a:p>
            <a:r>
              <a:rPr lang="zh-CN" altLang="en-US" dirty="0">
                <a:latin typeface="Consolas" panose="020B0609020204030204" pitchFamily="49" charset="0"/>
                <a:ea typeface="华文新魏" panose="02010800040101010101" pitchFamily="2" charset="-122"/>
                <a:cs typeface="Consolas" panose="020B0609020204030204" pitchFamily="49" charset="0"/>
              </a:rPr>
              <a:t>实验结果</a:t>
            </a:r>
            <a:r>
              <a:rPr lang="en-US" altLang="zh-CN" dirty="0">
                <a:latin typeface="Consolas" panose="020B0609020204030204" pitchFamily="49" charset="0"/>
                <a:ea typeface="华文新魏" panose="02010800040101010101" pitchFamily="2" charset="-122"/>
                <a:cs typeface="Consolas" panose="020B0609020204030204" pitchFamily="49" charset="0"/>
              </a:rPr>
              <a:t>: </a:t>
            </a:r>
            <a:r>
              <a:rPr lang="zh-CN" altLang="en-US" dirty="0">
                <a:latin typeface="Consolas" panose="020B0609020204030204" pitchFamily="49" charset="0"/>
                <a:ea typeface="华文新魏" panose="02010800040101010101" pitchFamily="2" charset="-122"/>
                <a:cs typeface="Consolas" panose="020B0609020204030204" pitchFamily="49" charset="0"/>
              </a:rPr>
              <a:t>在</a:t>
            </a:r>
            <a:r>
              <a:rPr lang="en-US" altLang="zh-CN" dirty="0">
                <a:latin typeface="Consolas" panose="020B0609020204030204" pitchFamily="49" charset="0"/>
                <a:ea typeface="华文新魏" panose="02010800040101010101" pitchFamily="2" charset="-122"/>
                <a:cs typeface="Consolas" panose="020B0609020204030204" pitchFamily="49" charset="0"/>
              </a:rPr>
              <a:t>Intel I5 CPU, Windows 7 64</a:t>
            </a:r>
            <a:r>
              <a:rPr lang="zh-CN" altLang="en-US" dirty="0">
                <a:latin typeface="Consolas" panose="020B0609020204030204" pitchFamily="49" charset="0"/>
                <a:ea typeface="华文新魏" panose="02010800040101010101" pitchFamily="2" charset="-122"/>
                <a:cs typeface="Consolas" panose="020B0609020204030204" pitchFamily="49" charset="0"/>
              </a:rPr>
              <a:t>位系统中</a:t>
            </a:r>
            <a:endParaRPr lang="en-US" altLang="zh-CN" dirty="0">
              <a:latin typeface="Consolas" panose="020B0609020204030204" pitchFamily="49" charset="0"/>
              <a:ea typeface="华文新魏" panose="02010800040101010101" pitchFamily="2" charset="-122"/>
              <a:cs typeface="Consolas" panose="020B0609020204030204" pitchFamily="49" charset="0"/>
            </a:endParaRPr>
          </a:p>
          <a:p>
            <a:pPr marL="342900" indent="-342900">
              <a:buFont typeface="Arial" panose="020B0604020202090204" pitchFamily="34" charset="0"/>
              <a:buChar char="•"/>
            </a:pPr>
            <a:r>
              <a:rPr lang="zh-CN" altLang="en-US" dirty="0">
                <a:latin typeface="Consolas" panose="020B0609020204030204" pitchFamily="49" charset="0"/>
                <a:ea typeface="华文新魏" panose="02010800040101010101" pitchFamily="2" charset="-122"/>
                <a:cs typeface="Consolas" panose="020B0609020204030204" pitchFamily="49" charset="0"/>
              </a:rPr>
              <a:t>当</a:t>
            </a:r>
            <a:r>
              <a:rPr lang="en-US" altLang="zh-CN" dirty="0">
                <a:latin typeface="Consolas" panose="020B0609020204030204" pitchFamily="49" charset="0"/>
                <a:ea typeface="华文新魏" panose="02010800040101010101" pitchFamily="2" charset="-122"/>
                <a:cs typeface="Consolas" panose="020B0609020204030204" pitchFamily="49" charset="0"/>
              </a:rPr>
              <a:t>M</a:t>
            </a:r>
            <a:r>
              <a:rPr lang="zh-CN" altLang="en-US" dirty="0">
                <a:latin typeface="Consolas" panose="020B0609020204030204" pitchFamily="49" charset="0"/>
                <a:ea typeface="华文新魏" panose="02010800040101010101" pitchFamily="2" charset="-122"/>
                <a:cs typeface="Consolas" panose="020B0609020204030204" pitchFamily="49" charset="0"/>
              </a:rPr>
              <a:t>和</a:t>
            </a:r>
            <a:r>
              <a:rPr lang="en-US" altLang="zh-CN" dirty="0">
                <a:latin typeface="Consolas" panose="020B0609020204030204" pitchFamily="49" charset="0"/>
                <a:ea typeface="华文新魏" panose="02010800040101010101" pitchFamily="2" charset="-122"/>
                <a:cs typeface="Consolas" panose="020B0609020204030204" pitchFamily="49" charset="0"/>
              </a:rPr>
              <a:t>N</a:t>
            </a:r>
            <a:r>
              <a:rPr lang="zh-CN" altLang="en-US" dirty="0">
                <a:latin typeface="Consolas" panose="020B0609020204030204" pitchFamily="49" charset="0"/>
                <a:ea typeface="华文新魏" panose="02010800040101010101" pitchFamily="2" charset="-122"/>
                <a:cs typeface="Consolas" panose="020B0609020204030204" pitchFamily="49" charset="0"/>
              </a:rPr>
              <a:t>都取</a:t>
            </a:r>
            <a:r>
              <a:rPr lang="en-US" altLang="zh-CN" dirty="0">
                <a:latin typeface="Consolas" panose="020B0609020204030204" pitchFamily="49" charset="0"/>
                <a:ea typeface="华文新魏" panose="02010800040101010101" pitchFamily="2" charset="-122"/>
                <a:cs typeface="Consolas" panose="020B0609020204030204" pitchFamily="49" charset="0"/>
              </a:rPr>
              <a:t>5000</a:t>
            </a:r>
            <a:r>
              <a:rPr lang="zh-CN" altLang="en-US" dirty="0">
                <a:latin typeface="Consolas" panose="020B0609020204030204" pitchFamily="49" charset="0"/>
                <a:ea typeface="华文新魏" panose="02010800040101010101" pitchFamily="2" charset="-122"/>
                <a:cs typeface="Consolas" panose="020B0609020204030204" pitchFamily="49" charset="0"/>
              </a:rPr>
              <a:t>的时候，执行</a:t>
            </a:r>
            <a:r>
              <a:rPr lang="en-US" altLang="zh-CN" dirty="0">
                <a:latin typeface="Consolas" panose="020B0609020204030204" pitchFamily="49" charset="0"/>
                <a:ea typeface="华文新魏" panose="02010800040101010101" pitchFamily="2" charset="-122"/>
                <a:cs typeface="Consolas" panose="020B0609020204030204" pitchFamily="49" charset="0"/>
              </a:rPr>
              <a:t>1</a:t>
            </a:r>
            <a:r>
              <a:rPr lang="zh-CN" altLang="en-US" dirty="0">
                <a:latin typeface="Consolas" panose="020B0609020204030204" pitchFamily="49" charset="0"/>
                <a:ea typeface="华文新魏" panose="02010800040101010101" pitchFamily="2" charset="-122"/>
                <a:cs typeface="Consolas" panose="020B0609020204030204" pitchFamily="49" charset="0"/>
              </a:rPr>
              <a:t>次，运行时间分别是</a:t>
            </a:r>
            <a:r>
              <a:rPr lang="en-US" altLang="zh-CN" dirty="0">
                <a:solidFill>
                  <a:srgbClr val="C00000"/>
                </a:solidFill>
                <a:latin typeface="Consolas" panose="020B0609020204030204" pitchFamily="49" charset="0"/>
                <a:ea typeface="华文新魏" panose="02010800040101010101" pitchFamily="2" charset="-122"/>
                <a:cs typeface="Consolas" panose="020B0609020204030204" pitchFamily="49" charset="0"/>
              </a:rPr>
              <a:t>0.074</a:t>
            </a:r>
            <a:r>
              <a:rPr lang="zh-CN" altLang="en-US" dirty="0">
                <a:latin typeface="Consolas" panose="020B0609020204030204" pitchFamily="49" charset="0"/>
                <a:ea typeface="华文新魏" panose="02010800040101010101" pitchFamily="2" charset="-122"/>
                <a:cs typeface="Consolas" panose="020B0609020204030204" pitchFamily="49" charset="0"/>
              </a:rPr>
              <a:t>秒和</a:t>
            </a:r>
            <a:r>
              <a:rPr lang="en-US" altLang="zh-CN" dirty="0">
                <a:solidFill>
                  <a:srgbClr val="C00000"/>
                </a:solidFill>
                <a:latin typeface="Consolas" panose="020B0609020204030204" pitchFamily="49" charset="0"/>
                <a:ea typeface="华文新魏" panose="02010800040101010101" pitchFamily="2" charset="-122"/>
                <a:cs typeface="Consolas" panose="020B0609020204030204" pitchFamily="49" charset="0"/>
              </a:rPr>
              <a:t>0.268</a:t>
            </a:r>
            <a:r>
              <a:rPr lang="zh-CN" altLang="en-US" dirty="0">
                <a:latin typeface="Consolas" panose="020B0609020204030204" pitchFamily="49" charset="0"/>
                <a:ea typeface="华文新魏" panose="02010800040101010101" pitchFamily="2" charset="-122"/>
                <a:cs typeface="Consolas" panose="020B0609020204030204" pitchFamily="49" charset="0"/>
              </a:rPr>
              <a:t>秒</a:t>
            </a:r>
            <a:endParaRPr lang="en-US" altLang="zh-CN" dirty="0">
              <a:latin typeface="Consolas" panose="020B0609020204030204" pitchFamily="49" charset="0"/>
              <a:ea typeface="华文新魏" panose="02010800040101010101" pitchFamily="2" charset="-122"/>
              <a:cs typeface="Consolas" panose="020B0609020204030204" pitchFamily="49" charset="0"/>
            </a:endParaRPr>
          </a:p>
          <a:p>
            <a:pPr marL="342900" indent="-342900">
              <a:buFont typeface="Arial" panose="020B0604020202090204" pitchFamily="34" charset="0"/>
              <a:buChar char="•"/>
            </a:pPr>
            <a:r>
              <a:rPr lang="zh-CN" altLang="en-US" dirty="0">
                <a:latin typeface="Consolas" panose="020B0609020204030204" pitchFamily="49" charset="0"/>
                <a:ea typeface="华文新魏" panose="02010800040101010101" pitchFamily="2" charset="-122"/>
                <a:cs typeface="Consolas" panose="020B0609020204030204" pitchFamily="49" charset="0"/>
              </a:rPr>
              <a:t>当</a:t>
            </a:r>
            <a:r>
              <a:rPr lang="en-US" altLang="zh-CN" dirty="0">
                <a:latin typeface="Consolas" panose="020B0609020204030204" pitchFamily="49" charset="0"/>
                <a:ea typeface="华文新魏" panose="02010800040101010101" pitchFamily="2" charset="-122"/>
                <a:cs typeface="Consolas" panose="020B0609020204030204" pitchFamily="49" charset="0"/>
              </a:rPr>
              <a:t>M</a:t>
            </a:r>
            <a:r>
              <a:rPr lang="zh-CN" altLang="en-US" dirty="0">
                <a:latin typeface="Consolas" panose="020B0609020204030204" pitchFamily="49" charset="0"/>
                <a:ea typeface="华文新魏" panose="02010800040101010101" pitchFamily="2" charset="-122"/>
                <a:cs typeface="Consolas" panose="020B0609020204030204" pitchFamily="49" charset="0"/>
              </a:rPr>
              <a:t>和</a:t>
            </a:r>
            <a:r>
              <a:rPr lang="en-US" altLang="zh-CN" dirty="0">
                <a:latin typeface="Consolas" panose="020B0609020204030204" pitchFamily="49" charset="0"/>
                <a:ea typeface="华文新魏" panose="02010800040101010101" pitchFamily="2" charset="-122"/>
                <a:cs typeface="Consolas" panose="020B0609020204030204" pitchFamily="49" charset="0"/>
              </a:rPr>
              <a:t>N</a:t>
            </a:r>
            <a:r>
              <a:rPr lang="zh-CN" altLang="en-US" dirty="0">
                <a:latin typeface="Consolas" panose="020B0609020204030204" pitchFamily="49" charset="0"/>
                <a:ea typeface="华文新魏" panose="02010800040101010101" pitchFamily="2" charset="-122"/>
                <a:cs typeface="Consolas" panose="020B0609020204030204" pitchFamily="49" charset="0"/>
              </a:rPr>
              <a:t>都取</a:t>
            </a:r>
            <a:r>
              <a:rPr lang="en-US" altLang="zh-CN" dirty="0">
                <a:latin typeface="Consolas" panose="020B0609020204030204" pitchFamily="49" charset="0"/>
                <a:ea typeface="华文新魏" panose="02010800040101010101" pitchFamily="2" charset="-122"/>
                <a:cs typeface="Consolas" panose="020B0609020204030204" pitchFamily="49" charset="0"/>
              </a:rPr>
              <a:t>5000</a:t>
            </a:r>
            <a:r>
              <a:rPr lang="zh-CN" altLang="en-US" dirty="0">
                <a:latin typeface="Consolas" panose="020B0609020204030204" pitchFamily="49" charset="0"/>
                <a:ea typeface="华文新魏" panose="02010800040101010101" pitchFamily="2" charset="-122"/>
                <a:cs typeface="Consolas" panose="020B0609020204030204" pitchFamily="49" charset="0"/>
              </a:rPr>
              <a:t>的时候，执行</a:t>
            </a:r>
            <a:r>
              <a:rPr lang="en-US" altLang="zh-CN" dirty="0">
                <a:latin typeface="Consolas" panose="020B0609020204030204" pitchFamily="49" charset="0"/>
                <a:ea typeface="华文新魏" panose="02010800040101010101" pitchFamily="2" charset="-122"/>
                <a:cs typeface="Consolas" panose="020B0609020204030204" pitchFamily="49" charset="0"/>
              </a:rPr>
              <a:t>10</a:t>
            </a:r>
            <a:r>
              <a:rPr lang="zh-CN" altLang="en-US" dirty="0">
                <a:latin typeface="Consolas" panose="020B0609020204030204" pitchFamily="49" charset="0"/>
                <a:ea typeface="华文新魏" panose="02010800040101010101" pitchFamily="2" charset="-122"/>
                <a:cs typeface="Consolas" panose="020B0609020204030204" pitchFamily="49" charset="0"/>
              </a:rPr>
              <a:t>次，运行时间分别是</a:t>
            </a:r>
            <a:r>
              <a:rPr lang="en-US" altLang="zh-CN" dirty="0">
                <a:solidFill>
                  <a:srgbClr val="C00000"/>
                </a:solidFill>
                <a:latin typeface="Consolas" panose="020B0609020204030204" pitchFamily="49" charset="0"/>
                <a:ea typeface="华文新魏" panose="02010800040101010101" pitchFamily="2" charset="-122"/>
                <a:cs typeface="Consolas" panose="020B0609020204030204" pitchFamily="49" charset="0"/>
              </a:rPr>
              <a:t>0.714</a:t>
            </a:r>
            <a:r>
              <a:rPr lang="zh-CN" altLang="en-US" dirty="0">
                <a:latin typeface="Consolas" panose="020B0609020204030204" pitchFamily="49" charset="0"/>
                <a:ea typeface="华文新魏" panose="02010800040101010101" pitchFamily="2" charset="-122"/>
                <a:cs typeface="Consolas" panose="020B0609020204030204" pitchFamily="49" charset="0"/>
              </a:rPr>
              <a:t>秒和</a:t>
            </a:r>
            <a:r>
              <a:rPr lang="en-US" altLang="zh-CN" dirty="0">
                <a:solidFill>
                  <a:srgbClr val="C00000"/>
                </a:solidFill>
                <a:latin typeface="Consolas" panose="020B0609020204030204" pitchFamily="49" charset="0"/>
                <a:ea typeface="华文新魏" panose="02010800040101010101" pitchFamily="2" charset="-122"/>
                <a:cs typeface="Consolas" panose="020B0609020204030204" pitchFamily="49" charset="0"/>
              </a:rPr>
              <a:t>2.664</a:t>
            </a:r>
            <a:r>
              <a:rPr lang="zh-CN" altLang="en-US" dirty="0">
                <a:latin typeface="Consolas" panose="020B0609020204030204" pitchFamily="49" charset="0"/>
                <a:ea typeface="华文新魏" panose="02010800040101010101" pitchFamily="2" charset="-122"/>
                <a:cs typeface="Consolas" panose="020B0609020204030204" pitchFamily="49" charset="0"/>
              </a:rPr>
              <a:t>秒</a:t>
            </a:r>
          </a:p>
        </p:txBody>
      </p:sp>
      <p:sp>
        <p:nvSpPr>
          <p:cNvPr id="8" name="矩形 7"/>
          <p:cNvSpPr/>
          <p:nvPr/>
        </p:nvSpPr>
        <p:spPr>
          <a:xfrm>
            <a:off x="508782" y="4650787"/>
            <a:ext cx="9564913" cy="830997"/>
          </a:xfrm>
          <a:prstGeom prst="rect">
            <a:avLst/>
          </a:prstGeom>
        </p:spPr>
        <p:txBody>
          <a:bodyPr wrap="square">
            <a:spAutoFit/>
          </a:bodyPr>
          <a:lstStyle/>
          <a:p>
            <a:r>
              <a:rPr lang="zh-CN" altLang="en-US" dirty="0">
                <a:latin typeface="华文新魏" panose="02010800040101010101" pitchFamily="2" charset="-122"/>
                <a:ea typeface="华文新魏" panose="02010800040101010101" pitchFamily="2" charset="-122"/>
              </a:rPr>
              <a:t>说明</a:t>
            </a:r>
            <a:r>
              <a:rPr lang="en-US" altLang="zh-CN" dirty="0">
                <a:latin typeface="华文新魏" panose="02010800040101010101" pitchFamily="2" charset="-122"/>
                <a:ea typeface="华文新魏" panose="02010800040101010101" pitchFamily="2" charset="-122"/>
              </a:rPr>
              <a:t>: </a:t>
            </a:r>
            <a:r>
              <a:rPr lang="zh-CN" altLang="en-US" dirty="0">
                <a:latin typeface="华文新魏" panose="02010800040101010101" pitchFamily="2" charset="-122"/>
                <a:ea typeface="华文新魏" panose="02010800040101010101" pitchFamily="2" charset="-122"/>
              </a:rPr>
              <a:t>编译程序不能解决所有问题。了解程序语言和编译原理有助于我们写出</a:t>
            </a:r>
            <a:r>
              <a:rPr lang="zh-CN" altLang="en-US" b="1" dirty="0">
                <a:solidFill>
                  <a:srgbClr val="C00000"/>
                </a:solidFill>
                <a:latin typeface="微软雅黑" pitchFamily="34" charset="-122"/>
                <a:ea typeface="微软雅黑" pitchFamily="34" charset="-122"/>
              </a:rPr>
              <a:t>更高效</a:t>
            </a:r>
            <a:r>
              <a:rPr lang="zh-CN" altLang="en-US" dirty="0">
                <a:latin typeface="华文新魏" panose="02010800040101010101" pitchFamily="2" charset="-122"/>
                <a:ea typeface="华文新魏" panose="02010800040101010101" pitchFamily="2" charset="-122"/>
              </a:rPr>
              <a:t>的程序。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dirty="0"/>
              <a:t>利用语法树和符号表</a:t>
            </a:r>
            <a:endParaRPr lang="en-US" altLang="zh-CN" dirty="0"/>
          </a:p>
          <a:p>
            <a:r>
              <a:rPr lang="zh-CN" altLang="en-US" dirty="0"/>
              <a:t>收集语义信息，类型检查和类型转换</a:t>
            </a:r>
            <a:endParaRPr lang="en-US" altLang="zh-CN" dirty="0"/>
          </a:p>
          <a:p>
            <a:r>
              <a:rPr lang="zh-CN" altLang="en-US" dirty="0"/>
              <a:t>验证语法结构合法的程序是否存在语义错误</a:t>
            </a:r>
            <a:endParaRPr lang="en-US" altLang="zh-CN" dirty="0"/>
          </a:p>
          <a:p>
            <a:r>
              <a:rPr lang="zh-CN" altLang="en-US" dirty="0"/>
              <a:t>语法树→ 带语义信息的语法树</a:t>
            </a:r>
            <a:endParaRPr lang="en-US" altLang="zh-CN" dirty="0"/>
          </a:p>
        </p:txBody>
      </p:sp>
      <p:sp>
        <p:nvSpPr>
          <p:cNvPr id="3" name="灯片编号占位符 2"/>
          <p:cNvSpPr>
            <a:spLocks noGrp="1"/>
          </p:cNvSpPr>
          <p:nvPr>
            <p:ph type="sldNum" sz="quarter" idx="12"/>
          </p:nvPr>
        </p:nvSpPr>
        <p:spPr/>
        <p:txBody>
          <a:bodyPr/>
          <a:lstStyle/>
          <a:p>
            <a:fld id="{91F816EA-24CC-2048-859A-C5EA9F275392}" type="slidenum">
              <a:rPr lang="en-US" smtClean="0"/>
              <a:t>40</a:t>
            </a:fld>
            <a:endParaRPr lang="en-US" dirty="0"/>
          </a:p>
        </p:txBody>
      </p:sp>
      <p:sp>
        <p:nvSpPr>
          <p:cNvPr id="2" name="标题 1"/>
          <p:cNvSpPr>
            <a:spLocks noGrp="1"/>
          </p:cNvSpPr>
          <p:nvPr>
            <p:ph type="title"/>
          </p:nvPr>
        </p:nvSpPr>
        <p:spPr/>
        <p:txBody>
          <a:bodyPr/>
          <a:lstStyle/>
          <a:p>
            <a:r>
              <a:rPr lang="zh-CN" altLang="en-US" dirty="0"/>
              <a:t>语义分析</a:t>
            </a:r>
            <a:r>
              <a:rPr lang="en-US" altLang="zh-CN" dirty="0"/>
              <a:t>(Semantic Analysis)</a:t>
            </a:r>
            <a:endParaRPr lang="zh-CN" altLang="en-US" dirty="0"/>
          </a:p>
        </p:txBody>
      </p:sp>
      <p:grpSp>
        <p:nvGrpSpPr>
          <p:cNvPr id="5" name="组合 4"/>
          <p:cNvGrpSpPr/>
          <p:nvPr/>
        </p:nvGrpSpPr>
        <p:grpSpPr>
          <a:xfrm>
            <a:off x="1698502" y="3439525"/>
            <a:ext cx="3095787" cy="2518198"/>
            <a:chOff x="3319490" y="3496209"/>
            <a:chExt cx="3431532" cy="3114689"/>
          </a:xfrm>
        </p:grpSpPr>
        <p:sp>
          <p:nvSpPr>
            <p:cNvPr id="6" name="矩形 5"/>
            <p:cNvSpPr/>
            <p:nvPr/>
          </p:nvSpPr>
          <p:spPr>
            <a:xfrm>
              <a:off x="3319490" y="4495799"/>
              <a:ext cx="1496466" cy="571021"/>
            </a:xfrm>
            <a:prstGeom prst="rect">
              <a:avLst/>
            </a:prstGeom>
          </p:spPr>
          <p:txBody>
            <a:bodyPr wrap="none">
              <a:spAutoFit/>
            </a:bodyPr>
            <a:lstStyle/>
            <a:p>
              <a:r>
                <a:rPr lang="en-US" altLang="zh-CN" b="1" dirty="0">
                  <a:latin typeface="+mn-ea"/>
                </a:rPr>
                <a:t>&lt;</a:t>
              </a:r>
              <a:r>
                <a:rPr lang="en-US" altLang="zh-CN" b="1" dirty="0">
                  <a:latin typeface="Comic Sans MS" panose="030F0902030302020204" pitchFamily="66" charset="0"/>
                </a:rPr>
                <a:t>id, 1</a:t>
              </a:r>
              <a:r>
                <a:rPr lang="en-US" altLang="zh-CN" b="1" dirty="0">
                  <a:latin typeface="+mn-ea"/>
                </a:rPr>
                <a:t>&gt;</a:t>
              </a:r>
              <a:r>
                <a:rPr lang="en-US" altLang="zh-CN" b="1" dirty="0">
                  <a:latin typeface="Comic Sans MS" panose="030F0902030302020204" pitchFamily="66" charset="0"/>
                </a:rPr>
                <a:t> </a:t>
              </a:r>
              <a:endParaRPr lang="zh-CN" altLang="en-US" dirty="0"/>
            </a:p>
          </p:txBody>
        </p:sp>
        <p:sp>
          <p:nvSpPr>
            <p:cNvPr id="7" name="矩形 6"/>
            <p:cNvSpPr/>
            <p:nvPr/>
          </p:nvSpPr>
          <p:spPr>
            <a:xfrm>
              <a:off x="4196493" y="3496209"/>
              <a:ext cx="560064" cy="571021"/>
            </a:xfrm>
            <a:prstGeom prst="rect">
              <a:avLst/>
            </a:prstGeom>
          </p:spPr>
          <p:txBody>
            <a:bodyPr wrap="none">
              <a:spAutoFit/>
            </a:bodyPr>
            <a:lstStyle/>
            <a:p>
              <a:r>
                <a:rPr lang="en-US" altLang="zh-CN" b="1" dirty="0">
                  <a:latin typeface="Comic Sans MS" panose="030F0902030302020204" pitchFamily="66" charset="0"/>
                </a:rPr>
                <a:t>:=</a:t>
              </a:r>
              <a:endParaRPr lang="zh-CN" altLang="en-US" dirty="0"/>
            </a:p>
          </p:txBody>
        </p:sp>
        <p:sp>
          <p:nvSpPr>
            <p:cNvPr id="8" name="矩形 7"/>
            <p:cNvSpPr/>
            <p:nvPr/>
          </p:nvSpPr>
          <p:spPr>
            <a:xfrm>
              <a:off x="4114471" y="5315126"/>
              <a:ext cx="1348986" cy="571021"/>
            </a:xfrm>
            <a:prstGeom prst="rect">
              <a:avLst/>
            </a:prstGeom>
          </p:spPr>
          <p:txBody>
            <a:bodyPr wrap="none">
              <a:spAutoFit/>
            </a:bodyPr>
            <a:lstStyle/>
            <a:p>
              <a:r>
                <a:rPr lang="en-US" altLang="zh-CN" b="1" dirty="0">
                  <a:latin typeface="+mn-ea"/>
                </a:rPr>
                <a:t>&lt;</a:t>
              </a:r>
              <a:r>
                <a:rPr lang="en-US" altLang="zh-CN" b="1" dirty="0">
                  <a:latin typeface="Comic Sans MS" panose="030F0902030302020204" pitchFamily="66" charset="0"/>
                </a:rPr>
                <a:t>id, 2</a:t>
              </a:r>
              <a:r>
                <a:rPr lang="en-US" altLang="zh-CN" b="1" dirty="0">
                  <a:latin typeface="+mn-ea"/>
                </a:rPr>
                <a:t>&gt;</a:t>
              </a:r>
              <a:endParaRPr lang="zh-CN" altLang="en-US" dirty="0"/>
            </a:p>
          </p:txBody>
        </p:sp>
        <p:cxnSp>
          <p:nvCxnSpPr>
            <p:cNvPr id="9" name="直接连接符 8"/>
            <p:cNvCxnSpPr>
              <a:stCxn id="7" idx="2"/>
              <a:endCxn id="6" idx="0"/>
            </p:cNvCxnSpPr>
            <p:nvPr/>
          </p:nvCxnSpPr>
          <p:spPr bwMode="auto">
            <a:xfrm flipH="1">
              <a:off x="4067723" y="4067230"/>
              <a:ext cx="408803" cy="42857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10" name="矩形 9"/>
            <p:cNvSpPr/>
            <p:nvPr/>
          </p:nvSpPr>
          <p:spPr>
            <a:xfrm>
              <a:off x="4907050" y="4495799"/>
              <a:ext cx="412586" cy="571021"/>
            </a:xfrm>
            <a:prstGeom prst="rect">
              <a:avLst/>
            </a:prstGeom>
          </p:spPr>
          <p:txBody>
            <a:bodyPr wrap="none">
              <a:spAutoFit/>
            </a:bodyPr>
            <a:lstStyle/>
            <a:p>
              <a:r>
                <a:rPr lang="en-US" altLang="zh-CN" b="1" dirty="0">
                  <a:latin typeface="Comic Sans MS" panose="030F0902030302020204" pitchFamily="66" charset="0"/>
                </a:rPr>
                <a:t>+</a:t>
              </a:r>
              <a:endParaRPr lang="zh-CN" altLang="en-US" dirty="0"/>
            </a:p>
          </p:txBody>
        </p:sp>
        <p:cxnSp>
          <p:nvCxnSpPr>
            <p:cNvPr id="11" name="直接连接符 10"/>
            <p:cNvCxnSpPr>
              <a:stCxn id="7" idx="2"/>
              <a:endCxn id="10" idx="0"/>
            </p:cNvCxnSpPr>
            <p:nvPr/>
          </p:nvCxnSpPr>
          <p:spPr bwMode="auto">
            <a:xfrm>
              <a:off x="4476526" y="4067230"/>
              <a:ext cx="636817" cy="42857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cxnSp>
          <p:nvCxnSpPr>
            <p:cNvPr id="12" name="直接连接符 11"/>
            <p:cNvCxnSpPr>
              <a:stCxn id="8" idx="0"/>
              <a:endCxn id="10" idx="2"/>
            </p:cNvCxnSpPr>
            <p:nvPr/>
          </p:nvCxnSpPr>
          <p:spPr bwMode="auto">
            <a:xfrm flipV="1">
              <a:off x="4788964" y="5066820"/>
              <a:ext cx="324379" cy="248306"/>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13" name="矩形 12"/>
            <p:cNvSpPr/>
            <p:nvPr/>
          </p:nvSpPr>
          <p:spPr>
            <a:xfrm>
              <a:off x="4646205" y="6039877"/>
              <a:ext cx="1348986" cy="571021"/>
            </a:xfrm>
            <a:prstGeom prst="rect">
              <a:avLst/>
            </a:prstGeom>
          </p:spPr>
          <p:txBody>
            <a:bodyPr wrap="none">
              <a:spAutoFit/>
            </a:bodyPr>
            <a:lstStyle/>
            <a:p>
              <a:r>
                <a:rPr lang="en-US" altLang="zh-CN" b="1" dirty="0">
                  <a:latin typeface="+mn-ea"/>
                </a:rPr>
                <a:t>&lt;</a:t>
              </a:r>
              <a:r>
                <a:rPr lang="en-US" altLang="zh-CN" b="1" dirty="0">
                  <a:latin typeface="Comic Sans MS" panose="030F0902030302020204" pitchFamily="66" charset="0"/>
                </a:rPr>
                <a:t>id, 3</a:t>
              </a:r>
              <a:r>
                <a:rPr lang="en-US" altLang="zh-CN" b="1" dirty="0">
                  <a:latin typeface="+mn-ea"/>
                </a:rPr>
                <a:t>&gt;</a:t>
              </a:r>
              <a:endParaRPr lang="zh-CN" altLang="en-US" dirty="0"/>
            </a:p>
          </p:txBody>
        </p:sp>
        <p:cxnSp>
          <p:nvCxnSpPr>
            <p:cNvPr id="14" name="直接连接符 13"/>
            <p:cNvCxnSpPr>
              <a:stCxn id="10" idx="2"/>
              <a:endCxn id="15" idx="0"/>
            </p:cNvCxnSpPr>
            <p:nvPr/>
          </p:nvCxnSpPr>
          <p:spPr bwMode="auto">
            <a:xfrm>
              <a:off x="5113342" y="5066820"/>
              <a:ext cx="658059" cy="283626"/>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15" name="矩形 14"/>
            <p:cNvSpPr/>
            <p:nvPr/>
          </p:nvSpPr>
          <p:spPr>
            <a:xfrm>
              <a:off x="5578436" y="5350446"/>
              <a:ext cx="385932" cy="571021"/>
            </a:xfrm>
            <a:prstGeom prst="rect">
              <a:avLst/>
            </a:prstGeom>
          </p:spPr>
          <p:txBody>
            <a:bodyPr wrap="none">
              <a:spAutoFit/>
            </a:bodyPr>
            <a:lstStyle/>
            <a:p>
              <a:r>
                <a:rPr lang="en-US" altLang="zh-CN" b="1" dirty="0">
                  <a:latin typeface="Comic Sans MS" panose="030F0902030302020204" pitchFamily="66" charset="0"/>
                </a:rPr>
                <a:t>*</a:t>
              </a:r>
              <a:endParaRPr lang="zh-CN" altLang="en-US" dirty="0"/>
            </a:p>
          </p:txBody>
        </p:sp>
        <p:cxnSp>
          <p:nvCxnSpPr>
            <p:cNvPr id="16" name="直接连接符 15"/>
            <p:cNvCxnSpPr>
              <a:stCxn id="13" idx="0"/>
              <a:endCxn id="15" idx="2"/>
            </p:cNvCxnSpPr>
            <p:nvPr/>
          </p:nvCxnSpPr>
          <p:spPr bwMode="auto">
            <a:xfrm flipV="1">
              <a:off x="5320698" y="5921467"/>
              <a:ext cx="450703" cy="118411"/>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17" name="矩形 16"/>
            <p:cNvSpPr/>
            <p:nvPr/>
          </p:nvSpPr>
          <p:spPr>
            <a:xfrm>
              <a:off x="6130545" y="6039877"/>
              <a:ext cx="620477" cy="571021"/>
            </a:xfrm>
            <a:prstGeom prst="rect">
              <a:avLst/>
            </a:prstGeom>
          </p:spPr>
          <p:txBody>
            <a:bodyPr wrap="none">
              <a:spAutoFit/>
            </a:bodyPr>
            <a:lstStyle/>
            <a:p>
              <a:r>
                <a:rPr lang="en-US" altLang="zh-CN" b="1" dirty="0">
                  <a:latin typeface="Comic Sans MS" panose="030F0902030302020204" pitchFamily="66" charset="0"/>
                </a:rPr>
                <a:t>60</a:t>
              </a:r>
              <a:endParaRPr lang="zh-CN" altLang="en-US" dirty="0"/>
            </a:p>
          </p:txBody>
        </p:sp>
        <p:cxnSp>
          <p:nvCxnSpPr>
            <p:cNvPr id="18" name="直接连接符 17"/>
            <p:cNvCxnSpPr>
              <a:stCxn id="15" idx="2"/>
              <a:endCxn id="17" idx="0"/>
            </p:cNvCxnSpPr>
            <p:nvPr/>
          </p:nvCxnSpPr>
          <p:spPr bwMode="auto">
            <a:xfrm>
              <a:off x="5771402" y="5921467"/>
              <a:ext cx="669382" cy="118411"/>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p:sp>
        <p:nvSpPr>
          <p:cNvPr id="19" name="右箭头 18"/>
          <p:cNvSpPr/>
          <p:nvPr/>
        </p:nvSpPr>
        <p:spPr bwMode="auto">
          <a:xfrm>
            <a:off x="4050535" y="4247685"/>
            <a:ext cx="733916" cy="373252"/>
          </a:xfrm>
          <a:prstGeom prst="rightArrow">
            <a:avLst/>
          </a:prstGeom>
          <a:solidFill>
            <a:schemeClr val="tx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
        <p:nvSpPr>
          <p:cNvPr id="20" name="矩形 19"/>
          <p:cNvSpPr/>
          <p:nvPr/>
        </p:nvSpPr>
        <p:spPr bwMode="auto">
          <a:xfrm>
            <a:off x="4739520" y="4093998"/>
            <a:ext cx="1661280" cy="6858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dirty="0">
                <a:latin typeface="华文新魏" panose="02010800040101010101" pitchFamily="2" charset="-122"/>
                <a:ea typeface="华文新魏" panose="02010800040101010101" pitchFamily="2" charset="-122"/>
              </a:rPr>
              <a:t>语义分析器</a:t>
            </a:r>
          </a:p>
        </p:txBody>
      </p:sp>
      <p:sp>
        <p:nvSpPr>
          <p:cNvPr id="35" name="右箭头 34"/>
          <p:cNvSpPr/>
          <p:nvPr/>
        </p:nvSpPr>
        <p:spPr bwMode="auto">
          <a:xfrm>
            <a:off x="6400801" y="4257261"/>
            <a:ext cx="540339" cy="373252"/>
          </a:xfrm>
          <a:prstGeom prst="rightArrow">
            <a:avLst/>
          </a:prstGeom>
          <a:solidFill>
            <a:schemeClr val="tx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grpSp>
        <p:nvGrpSpPr>
          <p:cNvPr id="45" name="组合 44"/>
          <p:cNvGrpSpPr/>
          <p:nvPr/>
        </p:nvGrpSpPr>
        <p:grpSpPr>
          <a:xfrm>
            <a:off x="6837010" y="3175683"/>
            <a:ext cx="3678590" cy="3313530"/>
            <a:chOff x="5417139" y="3472735"/>
            <a:chExt cx="3678590" cy="3313530"/>
          </a:xfrm>
        </p:grpSpPr>
        <p:sp>
          <p:nvSpPr>
            <p:cNvPr id="22" name="矩形 21"/>
            <p:cNvSpPr/>
            <p:nvPr/>
          </p:nvSpPr>
          <p:spPr>
            <a:xfrm>
              <a:off x="5417139" y="4280895"/>
              <a:ext cx="1350050" cy="461665"/>
            </a:xfrm>
            <a:prstGeom prst="rect">
              <a:avLst/>
            </a:prstGeom>
          </p:spPr>
          <p:txBody>
            <a:bodyPr wrap="none">
              <a:spAutoFit/>
            </a:bodyPr>
            <a:lstStyle/>
            <a:p>
              <a:r>
                <a:rPr lang="en-US" altLang="zh-CN" b="1" dirty="0">
                  <a:latin typeface="+mn-ea"/>
                </a:rPr>
                <a:t>&lt;</a:t>
              </a:r>
              <a:r>
                <a:rPr lang="en-US" altLang="zh-CN" b="1" dirty="0">
                  <a:latin typeface="Comic Sans MS" panose="030F0902030302020204" pitchFamily="66" charset="0"/>
                </a:rPr>
                <a:t>id, 1</a:t>
              </a:r>
              <a:r>
                <a:rPr lang="en-US" altLang="zh-CN" b="1" dirty="0">
                  <a:latin typeface="+mn-ea"/>
                </a:rPr>
                <a:t>&gt;</a:t>
              </a:r>
              <a:r>
                <a:rPr lang="en-US" altLang="zh-CN" b="1" dirty="0">
                  <a:latin typeface="Comic Sans MS" panose="030F0902030302020204" pitchFamily="66" charset="0"/>
                </a:rPr>
                <a:t> </a:t>
              </a:r>
              <a:endParaRPr lang="zh-CN" altLang="en-US" dirty="0"/>
            </a:p>
          </p:txBody>
        </p:sp>
        <p:sp>
          <p:nvSpPr>
            <p:cNvPr id="23" name="矩形 22"/>
            <p:cNvSpPr/>
            <p:nvPr/>
          </p:nvSpPr>
          <p:spPr>
            <a:xfrm>
              <a:off x="6208335" y="3472735"/>
              <a:ext cx="505267" cy="461665"/>
            </a:xfrm>
            <a:prstGeom prst="rect">
              <a:avLst/>
            </a:prstGeom>
          </p:spPr>
          <p:txBody>
            <a:bodyPr wrap="none">
              <a:spAutoFit/>
            </a:bodyPr>
            <a:lstStyle/>
            <a:p>
              <a:r>
                <a:rPr lang="en-US" altLang="zh-CN" b="1" dirty="0">
                  <a:latin typeface="Comic Sans MS" panose="030F0902030302020204" pitchFamily="66" charset="0"/>
                </a:rPr>
                <a:t>:=</a:t>
              </a:r>
              <a:endParaRPr lang="zh-CN" altLang="en-US" dirty="0"/>
            </a:p>
          </p:txBody>
        </p:sp>
        <p:sp>
          <p:nvSpPr>
            <p:cNvPr id="24" name="矩形 23"/>
            <p:cNvSpPr/>
            <p:nvPr/>
          </p:nvSpPr>
          <p:spPr>
            <a:xfrm>
              <a:off x="6134338" y="4943313"/>
              <a:ext cx="1217000" cy="461665"/>
            </a:xfrm>
            <a:prstGeom prst="rect">
              <a:avLst/>
            </a:prstGeom>
          </p:spPr>
          <p:txBody>
            <a:bodyPr wrap="none">
              <a:spAutoFit/>
            </a:bodyPr>
            <a:lstStyle/>
            <a:p>
              <a:r>
                <a:rPr lang="en-US" altLang="zh-CN" b="1" dirty="0">
                  <a:latin typeface="+mn-ea"/>
                </a:rPr>
                <a:t>&lt;</a:t>
              </a:r>
              <a:r>
                <a:rPr lang="en-US" altLang="zh-CN" b="1" dirty="0">
                  <a:latin typeface="Comic Sans MS" panose="030F0902030302020204" pitchFamily="66" charset="0"/>
                </a:rPr>
                <a:t>id, 2</a:t>
              </a:r>
              <a:r>
                <a:rPr lang="en-US" altLang="zh-CN" b="1" dirty="0">
                  <a:latin typeface="+mn-ea"/>
                </a:rPr>
                <a:t>&gt;</a:t>
              </a:r>
              <a:endParaRPr lang="zh-CN" altLang="en-US" dirty="0"/>
            </a:p>
          </p:txBody>
        </p:sp>
        <p:cxnSp>
          <p:nvCxnSpPr>
            <p:cNvPr id="25" name="直接连接符 24"/>
            <p:cNvCxnSpPr>
              <a:stCxn id="23" idx="2"/>
              <a:endCxn id="22" idx="0"/>
            </p:cNvCxnSpPr>
            <p:nvPr/>
          </p:nvCxnSpPr>
          <p:spPr bwMode="auto">
            <a:xfrm flipH="1">
              <a:off x="6092164" y="3934400"/>
              <a:ext cx="368805" cy="346495"/>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26" name="矩形 25"/>
            <p:cNvSpPr/>
            <p:nvPr/>
          </p:nvSpPr>
          <p:spPr>
            <a:xfrm>
              <a:off x="6849370" y="4280895"/>
              <a:ext cx="372218" cy="461665"/>
            </a:xfrm>
            <a:prstGeom prst="rect">
              <a:avLst/>
            </a:prstGeom>
          </p:spPr>
          <p:txBody>
            <a:bodyPr wrap="none">
              <a:spAutoFit/>
            </a:bodyPr>
            <a:lstStyle/>
            <a:p>
              <a:r>
                <a:rPr lang="en-US" altLang="zh-CN" b="1" dirty="0">
                  <a:latin typeface="Comic Sans MS" panose="030F0902030302020204" pitchFamily="66" charset="0"/>
                </a:rPr>
                <a:t>+</a:t>
              </a:r>
              <a:endParaRPr lang="zh-CN" altLang="en-US" dirty="0"/>
            </a:p>
          </p:txBody>
        </p:sp>
        <p:cxnSp>
          <p:nvCxnSpPr>
            <p:cNvPr id="27" name="直接连接符 26"/>
            <p:cNvCxnSpPr>
              <a:stCxn id="23" idx="2"/>
              <a:endCxn id="26" idx="0"/>
            </p:cNvCxnSpPr>
            <p:nvPr/>
          </p:nvCxnSpPr>
          <p:spPr bwMode="auto">
            <a:xfrm>
              <a:off x="6460969" y="3934400"/>
              <a:ext cx="574510" cy="346495"/>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cxnSp>
          <p:nvCxnSpPr>
            <p:cNvPr id="28" name="直接连接符 27"/>
            <p:cNvCxnSpPr>
              <a:stCxn id="24" idx="0"/>
              <a:endCxn id="26" idx="2"/>
            </p:cNvCxnSpPr>
            <p:nvPr/>
          </p:nvCxnSpPr>
          <p:spPr bwMode="auto">
            <a:xfrm flipV="1">
              <a:off x="6742838" y="4742560"/>
              <a:ext cx="292641" cy="200753"/>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29" name="矩形 28"/>
            <p:cNvSpPr/>
            <p:nvPr/>
          </p:nvSpPr>
          <p:spPr>
            <a:xfrm>
              <a:off x="6324600" y="5646548"/>
              <a:ext cx="1217000" cy="461665"/>
            </a:xfrm>
            <a:prstGeom prst="rect">
              <a:avLst/>
            </a:prstGeom>
          </p:spPr>
          <p:txBody>
            <a:bodyPr wrap="none">
              <a:spAutoFit/>
            </a:bodyPr>
            <a:lstStyle/>
            <a:p>
              <a:r>
                <a:rPr lang="en-US" altLang="zh-CN" b="1" dirty="0">
                  <a:latin typeface="+mn-ea"/>
                </a:rPr>
                <a:t>&lt;</a:t>
              </a:r>
              <a:r>
                <a:rPr lang="en-US" altLang="zh-CN" b="1" dirty="0">
                  <a:latin typeface="Comic Sans MS" panose="030F0902030302020204" pitchFamily="66" charset="0"/>
                </a:rPr>
                <a:t>id, 3</a:t>
              </a:r>
              <a:r>
                <a:rPr lang="en-US" altLang="zh-CN" b="1" dirty="0">
                  <a:latin typeface="+mn-ea"/>
                </a:rPr>
                <a:t>&gt;</a:t>
              </a:r>
              <a:endParaRPr lang="zh-CN" altLang="en-US" dirty="0"/>
            </a:p>
          </p:txBody>
        </p:sp>
        <p:cxnSp>
          <p:nvCxnSpPr>
            <p:cNvPr id="30" name="直接连接符 29"/>
            <p:cNvCxnSpPr>
              <a:stCxn id="26" idx="2"/>
              <a:endCxn id="31" idx="0"/>
            </p:cNvCxnSpPr>
            <p:nvPr/>
          </p:nvCxnSpPr>
          <p:spPr bwMode="auto">
            <a:xfrm>
              <a:off x="7035479" y="4742560"/>
              <a:ext cx="593674" cy="229309"/>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31" name="矩形 30"/>
            <p:cNvSpPr/>
            <p:nvPr/>
          </p:nvSpPr>
          <p:spPr>
            <a:xfrm>
              <a:off x="7455067" y="4971869"/>
              <a:ext cx="348172" cy="461665"/>
            </a:xfrm>
            <a:prstGeom prst="rect">
              <a:avLst/>
            </a:prstGeom>
          </p:spPr>
          <p:txBody>
            <a:bodyPr wrap="none">
              <a:spAutoFit/>
            </a:bodyPr>
            <a:lstStyle/>
            <a:p>
              <a:r>
                <a:rPr lang="en-US" altLang="zh-CN" b="1" dirty="0">
                  <a:latin typeface="Comic Sans MS" panose="030F0902030302020204" pitchFamily="66" charset="0"/>
                </a:rPr>
                <a:t>*</a:t>
              </a:r>
              <a:endParaRPr lang="zh-CN" altLang="en-US" dirty="0"/>
            </a:p>
          </p:txBody>
        </p:sp>
        <p:cxnSp>
          <p:nvCxnSpPr>
            <p:cNvPr id="32" name="直接连接符 31"/>
            <p:cNvCxnSpPr>
              <a:stCxn id="29" idx="0"/>
              <a:endCxn id="31" idx="2"/>
            </p:cNvCxnSpPr>
            <p:nvPr/>
          </p:nvCxnSpPr>
          <p:spPr bwMode="auto">
            <a:xfrm flipV="1">
              <a:off x="6933100" y="5433534"/>
              <a:ext cx="696053" cy="213014"/>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33" name="矩形 32"/>
            <p:cNvSpPr/>
            <p:nvPr/>
          </p:nvSpPr>
          <p:spPr>
            <a:xfrm>
              <a:off x="7630263" y="5604850"/>
              <a:ext cx="1465466" cy="461665"/>
            </a:xfrm>
            <a:prstGeom prst="rect">
              <a:avLst/>
            </a:prstGeom>
          </p:spPr>
          <p:txBody>
            <a:bodyPr wrap="none">
              <a:spAutoFit/>
            </a:bodyPr>
            <a:lstStyle/>
            <a:p>
              <a:r>
                <a:rPr lang="en-US" altLang="zh-CN" dirty="0" err="1">
                  <a:solidFill>
                    <a:srgbClr val="FF0000"/>
                  </a:solidFill>
                  <a:latin typeface="Comic Sans MS" panose="030F0902030302020204" pitchFamily="66" charset="0"/>
                </a:rPr>
                <a:t>inttoreal</a:t>
              </a:r>
              <a:endParaRPr lang="zh-CN" altLang="en-US" dirty="0">
                <a:solidFill>
                  <a:srgbClr val="FF0000"/>
                </a:solidFill>
                <a:latin typeface="Comic Sans MS" panose="030F0902030302020204" pitchFamily="66" charset="0"/>
              </a:endParaRPr>
            </a:p>
          </p:txBody>
        </p:sp>
        <p:cxnSp>
          <p:nvCxnSpPr>
            <p:cNvPr id="34" name="直接连接符 33"/>
            <p:cNvCxnSpPr>
              <a:stCxn id="31" idx="2"/>
              <a:endCxn id="33" idx="0"/>
            </p:cNvCxnSpPr>
            <p:nvPr/>
          </p:nvCxnSpPr>
          <p:spPr bwMode="auto">
            <a:xfrm>
              <a:off x="7629153" y="5433534"/>
              <a:ext cx="733843" cy="171316"/>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37" name="矩形 36"/>
            <p:cNvSpPr/>
            <p:nvPr/>
          </p:nvSpPr>
          <p:spPr>
            <a:xfrm>
              <a:off x="8110495" y="6324600"/>
              <a:ext cx="559769" cy="461665"/>
            </a:xfrm>
            <a:prstGeom prst="rect">
              <a:avLst/>
            </a:prstGeom>
          </p:spPr>
          <p:txBody>
            <a:bodyPr wrap="none">
              <a:spAutoFit/>
            </a:bodyPr>
            <a:lstStyle/>
            <a:p>
              <a:r>
                <a:rPr lang="en-US" altLang="zh-CN" b="1" dirty="0">
                  <a:latin typeface="Comic Sans MS" panose="030F0902030302020204" pitchFamily="66" charset="0"/>
                </a:rPr>
                <a:t>60</a:t>
              </a:r>
              <a:endParaRPr lang="zh-CN" altLang="en-US" dirty="0"/>
            </a:p>
          </p:txBody>
        </p:sp>
        <p:cxnSp>
          <p:nvCxnSpPr>
            <p:cNvPr id="41" name="直接连接符 40"/>
            <p:cNvCxnSpPr>
              <a:stCxn id="33" idx="2"/>
              <a:endCxn id="37" idx="0"/>
            </p:cNvCxnSpPr>
            <p:nvPr/>
          </p:nvCxnSpPr>
          <p:spPr bwMode="auto">
            <a:xfrm>
              <a:off x="8362996" y="6066515"/>
              <a:ext cx="27384" cy="258085"/>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9" grpId="0" animBg="1"/>
      <p:bldP spid="20" grpId="0" animBg="1"/>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生成源程序的中间表示</a:t>
            </a:r>
          </a:p>
          <a:p>
            <a:r>
              <a:rPr lang="zh-CN" altLang="en-US" dirty="0"/>
              <a:t>中间代码可以认为是一种面向抽象机器的代码结构，需满足两个属性</a:t>
            </a:r>
            <a:endParaRPr lang="en-US" altLang="zh-CN" dirty="0"/>
          </a:p>
          <a:p>
            <a:pPr lvl="1"/>
            <a:r>
              <a:rPr lang="zh-CN" altLang="en-US" dirty="0"/>
              <a:t>易于产生</a:t>
            </a:r>
            <a:endParaRPr lang="en-US" altLang="zh-CN" dirty="0"/>
          </a:p>
          <a:p>
            <a:pPr lvl="1"/>
            <a:r>
              <a:rPr lang="zh-CN" altLang="en-US" dirty="0"/>
              <a:t>易于翻译成目标语言</a:t>
            </a:r>
            <a:endParaRPr lang="en-US" altLang="zh-CN" dirty="0"/>
          </a:p>
          <a:p>
            <a:pPr lvl="1"/>
            <a:endParaRPr lang="en-US" altLang="zh-CN" dirty="0"/>
          </a:p>
          <a:p>
            <a:r>
              <a:rPr lang="zh-CN" altLang="en-US" dirty="0"/>
              <a:t>带语义</a:t>
            </a:r>
            <a:r>
              <a:rPr lang="en-US" altLang="zh-CN" dirty="0"/>
              <a:t>(</a:t>
            </a:r>
            <a:r>
              <a:rPr lang="zh-CN" altLang="en-US" dirty="0"/>
              <a:t>注释</a:t>
            </a:r>
            <a:r>
              <a:rPr lang="en-US" altLang="zh-CN" dirty="0"/>
              <a:t>)</a:t>
            </a:r>
            <a:r>
              <a:rPr lang="zh-CN" altLang="en-US" dirty="0"/>
              <a:t>的树  → 中间代码 </a:t>
            </a:r>
          </a:p>
        </p:txBody>
      </p:sp>
      <p:sp>
        <p:nvSpPr>
          <p:cNvPr id="4" name="灯片编号占位符 3"/>
          <p:cNvSpPr>
            <a:spLocks noGrp="1"/>
          </p:cNvSpPr>
          <p:nvPr>
            <p:ph type="sldNum" sz="quarter" idx="12"/>
          </p:nvPr>
        </p:nvSpPr>
        <p:spPr/>
        <p:txBody>
          <a:bodyPr/>
          <a:lstStyle/>
          <a:p>
            <a:fld id="{91F816EA-24CC-2048-859A-C5EA9F275392}" type="slidenum">
              <a:rPr lang="en-US" smtClean="0"/>
              <a:t>41</a:t>
            </a:fld>
            <a:endParaRPr lang="en-US" dirty="0"/>
          </a:p>
        </p:txBody>
      </p:sp>
      <p:sp>
        <p:nvSpPr>
          <p:cNvPr id="2" name="标题 1"/>
          <p:cNvSpPr>
            <a:spLocks noGrp="1"/>
          </p:cNvSpPr>
          <p:nvPr>
            <p:ph type="title"/>
          </p:nvPr>
        </p:nvSpPr>
        <p:spPr>
          <a:xfrm>
            <a:off x="762000" y="18144"/>
            <a:ext cx="9296400" cy="743857"/>
          </a:xfrm>
        </p:spPr>
        <p:txBody>
          <a:bodyPr/>
          <a:lstStyle/>
          <a:p>
            <a:r>
              <a:rPr lang="zh-CN" altLang="en-US" dirty="0"/>
              <a:t>中间代码生成</a:t>
            </a:r>
            <a:r>
              <a:rPr lang="en-US" altLang="zh-CN" sz="2400" dirty="0"/>
              <a:t>(</a:t>
            </a:r>
            <a:r>
              <a:rPr lang="en-US" altLang="zh-CN" sz="2000" dirty="0">
                <a:latin typeface="Comic Sans MS" panose="030F0902030302020204" pitchFamily="66" charset="0"/>
              </a:rPr>
              <a:t>Intermediate code generation</a:t>
            </a:r>
            <a:r>
              <a:rPr lang="en-US" altLang="zh-CN" sz="2400" dirty="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1F816EA-24CC-2048-859A-C5EA9F275392}" type="slidenum">
              <a:rPr lang="en-US" smtClean="0"/>
              <a:t>42</a:t>
            </a:fld>
            <a:endParaRPr lang="en-US" dirty="0"/>
          </a:p>
        </p:txBody>
      </p:sp>
      <p:grpSp>
        <p:nvGrpSpPr>
          <p:cNvPr id="5" name="组合 4"/>
          <p:cNvGrpSpPr/>
          <p:nvPr/>
        </p:nvGrpSpPr>
        <p:grpSpPr>
          <a:xfrm>
            <a:off x="2558076" y="140608"/>
            <a:ext cx="3753291" cy="2884032"/>
            <a:chOff x="5417139" y="3472735"/>
            <a:chExt cx="3592976" cy="3395384"/>
          </a:xfrm>
          <a:effectLst>
            <a:outerShdw blurRad="50800" dist="50800" dir="5400000" algn="ctr" rotWithShape="0">
              <a:schemeClr val="bg1"/>
            </a:outerShdw>
          </a:effectLst>
        </p:grpSpPr>
        <p:sp>
          <p:nvSpPr>
            <p:cNvPr id="6" name="矩形 5"/>
            <p:cNvSpPr/>
            <p:nvPr/>
          </p:nvSpPr>
          <p:spPr>
            <a:xfrm>
              <a:off x="5417139" y="4280896"/>
              <a:ext cx="1292385" cy="543520"/>
            </a:xfrm>
            <a:prstGeom prst="rect">
              <a:avLst/>
            </a:prstGeom>
          </p:spPr>
          <p:txBody>
            <a:bodyPr wrap="none">
              <a:spAutoFit/>
            </a:bodyPr>
            <a:lstStyle>
              <a:defPPr>
                <a:defRPr lang="en-US"/>
              </a:defPPr>
              <a:lvl1pPr algn="l" rtl="0" fontAlgn="base">
                <a:spcBef>
                  <a:spcPct val="0"/>
                </a:spcBef>
                <a:spcAft>
                  <a:spcPct val="0"/>
                </a:spcAft>
                <a:defRPr sz="2400" kern="1200">
                  <a:solidFill>
                    <a:schemeClr val="tx1"/>
                  </a:solidFill>
                  <a:latin typeface="Lucida Sans" charset="0"/>
                  <a:ea typeface="MS PGothic" charset="0"/>
                  <a:cs typeface="MS PGothic" charset="0"/>
                </a:defRPr>
              </a:lvl1pPr>
              <a:lvl2pPr marL="457200" algn="l" rtl="0" fontAlgn="base">
                <a:spcBef>
                  <a:spcPct val="0"/>
                </a:spcBef>
                <a:spcAft>
                  <a:spcPct val="0"/>
                </a:spcAft>
                <a:defRPr sz="2400" kern="1200">
                  <a:solidFill>
                    <a:schemeClr val="tx1"/>
                  </a:solidFill>
                  <a:latin typeface="Lucida Sans" charset="0"/>
                  <a:ea typeface="MS PGothic" charset="0"/>
                  <a:cs typeface="MS PGothic" charset="0"/>
                </a:defRPr>
              </a:lvl2pPr>
              <a:lvl3pPr marL="914400" algn="l" rtl="0" fontAlgn="base">
                <a:spcBef>
                  <a:spcPct val="0"/>
                </a:spcBef>
                <a:spcAft>
                  <a:spcPct val="0"/>
                </a:spcAft>
                <a:defRPr sz="2400" kern="1200">
                  <a:solidFill>
                    <a:schemeClr val="tx1"/>
                  </a:solidFill>
                  <a:latin typeface="Lucida Sans" charset="0"/>
                  <a:ea typeface="MS PGothic" charset="0"/>
                  <a:cs typeface="MS PGothic" charset="0"/>
                </a:defRPr>
              </a:lvl3pPr>
              <a:lvl4pPr marL="1371600" algn="l" rtl="0" fontAlgn="base">
                <a:spcBef>
                  <a:spcPct val="0"/>
                </a:spcBef>
                <a:spcAft>
                  <a:spcPct val="0"/>
                </a:spcAft>
                <a:defRPr sz="2400" kern="1200">
                  <a:solidFill>
                    <a:schemeClr val="tx1"/>
                  </a:solidFill>
                  <a:latin typeface="Lucida Sans" charset="0"/>
                  <a:ea typeface="MS PGothic" charset="0"/>
                  <a:cs typeface="MS PGothic" charset="0"/>
                </a:defRPr>
              </a:lvl4pPr>
              <a:lvl5pPr marL="1828800" algn="l" rtl="0" fontAlgn="base">
                <a:spcBef>
                  <a:spcPct val="0"/>
                </a:spcBef>
                <a:spcAft>
                  <a:spcPct val="0"/>
                </a:spcAft>
                <a:defRPr sz="2400" kern="1200">
                  <a:solidFill>
                    <a:schemeClr val="tx1"/>
                  </a:solidFill>
                  <a:latin typeface="Lucida Sans" charset="0"/>
                  <a:ea typeface="MS PGothic" charset="0"/>
                  <a:cs typeface="MS PGothic" charset="0"/>
                </a:defRPr>
              </a:lvl5pPr>
              <a:lvl6pPr marL="2286000" algn="l" defTabSz="457200" rtl="0" eaLnBrk="1" latinLnBrk="0" hangingPunct="1">
                <a:defRPr sz="2400" kern="1200">
                  <a:solidFill>
                    <a:schemeClr val="tx1"/>
                  </a:solidFill>
                  <a:latin typeface="Lucida Sans" charset="0"/>
                  <a:ea typeface="MS PGothic" charset="0"/>
                  <a:cs typeface="MS PGothic" charset="0"/>
                </a:defRPr>
              </a:lvl6pPr>
              <a:lvl7pPr marL="2743200" algn="l" defTabSz="457200" rtl="0" eaLnBrk="1" latinLnBrk="0" hangingPunct="1">
                <a:defRPr sz="2400" kern="1200">
                  <a:solidFill>
                    <a:schemeClr val="tx1"/>
                  </a:solidFill>
                  <a:latin typeface="Lucida Sans" charset="0"/>
                  <a:ea typeface="MS PGothic" charset="0"/>
                  <a:cs typeface="MS PGothic" charset="0"/>
                </a:defRPr>
              </a:lvl7pPr>
              <a:lvl8pPr marL="3200400" algn="l" defTabSz="457200" rtl="0" eaLnBrk="1" latinLnBrk="0" hangingPunct="1">
                <a:defRPr sz="2400" kern="1200">
                  <a:solidFill>
                    <a:schemeClr val="tx1"/>
                  </a:solidFill>
                  <a:latin typeface="Lucida Sans" charset="0"/>
                  <a:ea typeface="MS PGothic" charset="0"/>
                  <a:cs typeface="MS PGothic" charset="0"/>
                </a:defRPr>
              </a:lvl8pPr>
              <a:lvl9pPr marL="3657600" algn="l" defTabSz="457200" rtl="0" eaLnBrk="1" latinLnBrk="0" hangingPunct="1">
                <a:defRPr sz="2400" kern="1200">
                  <a:solidFill>
                    <a:schemeClr val="tx1"/>
                  </a:solidFill>
                  <a:latin typeface="Lucida Sans" charset="0"/>
                  <a:ea typeface="MS PGothic" charset="0"/>
                  <a:cs typeface="MS PGothic" charset="0"/>
                </a:defRPr>
              </a:lvl9pPr>
            </a:lstStyle>
            <a:p>
              <a:r>
                <a:rPr lang="en-US" altLang="zh-CN" b="1" dirty="0">
                  <a:latin typeface="+mn-ea"/>
                </a:rPr>
                <a:t>&lt;</a:t>
              </a:r>
              <a:r>
                <a:rPr lang="en-US" altLang="zh-CN" b="1" dirty="0">
                  <a:latin typeface="Comic Sans MS" panose="030F0902030302020204" pitchFamily="66" charset="0"/>
                </a:rPr>
                <a:t>id, 1</a:t>
              </a:r>
              <a:r>
                <a:rPr lang="en-US" altLang="zh-CN" b="1" dirty="0">
                  <a:latin typeface="+mn-ea"/>
                </a:rPr>
                <a:t>&gt;</a:t>
              </a:r>
              <a:r>
                <a:rPr lang="en-US" altLang="zh-CN" b="1" dirty="0">
                  <a:latin typeface="Comic Sans MS" panose="030F0902030302020204" pitchFamily="66" charset="0"/>
                </a:rPr>
                <a:t> </a:t>
              </a:r>
              <a:endParaRPr lang="zh-CN" altLang="en-US" dirty="0"/>
            </a:p>
          </p:txBody>
        </p:sp>
        <p:sp>
          <p:nvSpPr>
            <p:cNvPr id="7" name="矩形 6"/>
            <p:cNvSpPr/>
            <p:nvPr/>
          </p:nvSpPr>
          <p:spPr>
            <a:xfrm>
              <a:off x="6208335" y="3472735"/>
              <a:ext cx="483685" cy="543520"/>
            </a:xfrm>
            <a:prstGeom prst="rect">
              <a:avLst/>
            </a:prstGeom>
          </p:spPr>
          <p:txBody>
            <a:bodyPr wrap="none">
              <a:spAutoFit/>
            </a:bodyPr>
            <a:lstStyle>
              <a:defPPr>
                <a:defRPr lang="en-US"/>
              </a:defPPr>
              <a:lvl1pPr algn="l" rtl="0" fontAlgn="base">
                <a:spcBef>
                  <a:spcPct val="0"/>
                </a:spcBef>
                <a:spcAft>
                  <a:spcPct val="0"/>
                </a:spcAft>
                <a:defRPr sz="2400" kern="1200">
                  <a:solidFill>
                    <a:schemeClr val="tx1"/>
                  </a:solidFill>
                  <a:latin typeface="Lucida Sans" charset="0"/>
                  <a:ea typeface="MS PGothic" charset="0"/>
                  <a:cs typeface="MS PGothic" charset="0"/>
                </a:defRPr>
              </a:lvl1pPr>
              <a:lvl2pPr marL="457200" algn="l" rtl="0" fontAlgn="base">
                <a:spcBef>
                  <a:spcPct val="0"/>
                </a:spcBef>
                <a:spcAft>
                  <a:spcPct val="0"/>
                </a:spcAft>
                <a:defRPr sz="2400" kern="1200">
                  <a:solidFill>
                    <a:schemeClr val="tx1"/>
                  </a:solidFill>
                  <a:latin typeface="Lucida Sans" charset="0"/>
                  <a:ea typeface="MS PGothic" charset="0"/>
                  <a:cs typeface="MS PGothic" charset="0"/>
                </a:defRPr>
              </a:lvl2pPr>
              <a:lvl3pPr marL="914400" algn="l" rtl="0" fontAlgn="base">
                <a:spcBef>
                  <a:spcPct val="0"/>
                </a:spcBef>
                <a:spcAft>
                  <a:spcPct val="0"/>
                </a:spcAft>
                <a:defRPr sz="2400" kern="1200">
                  <a:solidFill>
                    <a:schemeClr val="tx1"/>
                  </a:solidFill>
                  <a:latin typeface="Lucida Sans" charset="0"/>
                  <a:ea typeface="MS PGothic" charset="0"/>
                  <a:cs typeface="MS PGothic" charset="0"/>
                </a:defRPr>
              </a:lvl3pPr>
              <a:lvl4pPr marL="1371600" algn="l" rtl="0" fontAlgn="base">
                <a:spcBef>
                  <a:spcPct val="0"/>
                </a:spcBef>
                <a:spcAft>
                  <a:spcPct val="0"/>
                </a:spcAft>
                <a:defRPr sz="2400" kern="1200">
                  <a:solidFill>
                    <a:schemeClr val="tx1"/>
                  </a:solidFill>
                  <a:latin typeface="Lucida Sans" charset="0"/>
                  <a:ea typeface="MS PGothic" charset="0"/>
                  <a:cs typeface="MS PGothic" charset="0"/>
                </a:defRPr>
              </a:lvl4pPr>
              <a:lvl5pPr marL="1828800" algn="l" rtl="0" fontAlgn="base">
                <a:spcBef>
                  <a:spcPct val="0"/>
                </a:spcBef>
                <a:spcAft>
                  <a:spcPct val="0"/>
                </a:spcAft>
                <a:defRPr sz="2400" kern="1200">
                  <a:solidFill>
                    <a:schemeClr val="tx1"/>
                  </a:solidFill>
                  <a:latin typeface="Lucida Sans" charset="0"/>
                  <a:ea typeface="MS PGothic" charset="0"/>
                  <a:cs typeface="MS PGothic" charset="0"/>
                </a:defRPr>
              </a:lvl5pPr>
              <a:lvl6pPr marL="2286000" algn="l" defTabSz="457200" rtl="0" eaLnBrk="1" latinLnBrk="0" hangingPunct="1">
                <a:defRPr sz="2400" kern="1200">
                  <a:solidFill>
                    <a:schemeClr val="tx1"/>
                  </a:solidFill>
                  <a:latin typeface="Lucida Sans" charset="0"/>
                  <a:ea typeface="MS PGothic" charset="0"/>
                  <a:cs typeface="MS PGothic" charset="0"/>
                </a:defRPr>
              </a:lvl6pPr>
              <a:lvl7pPr marL="2743200" algn="l" defTabSz="457200" rtl="0" eaLnBrk="1" latinLnBrk="0" hangingPunct="1">
                <a:defRPr sz="2400" kern="1200">
                  <a:solidFill>
                    <a:schemeClr val="tx1"/>
                  </a:solidFill>
                  <a:latin typeface="Lucida Sans" charset="0"/>
                  <a:ea typeface="MS PGothic" charset="0"/>
                  <a:cs typeface="MS PGothic" charset="0"/>
                </a:defRPr>
              </a:lvl7pPr>
              <a:lvl8pPr marL="3200400" algn="l" defTabSz="457200" rtl="0" eaLnBrk="1" latinLnBrk="0" hangingPunct="1">
                <a:defRPr sz="2400" kern="1200">
                  <a:solidFill>
                    <a:schemeClr val="tx1"/>
                  </a:solidFill>
                  <a:latin typeface="Lucida Sans" charset="0"/>
                  <a:ea typeface="MS PGothic" charset="0"/>
                  <a:cs typeface="MS PGothic" charset="0"/>
                </a:defRPr>
              </a:lvl8pPr>
              <a:lvl9pPr marL="3657600" algn="l" defTabSz="457200" rtl="0" eaLnBrk="1" latinLnBrk="0" hangingPunct="1">
                <a:defRPr sz="2400" kern="1200">
                  <a:solidFill>
                    <a:schemeClr val="tx1"/>
                  </a:solidFill>
                  <a:latin typeface="Lucida Sans" charset="0"/>
                  <a:ea typeface="MS PGothic" charset="0"/>
                  <a:cs typeface="MS PGothic" charset="0"/>
                </a:defRPr>
              </a:lvl9pPr>
            </a:lstStyle>
            <a:p>
              <a:r>
                <a:rPr lang="en-US" altLang="zh-CN" b="1" dirty="0">
                  <a:latin typeface="Comic Sans MS" panose="030F0902030302020204" pitchFamily="66" charset="0"/>
                </a:rPr>
                <a:t>:=</a:t>
              </a:r>
              <a:endParaRPr lang="zh-CN" altLang="en-US" dirty="0"/>
            </a:p>
          </p:txBody>
        </p:sp>
        <p:sp>
          <p:nvSpPr>
            <p:cNvPr id="8" name="矩形 7"/>
            <p:cNvSpPr/>
            <p:nvPr/>
          </p:nvSpPr>
          <p:spPr>
            <a:xfrm>
              <a:off x="6134338" y="4943313"/>
              <a:ext cx="1165018" cy="543520"/>
            </a:xfrm>
            <a:prstGeom prst="rect">
              <a:avLst/>
            </a:prstGeom>
          </p:spPr>
          <p:txBody>
            <a:bodyPr wrap="none">
              <a:spAutoFit/>
            </a:bodyPr>
            <a:lstStyle>
              <a:defPPr>
                <a:defRPr lang="en-US"/>
              </a:defPPr>
              <a:lvl1pPr algn="l" rtl="0" fontAlgn="base">
                <a:spcBef>
                  <a:spcPct val="0"/>
                </a:spcBef>
                <a:spcAft>
                  <a:spcPct val="0"/>
                </a:spcAft>
                <a:defRPr sz="2400" kern="1200">
                  <a:solidFill>
                    <a:schemeClr val="tx1"/>
                  </a:solidFill>
                  <a:latin typeface="Lucida Sans" charset="0"/>
                  <a:ea typeface="MS PGothic" charset="0"/>
                  <a:cs typeface="MS PGothic" charset="0"/>
                </a:defRPr>
              </a:lvl1pPr>
              <a:lvl2pPr marL="457200" algn="l" rtl="0" fontAlgn="base">
                <a:spcBef>
                  <a:spcPct val="0"/>
                </a:spcBef>
                <a:spcAft>
                  <a:spcPct val="0"/>
                </a:spcAft>
                <a:defRPr sz="2400" kern="1200">
                  <a:solidFill>
                    <a:schemeClr val="tx1"/>
                  </a:solidFill>
                  <a:latin typeface="Lucida Sans" charset="0"/>
                  <a:ea typeface="MS PGothic" charset="0"/>
                  <a:cs typeface="MS PGothic" charset="0"/>
                </a:defRPr>
              </a:lvl2pPr>
              <a:lvl3pPr marL="914400" algn="l" rtl="0" fontAlgn="base">
                <a:spcBef>
                  <a:spcPct val="0"/>
                </a:spcBef>
                <a:spcAft>
                  <a:spcPct val="0"/>
                </a:spcAft>
                <a:defRPr sz="2400" kern="1200">
                  <a:solidFill>
                    <a:schemeClr val="tx1"/>
                  </a:solidFill>
                  <a:latin typeface="Lucida Sans" charset="0"/>
                  <a:ea typeface="MS PGothic" charset="0"/>
                  <a:cs typeface="MS PGothic" charset="0"/>
                </a:defRPr>
              </a:lvl3pPr>
              <a:lvl4pPr marL="1371600" algn="l" rtl="0" fontAlgn="base">
                <a:spcBef>
                  <a:spcPct val="0"/>
                </a:spcBef>
                <a:spcAft>
                  <a:spcPct val="0"/>
                </a:spcAft>
                <a:defRPr sz="2400" kern="1200">
                  <a:solidFill>
                    <a:schemeClr val="tx1"/>
                  </a:solidFill>
                  <a:latin typeface="Lucida Sans" charset="0"/>
                  <a:ea typeface="MS PGothic" charset="0"/>
                  <a:cs typeface="MS PGothic" charset="0"/>
                </a:defRPr>
              </a:lvl4pPr>
              <a:lvl5pPr marL="1828800" algn="l" rtl="0" fontAlgn="base">
                <a:spcBef>
                  <a:spcPct val="0"/>
                </a:spcBef>
                <a:spcAft>
                  <a:spcPct val="0"/>
                </a:spcAft>
                <a:defRPr sz="2400" kern="1200">
                  <a:solidFill>
                    <a:schemeClr val="tx1"/>
                  </a:solidFill>
                  <a:latin typeface="Lucida Sans" charset="0"/>
                  <a:ea typeface="MS PGothic" charset="0"/>
                  <a:cs typeface="MS PGothic" charset="0"/>
                </a:defRPr>
              </a:lvl5pPr>
              <a:lvl6pPr marL="2286000" algn="l" defTabSz="457200" rtl="0" eaLnBrk="1" latinLnBrk="0" hangingPunct="1">
                <a:defRPr sz="2400" kern="1200">
                  <a:solidFill>
                    <a:schemeClr val="tx1"/>
                  </a:solidFill>
                  <a:latin typeface="Lucida Sans" charset="0"/>
                  <a:ea typeface="MS PGothic" charset="0"/>
                  <a:cs typeface="MS PGothic" charset="0"/>
                </a:defRPr>
              </a:lvl6pPr>
              <a:lvl7pPr marL="2743200" algn="l" defTabSz="457200" rtl="0" eaLnBrk="1" latinLnBrk="0" hangingPunct="1">
                <a:defRPr sz="2400" kern="1200">
                  <a:solidFill>
                    <a:schemeClr val="tx1"/>
                  </a:solidFill>
                  <a:latin typeface="Lucida Sans" charset="0"/>
                  <a:ea typeface="MS PGothic" charset="0"/>
                  <a:cs typeface="MS PGothic" charset="0"/>
                </a:defRPr>
              </a:lvl7pPr>
              <a:lvl8pPr marL="3200400" algn="l" defTabSz="457200" rtl="0" eaLnBrk="1" latinLnBrk="0" hangingPunct="1">
                <a:defRPr sz="2400" kern="1200">
                  <a:solidFill>
                    <a:schemeClr val="tx1"/>
                  </a:solidFill>
                  <a:latin typeface="Lucida Sans" charset="0"/>
                  <a:ea typeface="MS PGothic" charset="0"/>
                  <a:cs typeface="MS PGothic" charset="0"/>
                </a:defRPr>
              </a:lvl8pPr>
              <a:lvl9pPr marL="3657600" algn="l" defTabSz="457200" rtl="0" eaLnBrk="1" latinLnBrk="0" hangingPunct="1">
                <a:defRPr sz="2400" kern="1200">
                  <a:solidFill>
                    <a:schemeClr val="tx1"/>
                  </a:solidFill>
                  <a:latin typeface="Lucida Sans" charset="0"/>
                  <a:ea typeface="MS PGothic" charset="0"/>
                  <a:cs typeface="MS PGothic" charset="0"/>
                </a:defRPr>
              </a:lvl9pPr>
            </a:lstStyle>
            <a:p>
              <a:r>
                <a:rPr lang="en-US" altLang="zh-CN" b="1" dirty="0">
                  <a:latin typeface="+mn-ea"/>
                </a:rPr>
                <a:t>&lt;</a:t>
              </a:r>
              <a:r>
                <a:rPr lang="en-US" altLang="zh-CN" b="1" dirty="0">
                  <a:latin typeface="Comic Sans MS" panose="030F0902030302020204" pitchFamily="66" charset="0"/>
                </a:rPr>
                <a:t>id, 2</a:t>
              </a:r>
              <a:r>
                <a:rPr lang="en-US" altLang="zh-CN" b="1" dirty="0">
                  <a:latin typeface="+mn-ea"/>
                </a:rPr>
                <a:t>&gt;</a:t>
              </a:r>
              <a:endParaRPr lang="zh-CN" altLang="en-US" dirty="0"/>
            </a:p>
          </p:txBody>
        </p:sp>
        <p:cxnSp>
          <p:nvCxnSpPr>
            <p:cNvPr id="9" name="直接连接符 8"/>
            <p:cNvCxnSpPr>
              <a:stCxn id="7" idx="2"/>
              <a:endCxn id="6" idx="0"/>
            </p:cNvCxnSpPr>
            <p:nvPr/>
          </p:nvCxnSpPr>
          <p:spPr bwMode="auto">
            <a:xfrm flipH="1">
              <a:off x="6063332" y="4016255"/>
              <a:ext cx="386846" cy="26464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10" name="矩形 9"/>
            <p:cNvSpPr/>
            <p:nvPr/>
          </p:nvSpPr>
          <p:spPr>
            <a:xfrm>
              <a:off x="6849370" y="4280896"/>
              <a:ext cx="356319" cy="543520"/>
            </a:xfrm>
            <a:prstGeom prst="rect">
              <a:avLst/>
            </a:prstGeom>
          </p:spPr>
          <p:txBody>
            <a:bodyPr wrap="none">
              <a:spAutoFit/>
            </a:bodyPr>
            <a:lstStyle>
              <a:defPPr>
                <a:defRPr lang="en-US"/>
              </a:defPPr>
              <a:lvl1pPr algn="l" rtl="0" fontAlgn="base">
                <a:spcBef>
                  <a:spcPct val="0"/>
                </a:spcBef>
                <a:spcAft>
                  <a:spcPct val="0"/>
                </a:spcAft>
                <a:defRPr sz="2400" kern="1200">
                  <a:solidFill>
                    <a:schemeClr val="tx1"/>
                  </a:solidFill>
                  <a:latin typeface="Lucida Sans" charset="0"/>
                  <a:ea typeface="MS PGothic" charset="0"/>
                  <a:cs typeface="MS PGothic" charset="0"/>
                </a:defRPr>
              </a:lvl1pPr>
              <a:lvl2pPr marL="457200" algn="l" rtl="0" fontAlgn="base">
                <a:spcBef>
                  <a:spcPct val="0"/>
                </a:spcBef>
                <a:spcAft>
                  <a:spcPct val="0"/>
                </a:spcAft>
                <a:defRPr sz="2400" kern="1200">
                  <a:solidFill>
                    <a:schemeClr val="tx1"/>
                  </a:solidFill>
                  <a:latin typeface="Lucida Sans" charset="0"/>
                  <a:ea typeface="MS PGothic" charset="0"/>
                  <a:cs typeface="MS PGothic" charset="0"/>
                </a:defRPr>
              </a:lvl2pPr>
              <a:lvl3pPr marL="914400" algn="l" rtl="0" fontAlgn="base">
                <a:spcBef>
                  <a:spcPct val="0"/>
                </a:spcBef>
                <a:spcAft>
                  <a:spcPct val="0"/>
                </a:spcAft>
                <a:defRPr sz="2400" kern="1200">
                  <a:solidFill>
                    <a:schemeClr val="tx1"/>
                  </a:solidFill>
                  <a:latin typeface="Lucida Sans" charset="0"/>
                  <a:ea typeface="MS PGothic" charset="0"/>
                  <a:cs typeface="MS PGothic" charset="0"/>
                </a:defRPr>
              </a:lvl3pPr>
              <a:lvl4pPr marL="1371600" algn="l" rtl="0" fontAlgn="base">
                <a:spcBef>
                  <a:spcPct val="0"/>
                </a:spcBef>
                <a:spcAft>
                  <a:spcPct val="0"/>
                </a:spcAft>
                <a:defRPr sz="2400" kern="1200">
                  <a:solidFill>
                    <a:schemeClr val="tx1"/>
                  </a:solidFill>
                  <a:latin typeface="Lucida Sans" charset="0"/>
                  <a:ea typeface="MS PGothic" charset="0"/>
                  <a:cs typeface="MS PGothic" charset="0"/>
                </a:defRPr>
              </a:lvl4pPr>
              <a:lvl5pPr marL="1828800" algn="l" rtl="0" fontAlgn="base">
                <a:spcBef>
                  <a:spcPct val="0"/>
                </a:spcBef>
                <a:spcAft>
                  <a:spcPct val="0"/>
                </a:spcAft>
                <a:defRPr sz="2400" kern="1200">
                  <a:solidFill>
                    <a:schemeClr val="tx1"/>
                  </a:solidFill>
                  <a:latin typeface="Lucida Sans" charset="0"/>
                  <a:ea typeface="MS PGothic" charset="0"/>
                  <a:cs typeface="MS PGothic" charset="0"/>
                </a:defRPr>
              </a:lvl5pPr>
              <a:lvl6pPr marL="2286000" algn="l" defTabSz="457200" rtl="0" eaLnBrk="1" latinLnBrk="0" hangingPunct="1">
                <a:defRPr sz="2400" kern="1200">
                  <a:solidFill>
                    <a:schemeClr val="tx1"/>
                  </a:solidFill>
                  <a:latin typeface="Lucida Sans" charset="0"/>
                  <a:ea typeface="MS PGothic" charset="0"/>
                  <a:cs typeface="MS PGothic" charset="0"/>
                </a:defRPr>
              </a:lvl6pPr>
              <a:lvl7pPr marL="2743200" algn="l" defTabSz="457200" rtl="0" eaLnBrk="1" latinLnBrk="0" hangingPunct="1">
                <a:defRPr sz="2400" kern="1200">
                  <a:solidFill>
                    <a:schemeClr val="tx1"/>
                  </a:solidFill>
                  <a:latin typeface="Lucida Sans" charset="0"/>
                  <a:ea typeface="MS PGothic" charset="0"/>
                  <a:cs typeface="MS PGothic" charset="0"/>
                </a:defRPr>
              </a:lvl7pPr>
              <a:lvl8pPr marL="3200400" algn="l" defTabSz="457200" rtl="0" eaLnBrk="1" latinLnBrk="0" hangingPunct="1">
                <a:defRPr sz="2400" kern="1200">
                  <a:solidFill>
                    <a:schemeClr val="tx1"/>
                  </a:solidFill>
                  <a:latin typeface="Lucida Sans" charset="0"/>
                  <a:ea typeface="MS PGothic" charset="0"/>
                  <a:cs typeface="MS PGothic" charset="0"/>
                </a:defRPr>
              </a:lvl8pPr>
              <a:lvl9pPr marL="3657600" algn="l" defTabSz="457200" rtl="0" eaLnBrk="1" latinLnBrk="0" hangingPunct="1">
                <a:defRPr sz="2400" kern="1200">
                  <a:solidFill>
                    <a:schemeClr val="tx1"/>
                  </a:solidFill>
                  <a:latin typeface="Lucida Sans" charset="0"/>
                  <a:ea typeface="MS PGothic" charset="0"/>
                  <a:cs typeface="MS PGothic" charset="0"/>
                </a:defRPr>
              </a:lvl9pPr>
            </a:lstStyle>
            <a:p>
              <a:r>
                <a:rPr lang="en-US" altLang="zh-CN" b="1" dirty="0">
                  <a:latin typeface="Comic Sans MS" panose="030F0902030302020204" pitchFamily="66" charset="0"/>
                </a:rPr>
                <a:t>+</a:t>
              </a:r>
              <a:endParaRPr lang="zh-CN" altLang="en-US" dirty="0"/>
            </a:p>
          </p:txBody>
        </p:sp>
        <p:cxnSp>
          <p:nvCxnSpPr>
            <p:cNvPr id="11" name="直接连接符 10"/>
            <p:cNvCxnSpPr>
              <a:stCxn id="7" idx="2"/>
              <a:endCxn id="10" idx="0"/>
            </p:cNvCxnSpPr>
            <p:nvPr/>
          </p:nvCxnSpPr>
          <p:spPr bwMode="auto">
            <a:xfrm>
              <a:off x="6450178" y="4016255"/>
              <a:ext cx="577352" cy="264640"/>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cxnSp>
          <p:nvCxnSpPr>
            <p:cNvPr id="12" name="直接连接符 11"/>
            <p:cNvCxnSpPr>
              <a:stCxn id="8" idx="0"/>
              <a:endCxn id="10" idx="2"/>
            </p:cNvCxnSpPr>
            <p:nvPr/>
          </p:nvCxnSpPr>
          <p:spPr bwMode="auto">
            <a:xfrm flipV="1">
              <a:off x="6716847" y="4824416"/>
              <a:ext cx="310683" cy="118897"/>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13" name="矩形 12"/>
            <p:cNvSpPr/>
            <p:nvPr/>
          </p:nvSpPr>
          <p:spPr>
            <a:xfrm>
              <a:off x="6324600" y="5646547"/>
              <a:ext cx="1165018" cy="543520"/>
            </a:xfrm>
            <a:prstGeom prst="rect">
              <a:avLst/>
            </a:prstGeom>
          </p:spPr>
          <p:txBody>
            <a:bodyPr wrap="none">
              <a:spAutoFit/>
            </a:bodyPr>
            <a:lstStyle>
              <a:defPPr>
                <a:defRPr lang="en-US"/>
              </a:defPPr>
              <a:lvl1pPr algn="l" rtl="0" fontAlgn="base">
                <a:spcBef>
                  <a:spcPct val="0"/>
                </a:spcBef>
                <a:spcAft>
                  <a:spcPct val="0"/>
                </a:spcAft>
                <a:defRPr sz="2400" kern="1200">
                  <a:solidFill>
                    <a:schemeClr val="tx1"/>
                  </a:solidFill>
                  <a:latin typeface="Lucida Sans" charset="0"/>
                  <a:ea typeface="MS PGothic" charset="0"/>
                  <a:cs typeface="MS PGothic" charset="0"/>
                </a:defRPr>
              </a:lvl1pPr>
              <a:lvl2pPr marL="457200" algn="l" rtl="0" fontAlgn="base">
                <a:spcBef>
                  <a:spcPct val="0"/>
                </a:spcBef>
                <a:spcAft>
                  <a:spcPct val="0"/>
                </a:spcAft>
                <a:defRPr sz="2400" kern="1200">
                  <a:solidFill>
                    <a:schemeClr val="tx1"/>
                  </a:solidFill>
                  <a:latin typeface="Lucida Sans" charset="0"/>
                  <a:ea typeface="MS PGothic" charset="0"/>
                  <a:cs typeface="MS PGothic" charset="0"/>
                </a:defRPr>
              </a:lvl2pPr>
              <a:lvl3pPr marL="914400" algn="l" rtl="0" fontAlgn="base">
                <a:spcBef>
                  <a:spcPct val="0"/>
                </a:spcBef>
                <a:spcAft>
                  <a:spcPct val="0"/>
                </a:spcAft>
                <a:defRPr sz="2400" kern="1200">
                  <a:solidFill>
                    <a:schemeClr val="tx1"/>
                  </a:solidFill>
                  <a:latin typeface="Lucida Sans" charset="0"/>
                  <a:ea typeface="MS PGothic" charset="0"/>
                  <a:cs typeface="MS PGothic" charset="0"/>
                </a:defRPr>
              </a:lvl3pPr>
              <a:lvl4pPr marL="1371600" algn="l" rtl="0" fontAlgn="base">
                <a:spcBef>
                  <a:spcPct val="0"/>
                </a:spcBef>
                <a:spcAft>
                  <a:spcPct val="0"/>
                </a:spcAft>
                <a:defRPr sz="2400" kern="1200">
                  <a:solidFill>
                    <a:schemeClr val="tx1"/>
                  </a:solidFill>
                  <a:latin typeface="Lucida Sans" charset="0"/>
                  <a:ea typeface="MS PGothic" charset="0"/>
                  <a:cs typeface="MS PGothic" charset="0"/>
                </a:defRPr>
              </a:lvl4pPr>
              <a:lvl5pPr marL="1828800" algn="l" rtl="0" fontAlgn="base">
                <a:spcBef>
                  <a:spcPct val="0"/>
                </a:spcBef>
                <a:spcAft>
                  <a:spcPct val="0"/>
                </a:spcAft>
                <a:defRPr sz="2400" kern="1200">
                  <a:solidFill>
                    <a:schemeClr val="tx1"/>
                  </a:solidFill>
                  <a:latin typeface="Lucida Sans" charset="0"/>
                  <a:ea typeface="MS PGothic" charset="0"/>
                  <a:cs typeface="MS PGothic" charset="0"/>
                </a:defRPr>
              </a:lvl5pPr>
              <a:lvl6pPr marL="2286000" algn="l" defTabSz="457200" rtl="0" eaLnBrk="1" latinLnBrk="0" hangingPunct="1">
                <a:defRPr sz="2400" kern="1200">
                  <a:solidFill>
                    <a:schemeClr val="tx1"/>
                  </a:solidFill>
                  <a:latin typeface="Lucida Sans" charset="0"/>
                  <a:ea typeface="MS PGothic" charset="0"/>
                  <a:cs typeface="MS PGothic" charset="0"/>
                </a:defRPr>
              </a:lvl6pPr>
              <a:lvl7pPr marL="2743200" algn="l" defTabSz="457200" rtl="0" eaLnBrk="1" latinLnBrk="0" hangingPunct="1">
                <a:defRPr sz="2400" kern="1200">
                  <a:solidFill>
                    <a:schemeClr val="tx1"/>
                  </a:solidFill>
                  <a:latin typeface="Lucida Sans" charset="0"/>
                  <a:ea typeface="MS PGothic" charset="0"/>
                  <a:cs typeface="MS PGothic" charset="0"/>
                </a:defRPr>
              </a:lvl7pPr>
              <a:lvl8pPr marL="3200400" algn="l" defTabSz="457200" rtl="0" eaLnBrk="1" latinLnBrk="0" hangingPunct="1">
                <a:defRPr sz="2400" kern="1200">
                  <a:solidFill>
                    <a:schemeClr val="tx1"/>
                  </a:solidFill>
                  <a:latin typeface="Lucida Sans" charset="0"/>
                  <a:ea typeface="MS PGothic" charset="0"/>
                  <a:cs typeface="MS PGothic" charset="0"/>
                </a:defRPr>
              </a:lvl8pPr>
              <a:lvl9pPr marL="3657600" algn="l" defTabSz="457200" rtl="0" eaLnBrk="1" latinLnBrk="0" hangingPunct="1">
                <a:defRPr sz="2400" kern="1200">
                  <a:solidFill>
                    <a:schemeClr val="tx1"/>
                  </a:solidFill>
                  <a:latin typeface="Lucida Sans" charset="0"/>
                  <a:ea typeface="MS PGothic" charset="0"/>
                  <a:cs typeface="MS PGothic" charset="0"/>
                </a:defRPr>
              </a:lvl9pPr>
            </a:lstStyle>
            <a:p>
              <a:r>
                <a:rPr lang="en-US" altLang="zh-CN" b="1" dirty="0">
                  <a:latin typeface="+mn-ea"/>
                </a:rPr>
                <a:t>&lt;</a:t>
              </a:r>
              <a:r>
                <a:rPr lang="en-US" altLang="zh-CN" b="1" dirty="0">
                  <a:latin typeface="Comic Sans MS" panose="030F0902030302020204" pitchFamily="66" charset="0"/>
                </a:rPr>
                <a:t>id, 3</a:t>
              </a:r>
              <a:r>
                <a:rPr lang="en-US" altLang="zh-CN" b="1" dirty="0">
                  <a:latin typeface="+mn-ea"/>
                </a:rPr>
                <a:t>&gt;</a:t>
              </a:r>
              <a:endParaRPr lang="zh-CN" altLang="en-US" dirty="0"/>
            </a:p>
          </p:txBody>
        </p:sp>
        <p:cxnSp>
          <p:nvCxnSpPr>
            <p:cNvPr id="14" name="直接连接符 13"/>
            <p:cNvCxnSpPr>
              <a:stCxn id="10" idx="2"/>
              <a:endCxn id="15" idx="0"/>
            </p:cNvCxnSpPr>
            <p:nvPr/>
          </p:nvCxnSpPr>
          <p:spPr bwMode="auto">
            <a:xfrm>
              <a:off x="7027530" y="4824416"/>
              <a:ext cx="594187" cy="147453"/>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15" name="矩形 14"/>
            <p:cNvSpPr/>
            <p:nvPr/>
          </p:nvSpPr>
          <p:spPr>
            <a:xfrm>
              <a:off x="7455067" y="4971868"/>
              <a:ext cx="333300" cy="543520"/>
            </a:xfrm>
            <a:prstGeom prst="rect">
              <a:avLst/>
            </a:prstGeom>
          </p:spPr>
          <p:txBody>
            <a:bodyPr wrap="none">
              <a:spAutoFit/>
            </a:bodyPr>
            <a:lstStyle>
              <a:defPPr>
                <a:defRPr lang="en-US"/>
              </a:defPPr>
              <a:lvl1pPr algn="l" rtl="0" fontAlgn="base">
                <a:spcBef>
                  <a:spcPct val="0"/>
                </a:spcBef>
                <a:spcAft>
                  <a:spcPct val="0"/>
                </a:spcAft>
                <a:defRPr sz="2400" kern="1200">
                  <a:solidFill>
                    <a:schemeClr val="tx1"/>
                  </a:solidFill>
                  <a:latin typeface="Lucida Sans" charset="0"/>
                  <a:ea typeface="MS PGothic" charset="0"/>
                  <a:cs typeface="MS PGothic" charset="0"/>
                </a:defRPr>
              </a:lvl1pPr>
              <a:lvl2pPr marL="457200" algn="l" rtl="0" fontAlgn="base">
                <a:spcBef>
                  <a:spcPct val="0"/>
                </a:spcBef>
                <a:spcAft>
                  <a:spcPct val="0"/>
                </a:spcAft>
                <a:defRPr sz="2400" kern="1200">
                  <a:solidFill>
                    <a:schemeClr val="tx1"/>
                  </a:solidFill>
                  <a:latin typeface="Lucida Sans" charset="0"/>
                  <a:ea typeface="MS PGothic" charset="0"/>
                  <a:cs typeface="MS PGothic" charset="0"/>
                </a:defRPr>
              </a:lvl2pPr>
              <a:lvl3pPr marL="914400" algn="l" rtl="0" fontAlgn="base">
                <a:spcBef>
                  <a:spcPct val="0"/>
                </a:spcBef>
                <a:spcAft>
                  <a:spcPct val="0"/>
                </a:spcAft>
                <a:defRPr sz="2400" kern="1200">
                  <a:solidFill>
                    <a:schemeClr val="tx1"/>
                  </a:solidFill>
                  <a:latin typeface="Lucida Sans" charset="0"/>
                  <a:ea typeface="MS PGothic" charset="0"/>
                  <a:cs typeface="MS PGothic" charset="0"/>
                </a:defRPr>
              </a:lvl3pPr>
              <a:lvl4pPr marL="1371600" algn="l" rtl="0" fontAlgn="base">
                <a:spcBef>
                  <a:spcPct val="0"/>
                </a:spcBef>
                <a:spcAft>
                  <a:spcPct val="0"/>
                </a:spcAft>
                <a:defRPr sz="2400" kern="1200">
                  <a:solidFill>
                    <a:schemeClr val="tx1"/>
                  </a:solidFill>
                  <a:latin typeface="Lucida Sans" charset="0"/>
                  <a:ea typeface="MS PGothic" charset="0"/>
                  <a:cs typeface="MS PGothic" charset="0"/>
                </a:defRPr>
              </a:lvl4pPr>
              <a:lvl5pPr marL="1828800" algn="l" rtl="0" fontAlgn="base">
                <a:spcBef>
                  <a:spcPct val="0"/>
                </a:spcBef>
                <a:spcAft>
                  <a:spcPct val="0"/>
                </a:spcAft>
                <a:defRPr sz="2400" kern="1200">
                  <a:solidFill>
                    <a:schemeClr val="tx1"/>
                  </a:solidFill>
                  <a:latin typeface="Lucida Sans" charset="0"/>
                  <a:ea typeface="MS PGothic" charset="0"/>
                  <a:cs typeface="MS PGothic" charset="0"/>
                </a:defRPr>
              </a:lvl5pPr>
              <a:lvl6pPr marL="2286000" algn="l" defTabSz="457200" rtl="0" eaLnBrk="1" latinLnBrk="0" hangingPunct="1">
                <a:defRPr sz="2400" kern="1200">
                  <a:solidFill>
                    <a:schemeClr val="tx1"/>
                  </a:solidFill>
                  <a:latin typeface="Lucida Sans" charset="0"/>
                  <a:ea typeface="MS PGothic" charset="0"/>
                  <a:cs typeface="MS PGothic" charset="0"/>
                </a:defRPr>
              </a:lvl6pPr>
              <a:lvl7pPr marL="2743200" algn="l" defTabSz="457200" rtl="0" eaLnBrk="1" latinLnBrk="0" hangingPunct="1">
                <a:defRPr sz="2400" kern="1200">
                  <a:solidFill>
                    <a:schemeClr val="tx1"/>
                  </a:solidFill>
                  <a:latin typeface="Lucida Sans" charset="0"/>
                  <a:ea typeface="MS PGothic" charset="0"/>
                  <a:cs typeface="MS PGothic" charset="0"/>
                </a:defRPr>
              </a:lvl7pPr>
              <a:lvl8pPr marL="3200400" algn="l" defTabSz="457200" rtl="0" eaLnBrk="1" latinLnBrk="0" hangingPunct="1">
                <a:defRPr sz="2400" kern="1200">
                  <a:solidFill>
                    <a:schemeClr val="tx1"/>
                  </a:solidFill>
                  <a:latin typeface="Lucida Sans" charset="0"/>
                  <a:ea typeface="MS PGothic" charset="0"/>
                  <a:cs typeface="MS PGothic" charset="0"/>
                </a:defRPr>
              </a:lvl8pPr>
              <a:lvl9pPr marL="3657600" algn="l" defTabSz="457200" rtl="0" eaLnBrk="1" latinLnBrk="0" hangingPunct="1">
                <a:defRPr sz="2400" kern="1200">
                  <a:solidFill>
                    <a:schemeClr val="tx1"/>
                  </a:solidFill>
                  <a:latin typeface="Lucida Sans" charset="0"/>
                  <a:ea typeface="MS PGothic" charset="0"/>
                  <a:cs typeface="MS PGothic" charset="0"/>
                </a:defRPr>
              </a:lvl9pPr>
            </a:lstStyle>
            <a:p>
              <a:r>
                <a:rPr lang="en-US" altLang="zh-CN" b="1" dirty="0">
                  <a:latin typeface="Comic Sans MS" panose="030F0902030302020204" pitchFamily="66" charset="0"/>
                </a:rPr>
                <a:t>*</a:t>
              </a:r>
              <a:endParaRPr lang="zh-CN" altLang="en-US" dirty="0"/>
            </a:p>
          </p:txBody>
        </p:sp>
        <p:cxnSp>
          <p:nvCxnSpPr>
            <p:cNvPr id="16" name="直接连接符 15"/>
            <p:cNvCxnSpPr>
              <a:stCxn id="13" idx="0"/>
              <a:endCxn id="15" idx="2"/>
            </p:cNvCxnSpPr>
            <p:nvPr/>
          </p:nvCxnSpPr>
          <p:spPr bwMode="auto">
            <a:xfrm flipV="1">
              <a:off x="6907109" y="5515389"/>
              <a:ext cx="714608" cy="131159"/>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17" name="矩形 16"/>
            <p:cNvSpPr/>
            <p:nvPr/>
          </p:nvSpPr>
          <p:spPr>
            <a:xfrm>
              <a:off x="7630263" y="5604850"/>
              <a:ext cx="1379852" cy="543520"/>
            </a:xfrm>
            <a:prstGeom prst="rect">
              <a:avLst/>
            </a:prstGeom>
          </p:spPr>
          <p:txBody>
            <a:bodyPr wrap="none">
              <a:spAutoFit/>
            </a:bodyPr>
            <a:lstStyle>
              <a:defPPr>
                <a:defRPr lang="en-US"/>
              </a:defPPr>
              <a:lvl1pPr algn="l" rtl="0" fontAlgn="base">
                <a:spcBef>
                  <a:spcPct val="0"/>
                </a:spcBef>
                <a:spcAft>
                  <a:spcPct val="0"/>
                </a:spcAft>
                <a:defRPr sz="2400" kern="1200">
                  <a:solidFill>
                    <a:schemeClr val="tx1"/>
                  </a:solidFill>
                  <a:latin typeface="Lucida Sans" charset="0"/>
                  <a:ea typeface="MS PGothic" charset="0"/>
                  <a:cs typeface="MS PGothic" charset="0"/>
                </a:defRPr>
              </a:lvl1pPr>
              <a:lvl2pPr marL="457200" algn="l" rtl="0" fontAlgn="base">
                <a:spcBef>
                  <a:spcPct val="0"/>
                </a:spcBef>
                <a:spcAft>
                  <a:spcPct val="0"/>
                </a:spcAft>
                <a:defRPr sz="2400" kern="1200">
                  <a:solidFill>
                    <a:schemeClr val="tx1"/>
                  </a:solidFill>
                  <a:latin typeface="Lucida Sans" charset="0"/>
                  <a:ea typeface="MS PGothic" charset="0"/>
                  <a:cs typeface="MS PGothic" charset="0"/>
                </a:defRPr>
              </a:lvl2pPr>
              <a:lvl3pPr marL="914400" algn="l" rtl="0" fontAlgn="base">
                <a:spcBef>
                  <a:spcPct val="0"/>
                </a:spcBef>
                <a:spcAft>
                  <a:spcPct val="0"/>
                </a:spcAft>
                <a:defRPr sz="2400" kern="1200">
                  <a:solidFill>
                    <a:schemeClr val="tx1"/>
                  </a:solidFill>
                  <a:latin typeface="Lucida Sans" charset="0"/>
                  <a:ea typeface="MS PGothic" charset="0"/>
                  <a:cs typeface="MS PGothic" charset="0"/>
                </a:defRPr>
              </a:lvl3pPr>
              <a:lvl4pPr marL="1371600" algn="l" rtl="0" fontAlgn="base">
                <a:spcBef>
                  <a:spcPct val="0"/>
                </a:spcBef>
                <a:spcAft>
                  <a:spcPct val="0"/>
                </a:spcAft>
                <a:defRPr sz="2400" kern="1200">
                  <a:solidFill>
                    <a:schemeClr val="tx1"/>
                  </a:solidFill>
                  <a:latin typeface="Lucida Sans" charset="0"/>
                  <a:ea typeface="MS PGothic" charset="0"/>
                  <a:cs typeface="MS PGothic" charset="0"/>
                </a:defRPr>
              </a:lvl4pPr>
              <a:lvl5pPr marL="1828800" algn="l" rtl="0" fontAlgn="base">
                <a:spcBef>
                  <a:spcPct val="0"/>
                </a:spcBef>
                <a:spcAft>
                  <a:spcPct val="0"/>
                </a:spcAft>
                <a:defRPr sz="2400" kern="1200">
                  <a:solidFill>
                    <a:schemeClr val="tx1"/>
                  </a:solidFill>
                  <a:latin typeface="Lucida Sans" charset="0"/>
                  <a:ea typeface="MS PGothic" charset="0"/>
                  <a:cs typeface="MS PGothic" charset="0"/>
                </a:defRPr>
              </a:lvl5pPr>
              <a:lvl6pPr marL="2286000" algn="l" defTabSz="457200" rtl="0" eaLnBrk="1" latinLnBrk="0" hangingPunct="1">
                <a:defRPr sz="2400" kern="1200">
                  <a:solidFill>
                    <a:schemeClr val="tx1"/>
                  </a:solidFill>
                  <a:latin typeface="Lucida Sans" charset="0"/>
                  <a:ea typeface="MS PGothic" charset="0"/>
                  <a:cs typeface="MS PGothic" charset="0"/>
                </a:defRPr>
              </a:lvl6pPr>
              <a:lvl7pPr marL="2743200" algn="l" defTabSz="457200" rtl="0" eaLnBrk="1" latinLnBrk="0" hangingPunct="1">
                <a:defRPr sz="2400" kern="1200">
                  <a:solidFill>
                    <a:schemeClr val="tx1"/>
                  </a:solidFill>
                  <a:latin typeface="Lucida Sans" charset="0"/>
                  <a:ea typeface="MS PGothic" charset="0"/>
                  <a:cs typeface="MS PGothic" charset="0"/>
                </a:defRPr>
              </a:lvl7pPr>
              <a:lvl8pPr marL="3200400" algn="l" defTabSz="457200" rtl="0" eaLnBrk="1" latinLnBrk="0" hangingPunct="1">
                <a:defRPr sz="2400" kern="1200">
                  <a:solidFill>
                    <a:schemeClr val="tx1"/>
                  </a:solidFill>
                  <a:latin typeface="Lucida Sans" charset="0"/>
                  <a:ea typeface="MS PGothic" charset="0"/>
                  <a:cs typeface="MS PGothic" charset="0"/>
                </a:defRPr>
              </a:lvl8pPr>
              <a:lvl9pPr marL="3657600" algn="l" defTabSz="457200" rtl="0" eaLnBrk="1" latinLnBrk="0" hangingPunct="1">
                <a:defRPr sz="2400" kern="1200">
                  <a:solidFill>
                    <a:schemeClr val="tx1"/>
                  </a:solidFill>
                  <a:latin typeface="Lucida Sans" charset="0"/>
                  <a:ea typeface="MS PGothic" charset="0"/>
                  <a:cs typeface="MS PGothic" charset="0"/>
                </a:defRPr>
              </a:lvl9pPr>
            </a:lstStyle>
            <a:p>
              <a:r>
                <a:rPr lang="en-US" altLang="zh-CN" dirty="0" err="1">
                  <a:solidFill>
                    <a:srgbClr val="FF0000"/>
                  </a:solidFill>
                  <a:latin typeface="Comic Sans MS" panose="030F0902030302020204" pitchFamily="66" charset="0"/>
                </a:rPr>
                <a:t>inttoreal</a:t>
              </a:r>
              <a:endParaRPr lang="zh-CN" altLang="en-US" dirty="0">
                <a:solidFill>
                  <a:srgbClr val="FF0000"/>
                </a:solidFill>
                <a:latin typeface="Comic Sans MS" panose="030F0902030302020204" pitchFamily="66" charset="0"/>
              </a:endParaRPr>
            </a:p>
          </p:txBody>
        </p:sp>
        <p:cxnSp>
          <p:nvCxnSpPr>
            <p:cNvPr id="18" name="直接连接符 17"/>
            <p:cNvCxnSpPr>
              <a:stCxn id="15" idx="2"/>
              <a:endCxn id="17" idx="0"/>
            </p:cNvCxnSpPr>
            <p:nvPr/>
          </p:nvCxnSpPr>
          <p:spPr bwMode="auto">
            <a:xfrm>
              <a:off x="7621717" y="5515389"/>
              <a:ext cx="698472" cy="89461"/>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sp>
          <p:nvSpPr>
            <p:cNvPr id="19" name="矩形 18"/>
            <p:cNvSpPr/>
            <p:nvPr/>
          </p:nvSpPr>
          <p:spPr>
            <a:xfrm>
              <a:off x="8110495" y="6324599"/>
              <a:ext cx="535859" cy="543520"/>
            </a:xfrm>
            <a:prstGeom prst="rect">
              <a:avLst/>
            </a:prstGeom>
          </p:spPr>
          <p:txBody>
            <a:bodyPr wrap="none">
              <a:spAutoFit/>
            </a:bodyPr>
            <a:lstStyle>
              <a:defPPr>
                <a:defRPr lang="en-US"/>
              </a:defPPr>
              <a:lvl1pPr algn="l" rtl="0" fontAlgn="base">
                <a:spcBef>
                  <a:spcPct val="0"/>
                </a:spcBef>
                <a:spcAft>
                  <a:spcPct val="0"/>
                </a:spcAft>
                <a:defRPr sz="2400" kern="1200">
                  <a:solidFill>
                    <a:schemeClr val="tx1"/>
                  </a:solidFill>
                  <a:latin typeface="Lucida Sans" charset="0"/>
                  <a:ea typeface="MS PGothic" charset="0"/>
                  <a:cs typeface="MS PGothic" charset="0"/>
                </a:defRPr>
              </a:lvl1pPr>
              <a:lvl2pPr marL="457200" algn="l" rtl="0" fontAlgn="base">
                <a:spcBef>
                  <a:spcPct val="0"/>
                </a:spcBef>
                <a:spcAft>
                  <a:spcPct val="0"/>
                </a:spcAft>
                <a:defRPr sz="2400" kern="1200">
                  <a:solidFill>
                    <a:schemeClr val="tx1"/>
                  </a:solidFill>
                  <a:latin typeface="Lucida Sans" charset="0"/>
                  <a:ea typeface="MS PGothic" charset="0"/>
                  <a:cs typeface="MS PGothic" charset="0"/>
                </a:defRPr>
              </a:lvl2pPr>
              <a:lvl3pPr marL="914400" algn="l" rtl="0" fontAlgn="base">
                <a:spcBef>
                  <a:spcPct val="0"/>
                </a:spcBef>
                <a:spcAft>
                  <a:spcPct val="0"/>
                </a:spcAft>
                <a:defRPr sz="2400" kern="1200">
                  <a:solidFill>
                    <a:schemeClr val="tx1"/>
                  </a:solidFill>
                  <a:latin typeface="Lucida Sans" charset="0"/>
                  <a:ea typeface="MS PGothic" charset="0"/>
                  <a:cs typeface="MS PGothic" charset="0"/>
                </a:defRPr>
              </a:lvl3pPr>
              <a:lvl4pPr marL="1371600" algn="l" rtl="0" fontAlgn="base">
                <a:spcBef>
                  <a:spcPct val="0"/>
                </a:spcBef>
                <a:spcAft>
                  <a:spcPct val="0"/>
                </a:spcAft>
                <a:defRPr sz="2400" kern="1200">
                  <a:solidFill>
                    <a:schemeClr val="tx1"/>
                  </a:solidFill>
                  <a:latin typeface="Lucida Sans" charset="0"/>
                  <a:ea typeface="MS PGothic" charset="0"/>
                  <a:cs typeface="MS PGothic" charset="0"/>
                </a:defRPr>
              </a:lvl4pPr>
              <a:lvl5pPr marL="1828800" algn="l" rtl="0" fontAlgn="base">
                <a:spcBef>
                  <a:spcPct val="0"/>
                </a:spcBef>
                <a:spcAft>
                  <a:spcPct val="0"/>
                </a:spcAft>
                <a:defRPr sz="2400" kern="1200">
                  <a:solidFill>
                    <a:schemeClr val="tx1"/>
                  </a:solidFill>
                  <a:latin typeface="Lucida Sans" charset="0"/>
                  <a:ea typeface="MS PGothic" charset="0"/>
                  <a:cs typeface="MS PGothic" charset="0"/>
                </a:defRPr>
              </a:lvl5pPr>
              <a:lvl6pPr marL="2286000" algn="l" defTabSz="457200" rtl="0" eaLnBrk="1" latinLnBrk="0" hangingPunct="1">
                <a:defRPr sz="2400" kern="1200">
                  <a:solidFill>
                    <a:schemeClr val="tx1"/>
                  </a:solidFill>
                  <a:latin typeface="Lucida Sans" charset="0"/>
                  <a:ea typeface="MS PGothic" charset="0"/>
                  <a:cs typeface="MS PGothic" charset="0"/>
                </a:defRPr>
              </a:lvl6pPr>
              <a:lvl7pPr marL="2743200" algn="l" defTabSz="457200" rtl="0" eaLnBrk="1" latinLnBrk="0" hangingPunct="1">
                <a:defRPr sz="2400" kern="1200">
                  <a:solidFill>
                    <a:schemeClr val="tx1"/>
                  </a:solidFill>
                  <a:latin typeface="Lucida Sans" charset="0"/>
                  <a:ea typeface="MS PGothic" charset="0"/>
                  <a:cs typeface="MS PGothic" charset="0"/>
                </a:defRPr>
              </a:lvl7pPr>
              <a:lvl8pPr marL="3200400" algn="l" defTabSz="457200" rtl="0" eaLnBrk="1" latinLnBrk="0" hangingPunct="1">
                <a:defRPr sz="2400" kern="1200">
                  <a:solidFill>
                    <a:schemeClr val="tx1"/>
                  </a:solidFill>
                  <a:latin typeface="Lucida Sans" charset="0"/>
                  <a:ea typeface="MS PGothic" charset="0"/>
                  <a:cs typeface="MS PGothic" charset="0"/>
                </a:defRPr>
              </a:lvl8pPr>
              <a:lvl9pPr marL="3657600" algn="l" defTabSz="457200" rtl="0" eaLnBrk="1" latinLnBrk="0" hangingPunct="1">
                <a:defRPr sz="2400" kern="1200">
                  <a:solidFill>
                    <a:schemeClr val="tx1"/>
                  </a:solidFill>
                  <a:latin typeface="Lucida Sans" charset="0"/>
                  <a:ea typeface="MS PGothic" charset="0"/>
                  <a:cs typeface="MS PGothic" charset="0"/>
                </a:defRPr>
              </a:lvl9pPr>
            </a:lstStyle>
            <a:p>
              <a:r>
                <a:rPr lang="en-US" altLang="zh-CN" b="1" dirty="0">
                  <a:latin typeface="Comic Sans MS" panose="030F0902030302020204" pitchFamily="66" charset="0"/>
                </a:rPr>
                <a:t>60</a:t>
              </a:r>
              <a:endParaRPr lang="zh-CN" altLang="en-US" dirty="0"/>
            </a:p>
          </p:txBody>
        </p:sp>
        <p:cxnSp>
          <p:nvCxnSpPr>
            <p:cNvPr id="20" name="直接连接符 19"/>
            <p:cNvCxnSpPr>
              <a:stCxn id="17" idx="2"/>
              <a:endCxn id="19" idx="0"/>
            </p:cNvCxnSpPr>
            <p:nvPr/>
          </p:nvCxnSpPr>
          <p:spPr bwMode="auto">
            <a:xfrm>
              <a:off x="8320189" y="6148370"/>
              <a:ext cx="58236" cy="176228"/>
            </a:xfrm>
            <a:prstGeom prst="line">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effectLst/>
          </p:spPr>
        </p:cxnSp>
      </p:grpSp>
      <p:sp>
        <p:nvSpPr>
          <p:cNvPr id="21" name="矩形 20"/>
          <p:cNvSpPr/>
          <p:nvPr/>
        </p:nvSpPr>
        <p:spPr bwMode="auto">
          <a:xfrm>
            <a:off x="2590801" y="3063584"/>
            <a:ext cx="2554743" cy="6858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sz="2800" dirty="0">
                <a:latin typeface="华文新魏" panose="02010800040101010101" pitchFamily="2" charset="-122"/>
                <a:ea typeface="华文新魏" panose="02010800040101010101" pitchFamily="2" charset="-122"/>
              </a:rPr>
              <a:t>中间代码生成器</a:t>
            </a:r>
          </a:p>
        </p:txBody>
      </p:sp>
      <p:cxnSp>
        <p:nvCxnSpPr>
          <p:cNvPr id="22" name="直接箭头连接符 21"/>
          <p:cNvCxnSpPr>
            <a:endCxn id="21" idx="0"/>
          </p:cNvCxnSpPr>
          <p:nvPr/>
        </p:nvCxnSpPr>
        <p:spPr bwMode="auto">
          <a:xfrm>
            <a:off x="3868172" y="2562976"/>
            <a:ext cx="0" cy="500608"/>
          </a:xfrm>
          <a:prstGeom prst="straightConnector1">
            <a:avLst/>
          </a:prstGeom>
          <a:gradFill rotWithShape="0">
            <a:gsLst>
              <a:gs pos="0">
                <a:srgbClr val="A50021"/>
              </a:gs>
              <a:gs pos="100000">
                <a:schemeClr val="tx1"/>
              </a:gs>
            </a:gsLst>
            <a:lin ang="0" scaled="1"/>
          </a:gradFill>
          <a:ln w="38100" cap="flat" cmpd="sng" algn="ctr">
            <a:solidFill>
              <a:schemeClr val="tx1"/>
            </a:solidFill>
            <a:prstDash val="solid"/>
            <a:miter lim="800000"/>
            <a:headEnd type="none" w="med" len="med"/>
            <a:tailEnd type="triangle"/>
          </a:ln>
          <a:effectLst/>
        </p:spPr>
      </p:cxnSp>
      <p:cxnSp>
        <p:nvCxnSpPr>
          <p:cNvPr id="23" name="直接箭头连接符 22"/>
          <p:cNvCxnSpPr>
            <a:stCxn id="21" idx="2"/>
            <a:endCxn id="28" idx="0"/>
          </p:cNvCxnSpPr>
          <p:nvPr/>
        </p:nvCxnSpPr>
        <p:spPr bwMode="auto">
          <a:xfrm flipH="1">
            <a:off x="3855598" y="3749384"/>
            <a:ext cx="12574" cy="533400"/>
          </a:xfrm>
          <a:prstGeom prst="straightConnector1">
            <a:avLst/>
          </a:prstGeom>
          <a:gradFill rotWithShape="0">
            <a:gsLst>
              <a:gs pos="0">
                <a:srgbClr val="A50021"/>
              </a:gs>
              <a:gs pos="100000">
                <a:schemeClr val="tx1"/>
              </a:gs>
            </a:gsLst>
            <a:lin ang="0" scaled="1"/>
          </a:gradFill>
          <a:ln w="38100" cap="flat" cmpd="sng" algn="ctr">
            <a:solidFill>
              <a:schemeClr val="tx1"/>
            </a:solidFill>
            <a:prstDash val="solid"/>
            <a:miter lim="800000"/>
            <a:headEnd type="none" w="med" len="med"/>
            <a:tailEnd type="triangle"/>
          </a:ln>
          <a:effectLst/>
        </p:spPr>
      </p:cxnSp>
      <p:sp>
        <p:nvSpPr>
          <p:cNvPr id="28" name="TextBox 27"/>
          <p:cNvSpPr txBox="1"/>
          <p:nvPr/>
        </p:nvSpPr>
        <p:spPr>
          <a:xfrm>
            <a:off x="2514526" y="4282784"/>
            <a:ext cx="2682145" cy="1815882"/>
          </a:xfrm>
          <a:prstGeom prst="rect">
            <a:avLst/>
          </a:prstGeom>
          <a:solidFill>
            <a:schemeClr val="bg2">
              <a:lumMod val="20000"/>
              <a:lumOff val="80000"/>
            </a:schemeClr>
          </a:solidFill>
        </p:spPr>
        <p:txBody>
          <a:bodyPr wrap="none" rtlCol="0">
            <a:spAutoFit/>
          </a:bodyPr>
          <a:lstStyle/>
          <a:p>
            <a:r>
              <a:rPr lang="en-US" altLang="zh-CN" sz="2800" dirty="0">
                <a:latin typeface="华文新魏" panose="02010800040101010101" pitchFamily="2" charset="-122"/>
                <a:ea typeface="华文新魏" panose="02010800040101010101" pitchFamily="2" charset="-122"/>
              </a:rPr>
              <a:t>t1:=</a:t>
            </a:r>
            <a:r>
              <a:rPr lang="en-US" altLang="zh-CN" sz="2800" dirty="0" err="1">
                <a:latin typeface="华文新魏" panose="02010800040101010101" pitchFamily="2" charset="-122"/>
                <a:ea typeface="华文新魏" panose="02010800040101010101" pitchFamily="2" charset="-122"/>
              </a:rPr>
              <a:t>inttoreal</a:t>
            </a:r>
            <a:r>
              <a:rPr lang="en-US" altLang="zh-CN" sz="2800" dirty="0">
                <a:latin typeface="华文新魏" panose="02010800040101010101" pitchFamily="2" charset="-122"/>
                <a:ea typeface="华文新魏" panose="02010800040101010101" pitchFamily="2" charset="-122"/>
              </a:rPr>
              <a:t> 60</a:t>
            </a:r>
          </a:p>
          <a:p>
            <a:r>
              <a:rPr lang="en-US" altLang="zh-CN" sz="2800" dirty="0">
                <a:latin typeface="华文新魏" panose="02010800040101010101" pitchFamily="2" charset="-122"/>
                <a:ea typeface="华文新魏" panose="02010800040101010101" pitchFamily="2" charset="-122"/>
              </a:rPr>
              <a:t>t2:=id3 * t1 </a:t>
            </a:r>
          </a:p>
          <a:p>
            <a:r>
              <a:rPr lang="en-US" altLang="zh-CN" sz="2800" dirty="0">
                <a:latin typeface="华文新魏" panose="02010800040101010101" pitchFamily="2" charset="-122"/>
                <a:ea typeface="华文新魏" panose="02010800040101010101" pitchFamily="2" charset="-122"/>
              </a:rPr>
              <a:t>t3:=id2 + t2 </a:t>
            </a:r>
          </a:p>
          <a:p>
            <a:r>
              <a:rPr lang="en-US" altLang="zh-CN" sz="2800" dirty="0">
                <a:latin typeface="华文新魏" panose="02010800040101010101" pitchFamily="2" charset="-122"/>
                <a:ea typeface="华文新魏" panose="02010800040101010101" pitchFamily="2" charset="-122"/>
              </a:rPr>
              <a:t>id1:=t3</a:t>
            </a:r>
          </a:p>
        </p:txBody>
      </p:sp>
      <p:sp>
        <p:nvSpPr>
          <p:cNvPr id="30" name="下箭头 29"/>
          <p:cNvSpPr/>
          <p:nvPr/>
        </p:nvSpPr>
        <p:spPr bwMode="auto">
          <a:xfrm rot="4975840">
            <a:off x="5484843" y="4364575"/>
            <a:ext cx="609600" cy="880869"/>
          </a:xfrm>
          <a:prstGeom prst="downArrow">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
        <p:nvSpPr>
          <p:cNvPr id="31" name="内容占位符 3"/>
          <p:cNvSpPr txBox="1"/>
          <p:nvPr/>
        </p:nvSpPr>
        <p:spPr>
          <a:xfrm>
            <a:off x="6264242" y="3616466"/>
            <a:ext cx="4251358" cy="2936734"/>
          </a:xfrm>
          <a:prstGeom prst="rect">
            <a:avLst/>
          </a:prstGeom>
        </p:spPr>
        <p:txBody>
          <a:bodyPr/>
          <a:lstStyle>
            <a:lvl1pPr marL="342900" indent="-342900" algn="l" rtl="0" eaLnBrk="1" fontAlgn="base" hangingPunct="1">
              <a:spcBef>
                <a:spcPct val="20000"/>
              </a:spcBef>
              <a:spcAft>
                <a:spcPct val="0"/>
              </a:spcAft>
              <a:buClr>
                <a:srgbClr val="CC0000"/>
              </a:buClr>
              <a:buFont typeface="Times" panose="00000500000000020000" charset="0"/>
              <a:buChar char="•"/>
              <a:defRPr sz="2400">
                <a:solidFill>
                  <a:schemeClr val="tx1"/>
                </a:solidFill>
                <a:latin typeface="+mn-lt"/>
                <a:ea typeface="MS PGothic" pitchFamily="-65" charset="-128"/>
                <a:cs typeface="MS PGothic" pitchFamily="-65" charset="-128"/>
              </a:defRPr>
            </a:lvl1pPr>
            <a:lvl2pPr marL="685800" indent="-228600" algn="l" rtl="0" eaLnBrk="1" fontAlgn="base" hangingPunct="1">
              <a:spcBef>
                <a:spcPct val="20000"/>
              </a:spcBef>
              <a:spcAft>
                <a:spcPct val="0"/>
              </a:spcAft>
              <a:buClr>
                <a:schemeClr val="tx1"/>
              </a:buClr>
              <a:buFont typeface="Times" panose="00000500000000020000" charset="0"/>
              <a:buChar char="•"/>
              <a:defRPr sz="2000">
                <a:solidFill>
                  <a:schemeClr val="tx1"/>
                </a:solidFill>
                <a:latin typeface="+mn-lt"/>
                <a:ea typeface="MS PGothic" pitchFamily="-65" charset="-128"/>
              </a:defRPr>
            </a:lvl2pPr>
            <a:lvl3pPr marL="1028700" indent="-228600" algn="l" rtl="0" eaLnBrk="1" fontAlgn="base" hangingPunct="1">
              <a:spcBef>
                <a:spcPct val="20000"/>
              </a:spcBef>
              <a:spcAft>
                <a:spcPct val="0"/>
              </a:spcAft>
              <a:buClr>
                <a:srgbClr val="CC0000"/>
              </a:buClr>
              <a:buFont typeface="Times" panose="00000500000000020000" charset="0"/>
              <a:buChar char="•"/>
              <a:defRPr sz="2000">
                <a:solidFill>
                  <a:schemeClr val="tx1"/>
                </a:solidFill>
                <a:latin typeface="+mn-lt"/>
                <a:ea typeface="MS PGothic" pitchFamily="-65" charset="-128"/>
              </a:defRPr>
            </a:lvl3pPr>
            <a:lvl4pPr marL="1371600" indent="-228600" algn="l" rtl="0" eaLnBrk="1" fontAlgn="base" hangingPunct="1">
              <a:spcBef>
                <a:spcPct val="20000"/>
              </a:spcBef>
              <a:spcAft>
                <a:spcPct val="0"/>
              </a:spcAft>
              <a:buClr>
                <a:schemeClr val="tx1"/>
              </a:buClr>
              <a:buFont typeface="Times" panose="00000500000000020000" charset="0"/>
              <a:buChar char="•"/>
              <a:defRPr>
                <a:solidFill>
                  <a:schemeClr val="tx1"/>
                </a:solidFill>
                <a:latin typeface="+mn-lt"/>
                <a:ea typeface="MS PGothic" pitchFamily="-65" charset="-128"/>
              </a:defRPr>
            </a:lvl4pPr>
            <a:lvl5pPr marL="1714500" indent="-228600" algn="l" rtl="0" eaLnBrk="1" fontAlgn="base" hangingPunct="1">
              <a:spcBef>
                <a:spcPct val="20000"/>
              </a:spcBef>
              <a:spcAft>
                <a:spcPct val="0"/>
              </a:spcAft>
              <a:buClr>
                <a:srgbClr val="CC0000"/>
              </a:buClr>
              <a:buFont typeface="Times" panose="00000500000000020000" charset="0"/>
              <a:buChar char="•"/>
              <a:defRPr>
                <a:solidFill>
                  <a:schemeClr val="tx1"/>
                </a:solidFill>
                <a:latin typeface="+mn-lt"/>
                <a:ea typeface="MS PGothic" pitchFamily="-65" charset="-128"/>
              </a:defRPr>
            </a:lvl5pPr>
            <a:lvl6pPr marL="21717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6pPr>
            <a:lvl7pPr marL="26289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7pPr>
            <a:lvl8pPr marL="30861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8pPr>
            <a:lvl9pPr marL="35433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9pPr>
          </a:lstStyle>
          <a:p>
            <a:r>
              <a:rPr lang="zh-CN" altLang="en-US" sz="2800" kern="0" dirty="0">
                <a:latin typeface="华文新魏" panose="02010800040101010101" pitchFamily="2" charset="-122"/>
                <a:ea typeface="华文新魏" panose="02010800040101010101" pitchFamily="2" charset="-122"/>
              </a:rPr>
              <a:t>称为三地址代码</a:t>
            </a:r>
            <a:endParaRPr lang="en-US" altLang="zh-CN" sz="2800" kern="0" dirty="0">
              <a:latin typeface="华文新魏" panose="02010800040101010101" pitchFamily="2" charset="-122"/>
              <a:ea typeface="华文新魏" panose="02010800040101010101" pitchFamily="2" charset="-122"/>
            </a:endParaRPr>
          </a:p>
          <a:p>
            <a:r>
              <a:rPr lang="zh-CN" altLang="en-US" sz="2800" kern="0" dirty="0">
                <a:latin typeface="华文新魏" panose="02010800040101010101" pitchFamily="2" charset="-122"/>
                <a:ea typeface="华文新魏" panose="02010800040101010101" pitchFamily="2" charset="-122"/>
              </a:rPr>
              <a:t>每一条指令只执行一个操作</a:t>
            </a:r>
            <a:endParaRPr lang="en-US" altLang="zh-CN" sz="2800" kern="0" dirty="0">
              <a:latin typeface="华文新魏" panose="02010800040101010101" pitchFamily="2" charset="-122"/>
              <a:ea typeface="华文新魏" panose="02010800040101010101" pitchFamily="2" charset="-122"/>
            </a:endParaRPr>
          </a:p>
          <a:p>
            <a:r>
              <a:rPr lang="zh-CN" altLang="en-US" sz="2800" kern="0" dirty="0">
                <a:latin typeface="华文新魏" panose="02010800040101010101" pitchFamily="2" charset="-122"/>
                <a:ea typeface="华文新魏" panose="02010800040101010101" pitchFamily="2" charset="-122"/>
              </a:rPr>
              <a:t>需要产生临时变量来保存中间计算结果</a:t>
            </a:r>
            <a:endParaRPr lang="en-US" altLang="zh-CN" sz="2800" kern="0" dirty="0">
              <a:latin typeface="华文新魏" panose="02010800040101010101" pitchFamily="2" charset="-122"/>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fade">
                                      <p:cBhvr>
                                        <p:cTn id="12" dur="500"/>
                                        <p:tgtEl>
                                          <p:spTgt spid="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Effect transition="in" filter="fade">
                                      <p:cBhvr>
                                        <p:cTn id="17" dur="500"/>
                                        <p:tgtEl>
                                          <p:spTgt spid="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09600" y="1066800"/>
            <a:ext cx="9677400" cy="1219200"/>
          </a:xfrm>
        </p:spPr>
        <p:txBody>
          <a:bodyPr/>
          <a:lstStyle/>
          <a:p>
            <a:r>
              <a:rPr lang="zh-CN" altLang="en-US" dirty="0"/>
              <a:t>对中间代码进行优化</a:t>
            </a:r>
            <a:r>
              <a:rPr lang="en-US" altLang="zh-CN" dirty="0"/>
              <a:t>(</a:t>
            </a:r>
            <a:r>
              <a:rPr lang="zh-CN" altLang="en-US" dirty="0"/>
              <a:t>提高时间和空间效率</a:t>
            </a:r>
            <a:r>
              <a:rPr lang="en-US" altLang="zh-CN" dirty="0"/>
              <a:t>)</a:t>
            </a:r>
          </a:p>
          <a:p>
            <a:r>
              <a:rPr lang="zh-CN" altLang="en-US" dirty="0"/>
              <a:t>可选的步骤，与机器无关</a:t>
            </a:r>
          </a:p>
        </p:txBody>
      </p:sp>
      <p:sp>
        <p:nvSpPr>
          <p:cNvPr id="2" name="灯片编号占位符 1"/>
          <p:cNvSpPr>
            <a:spLocks noGrp="1"/>
          </p:cNvSpPr>
          <p:nvPr>
            <p:ph type="sldNum" sz="quarter" idx="12"/>
          </p:nvPr>
        </p:nvSpPr>
        <p:spPr/>
        <p:txBody>
          <a:bodyPr/>
          <a:lstStyle/>
          <a:p>
            <a:fld id="{91F816EA-24CC-2048-859A-C5EA9F275392}" type="slidenum">
              <a:rPr lang="en-US" smtClean="0"/>
              <a:t>43</a:t>
            </a:fld>
            <a:endParaRPr lang="en-US" dirty="0"/>
          </a:p>
        </p:txBody>
      </p:sp>
      <p:sp>
        <p:nvSpPr>
          <p:cNvPr id="3" name="标题 2"/>
          <p:cNvSpPr>
            <a:spLocks noGrp="1"/>
          </p:cNvSpPr>
          <p:nvPr>
            <p:ph type="title"/>
          </p:nvPr>
        </p:nvSpPr>
        <p:spPr>
          <a:xfrm>
            <a:off x="609600" y="76201"/>
            <a:ext cx="9296400" cy="638629"/>
          </a:xfrm>
        </p:spPr>
        <p:txBody>
          <a:bodyPr/>
          <a:lstStyle/>
          <a:p>
            <a:r>
              <a:rPr lang="zh-CN" altLang="en-US" sz="3600" dirty="0"/>
              <a:t>中间代码优化</a:t>
            </a:r>
            <a:r>
              <a:rPr lang="en-US" altLang="zh-CN" sz="2400" dirty="0"/>
              <a:t>(Intermediate code optimization)</a:t>
            </a:r>
            <a:endParaRPr lang="zh-CN" altLang="en-US" sz="2400" dirty="0"/>
          </a:p>
        </p:txBody>
      </p:sp>
      <p:sp>
        <p:nvSpPr>
          <p:cNvPr id="5" name="TextBox 4"/>
          <p:cNvSpPr txBox="1"/>
          <p:nvPr/>
        </p:nvSpPr>
        <p:spPr>
          <a:xfrm>
            <a:off x="1828800" y="2819400"/>
            <a:ext cx="2326278" cy="1569660"/>
          </a:xfrm>
          <a:prstGeom prst="rect">
            <a:avLst/>
          </a:prstGeom>
          <a:solidFill>
            <a:schemeClr val="bg2">
              <a:lumMod val="20000"/>
              <a:lumOff val="80000"/>
            </a:schemeClr>
          </a:solidFill>
        </p:spPr>
        <p:txBody>
          <a:bodyPr wrap="none" rtlCol="0">
            <a:spAutoFit/>
          </a:bodyPr>
          <a:lstStyle/>
          <a:p>
            <a:r>
              <a:rPr lang="en-US" altLang="zh-CN" dirty="0">
                <a:latin typeface="华文新魏" panose="02010800040101010101" pitchFamily="2" charset="-122"/>
                <a:ea typeface="华文新魏" panose="02010800040101010101" pitchFamily="2" charset="-122"/>
              </a:rPr>
              <a:t>t1:=</a:t>
            </a:r>
            <a:r>
              <a:rPr lang="en-US" altLang="zh-CN" dirty="0" err="1">
                <a:latin typeface="华文新魏" panose="02010800040101010101" pitchFamily="2" charset="-122"/>
                <a:ea typeface="华文新魏" panose="02010800040101010101" pitchFamily="2" charset="-122"/>
              </a:rPr>
              <a:t>inttoreal</a:t>
            </a:r>
            <a:r>
              <a:rPr lang="en-US" altLang="zh-CN" dirty="0">
                <a:latin typeface="华文新魏" panose="02010800040101010101" pitchFamily="2" charset="-122"/>
                <a:ea typeface="华文新魏" panose="02010800040101010101" pitchFamily="2" charset="-122"/>
              </a:rPr>
              <a:t> 60</a:t>
            </a:r>
          </a:p>
          <a:p>
            <a:r>
              <a:rPr lang="en-US" altLang="zh-CN" dirty="0">
                <a:latin typeface="华文新魏" panose="02010800040101010101" pitchFamily="2" charset="-122"/>
                <a:ea typeface="华文新魏" panose="02010800040101010101" pitchFamily="2" charset="-122"/>
              </a:rPr>
              <a:t>t2:=id3 </a:t>
            </a:r>
            <a:r>
              <a:rPr lang="en-US" altLang="zh-CN" dirty="0">
                <a:latin typeface="Comic Sans MS" panose="030F0902030302020204" pitchFamily="66" charset="0"/>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 t1 </a:t>
            </a:r>
          </a:p>
          <a:p>
            <a:r>
              <a:rPr lang="en-US" altLang="zh-CN" dirty="0">
                <a:latin typeface="华文新魏" panose="02010800040101010101" pitchFamily="2" charset="-122"/>
                <a:ea typeface="华文新魏" panose="02010800040101010101" pitchFamily="2" charset="-122"/>
              </a:rPr>
              <a:t>t3:=id2 + t2 </a:t>
            </a:r>
          </a:p>
          <a:p>
            <a:r>
              <a:rPr lang="en-US" altLang="zh-CN" dirty="0">
                <a:latin typeface="华文新魏" panose="02010800040101010101" pitchFamily="2" charset="-122"/>
                <a:ea typeface="华文新魏" panose="02010800040101010101" pitchFamily="2" charset="-122"/>
              </a:rPr>
              <a:t>id1:=t3</a:t>
            </a:r>
          </a:p>
        </p:txBody>
      </p:sp>
      <p:sp>
        <p:nvSpPr>
          <p:cNvPr id="6" name="TextBox 5"/>
          <p:cNvSpPr txBox="1"/>
          <p:nvPr/>
        </p:nvSpPr>
        <p:spPr>
          <a:xfrm>
            <a:off x="1828800" y="4724401"/>
            <a:ext cx="2209800" cy="830997"/>
          </a:xfrm>
          <a:prstGeom prst="rect">
            <a:avLst/>
          </a:prstGeom>
          <a:noFill/>
        </p:spPr>
        <p:txBody>
          <a:bodyPr wrap="square" rtlCol="0">
            <a:spAutoFit/>
          </a:bodyPr>
          <a:lstStyle/>
          <a:p>
            <a:r>
              <a:rPr lang="zh-CN" altLang="en-US" dirty="0">
                <a:latin typeface="华文新魏" panose="02010800040101010101" pitchFamily="2" charset="-122"/>
                <a:ea typeface="华文新魏" panose="02010800040101010101" pitchFamily="2" charset="-122"/>
              </a:rPr>
              <a:t>可以用</a:t>
            </a:r>
            <a:r>
              <a:rPr lang="en-US" altLang="zh-CN" dirty="0">
                <a:latin typeface="华文新魏" panose="02010800040101010101" pitchFamily="2" charset="-122"/>
                <a:ea typeface="华文新魏" panose="02010800040101010101" pitchFamily="2" charset="-122"/>
              </a:rPr>
              <a:t>60.0</a:t>
            </a:r>
            <a:r>
              <a:rPr lang="zh-CN" altLang="en-US" dirty="0">
                <a:latin typeface="华文新魏" panose="02010800040101010101" pitchFamily="2" charset="-122"/>
                <a:ea typeface="华文新魏" panose="02010800040101010101" pitchFamily="2" charset="-122"/>
              </a:rPr>
              <a:t>来代替</a:t>
            </a:r>
            <a:r>
              <a:rPr lang="en-US" altLang="zh-CN" dirty="0" err="1">
                <a:latin typeface="华文新魏" panose="02010800040101010101" pitchFamily="2" charset="-122"/>
                <a:ea typeface="华文新魏" panose="02010800040101010101" pitchFamily="2" charset="-122"/>
              </a:rPr>
              <a:t>inttoreal</a:t>
            </a:r>
            <a:endParaRPr lang="zh-CN" altLang="en-US" dirty="0">
              <a:latin typeface="华文新魏" panose="02010800040101010101" pitchFamily="2" charset="-122"/>
              <a:ea typeface="华文新魏" panose="02010800040101010101" pitchFamily="2" charset="-122"/>
            </a:endParaRPr>
          </a:p>
        </p:txBody>
      </p:sp>
      <p:sp>
        <p:nvSpPr>
          <p:cNvPr id="7" name="右箭头 6"/>
          <p:cNvSpPr/>
          <p:nvPr/>
        </p:nvSpPr>
        <p:spPr bwMode="auto">
          <a:xfrm>
            <a:off x="4155079" y="3407229"/>
            <a:ext cx="645522" cy="533400"/>
          </a:xfrm>
          <a:prstGeom prst="rightArrow">
            <a:avLst/>
          </a:prstGeom>
          <a:solidFill>
            <a:srgbClr val="000099"/>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
        <p:nvSpPr>
          <p:cNvPr id="8" name="TextBox 7"/>
          <p:cNvSpPr txBox="1"/>
          <p:nvPr/>
        </p:nvSpPr>
        <p:spPr>
          <a:xfrm>
            <a:off x="4876801" y="2981432"/>
            <a:ext cx="2279791" cy="1200329"/>
          </a:xfrm>
          <a:prstGeom prst="rect">
            <a:avLst/>
          </a:prstGeom>
          <a:solidFill>
            <a:schemeClr val="bg2">
              <a:lumMod val="20000"/>
              <a:lumOff val="80000"/>
            </a:schemeClr>
          </a:solidFill>
        </p:spPr>
        <p:txBody>
          <a:bodyPr wrap="none" rtlCol="0">
            <a:spAutoFit/>
          </a:bodyPr>
          <a:lstStyle/>
          <a:p>
            <a:r>
              <a:rPr lang="en-US" altLang="zh-CN" dirty="0">
                <a:latin typeface="华文新魏" panose="02010800040101010101" pitchFamily="2" charset="-122"/>
                <a:ea typeface="华文新魏" panose="02010800040101010101" pitchFamily="2" charset="-122"/>
              </a:rPr>
              <a:t> t1:=id3 </a:t>
            </a:r>
            <a:r>
              <a:rPr lang="en-US" altLang="zh-CN" dirty="0">
                <a:latin typeface="Comic Sans MS" panose="030F0902030302020204" pitchFamily="66" charset="0"/>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 60.0 </a:t>
            </a:r>
          </a:p>
          <a:p>
            <a:r>
              <a:rPr lang="en-US" altLang="zh-CN" dirty="0">
                <a:latin typeface="华文新魏" panose="02010800040101010101" pitchFamily="2" charset="-122"/>
                <a:ea typeface="华文新魏" panose="02010800040101010101" pitchFamily="2" charset="-122"/>
              </a:rPr>
              <a:t>t2:=id2 + t1 </a:t>
            </a:r>
          </a:p>
          <a:p>
            <a:r>
              <a:rPr lang="en-US" altLang="zh-CN" dirty="0">
                <a:latin typeface="华文新魏" panose="02010800040101010101" pitchFamily="2" charset="-122"/>
                <a:ea typeface="华文新魏" panose="02010800040101010101" pitchFamily="2" charset="-122"/>
              </a:rPr>
              <a:t>id1:=t2</a:t>
            </a:r>
          </a:p>
        </p:txBody>
      </p:sp>
      <p:sp>
        <p:nvSpPr>
          <p:cNvPr id="9" name="TextBox 8"/>
          <p:cNvSpPr txBox="1"/>
          <p:nvPr/>
        </p:nvSpPr>
        <p:spPr>
          <a:xfrm>
            <a:off x="5097876" y="4909066"/>
            <a:ext cx="2209800" cy="461665"/>
          </a:xfrm>
          <a:prstGeom prst="rect">
            <a:avLst/>
          </a:prstGeom>
          <a:noFill/>
        </p:spPr>
        <p:txBody>
          <a:bodyPr wrap="square" rtlCol="0">
            <a:spAutoFit/>
          </a:bodyPr>
          <a:lstStyle/>
          <a:p>
            <a:r>
              <a:rPr lang="en-US" altLang="zh-CN" dirty="0">
                <a:latin typeface="华文新魏" panose="02010800040101010101" pitchFamily="2" charset="-122"/>
                <a:ea typeface="华文新魏" panose="02010800040101010101" pitchFamily="2" charset="-122"/>
              </a:rPr>
              <a:t>t2</a:t>
            </a:r>
            <a:r>
              <a:rPr lang="zh-CN" altLang="en-US" dirty="0">
                <a:latin typeface="华文新魏" panose="02010800040101010101" pitchFamily="2" charset="-122"/>
                <a:ea typeface="华文新魏" panose="02010800040101010101" pitchFamily="2" charset="-122"/>
              </a:rPr>
              <a:t>是必需的吗？</a:t>
            </a:r>
          </a:p>
        </p:txBody>
      </p:sp>
      <p:sp>
        <p:nvSpPr>
          <p:cNvPr id="10" name="右箭头 9"/>
          <p:cNvSpPr/>
          <p:nvPr/>
        </p:nvSpPr>
        <p:spPr bwMode="auto">
          <a:xfrm>
            <a:off x="7162801" y="3336472"/>
            <a:ext cx="975455" cy="533400"/>
          </a:xfrm>
          <a:prstGeom prst="rightArrow">
            <a:avLst/>
          </a:prstGeom>
          <a:solidFill>
            <a:srgbClr val="000099"/>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
        <p:nvSpPr>
          <p:cNvPr id="11" name="TextBox 10"/>
          <p:cNvSpPr txBox="1"/>
          <p:nvPr/>
        </p:nvSpPr>
        <p:spPr>
          <a:xfrm>
            <a:off x="8153401" y="3073765"/>
            <a:ext cx="2279791" cy="830997"/>
          </a:xfrm>
          <a:prstGeom prst="rect">
            <a:avLst/>
          </a:prstGeom>
          <a:solidFill>
            <a:schemeClr val="bg2">
              <a:lumMod val="20000"/>
              <a:lumOff val="80000"/>
            </a:schemeClr>
          </a:solidFill>
        </p:spPr>
        <p:txBody>
          <a:bodyPr wrap="none" rtlCol="0">
            <a:spAutoFit/>
          </a:bodyPr>
          <a:lstStyle/>
          <a:p>
            <a:r>
              <a:rPr lang="en-US" altLang="zh-CN" dirty="0">
                <a:latin typeface="华文新魏" panose="02010800040101010101" pitchFamily="2" charset="-122"/>
                <a:ea typeface="华文新魏" panose="02010800040101010101" pitchFamily="2" charset="-122"/>
              </a:rPr>
              <a:t> t1:=id3 </a:t>
            </a:r>
            <a:r>
              <a:rPr lang="en-US" altLang="zh-CN" dirty="0">
                <a:latin typeface="Comic Sans MS" panose="030F0902030302020204" pitchFamily="66" charset="0"/>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 60.0 </a:t>
            </a:r>
          </a:p>
          <a:p>
            <a:r>
              <a:rPr lang="en-US" altLang="zh-CN" dirty="0">
                <a:latin typeface="华文新魏" panose="02010800040101010101" pitchFamily="2" charset="-122"/>
                <a:ea typeface="华文新魏" panose="02010800040101010101" pitchFamily="2" charset="-122"/>
              </a:rPr>
              <a:t>id1:=id2 + t1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1" y="990600"/>
            <a:ext cx="9720942" cy="2362200"/>
          </a:xfrm>
        </p:spPr>
        <p:txBody>
          <a:bodyPr/>
          <a:lstStyle/>
          <a:p>
            <a:r>
              <a:rPr lang="zh-CN" altLang="en-US" dirty="0"/>
              <a:t>生成目标代码</a:t>
            </a:r>
            <a:endParaRPr lang="en-US" altLang="zh-CN" dirty="0"/>
          </a:p>
          <a:p>
            <a:r>
              <a:rPr lang="zh-CN" altLang="en-US" dirty="0"/>
              <a:t>输入</a:t>
            </a:r>
            <a:r>
              <a:rPr lang="en-US" altLang="zh-CN" dirty="0"/>
              <a:t>: </a:t>
            </a:r>
            <a:r>
              <a:rPr lang="zh-CN" altLang="en-US" dirty="0"/>
              <a:t>源程序的中间表示</a:t>
            </a:r>
            <a:endParaRPr lang="en-US" altLang="zh-CN" dirty="0"/>
          </a:p>
          <a:p>
            <a:r>
              <a:rPr lang="zh-CN" altLang="en-US" dirty="0"/>
              <a:t>输出</a:t>
            </a:r>
            <a:r>
              <a:rPr lang="en-US" altLang="zh-CN" dirty="0"/>
              <a:t>:</a:t>
            </a:r>
            <a:r>
              <a:rPr lang="zh-CN" altLang="en-US" dirty="0"/>
              <a:t>目标语言</a:t>
            </a:r>
            <a:endParaRPr lang="en-US" altLang="zh-CN" dirty="0"/>
          </a:p>
          <a:p>
            <a:r>
              <a:rPr lang="zh-CN" altLang="en-US" dirty="0"/>
              <a:t>与机器相关</a:t>
            </a:r>
          </a:p>
        </p:txBody>
      </p:sp>
      <p:sp>
        <p:nvSpPr>
          <p:cNvPr id="4" name="灯片编号占位符 3"/>
          <p:cNvSpPr>
            <a:spLocks noGrp="1"/>
          </p:cNvSpPr>
          <p:nvPr>
            <p:ph type="sldNum" sz="quarter" idx="12"/>
          </p:nvPr>
        </p:nvSpPr>
        <p:spPr/>
        <p:txBody>
          <a:bodyPr/>
          <a:lstStyle/>
          <a:p>
            <a:fld id="{91F816EA-24CC-2048-859A-C5EA9F275392}" type="slidenum">
              <a:rPr lang="en-US" smtClean="0"/>
              <a:t>44</a:t>
            </a:fld>
            <a:endParaRPr lang="en-US" dirty="0"/>
          </a:p>
        </p:txBody>
      </p:sp>
      <p:sp>
        <p:nvSpPr>
          <p:cNvPr id="2" name="标题 1"/>
          <p:cNvSpPr>
            <a:spLocks noGrp="1"/>
          </p:cNvSpPr>
          <p:nvPr>
            <p:ph type="title"/>
          </p:nvPr>
        </p:nvSpPr>
        <p:spPr/>
        <p:txBody>
          <a:bodyPr/>
          <a:lstStyle/>
          <a:p>
            <a:r>
              <a:rPr lang="zh-CN" altLang="en-US" dirty="0"/>
              <a:t>代码生成</a:t>
            </a:r>
            <a:r>
              <a:rPr lang="en-US" altLang="zh-CN" dirty="0"/>
              <a:t>(Code generation)</a:t>
            </a:r>
            <a:endParaRPr lang="zh-CN" altLang="en-US" dirty="0"/>
          </a:p>
        </p:txBody>
      </p:sp>
      <p:sp>
        <p:nvSpPr>
          <p:cNvPr id="5" name="TextBox 4"/>
          <p:cNvSpPr txBox="1"/>
          <p:nvPr/>
        </p:nvSpPr>
        <p:spPr>
          <a:xfrm>
            <a:off x="2137230" y="4267201"/>
            <a:ext cx="2279791" cy="830997"/>
          </a:xfrm>
          <a:prstGeom prst="rect">
            <a:avLst/>
          </a:prstGeom>
          <a:solidFill>
            <a:schemeClr val="bg2">
              <a:lumMod val="20000"/>
              <a:lumOff val="80000"/>
            </a:schemeClr>
          </a:solidFill>
        </p:spPr>
        <p:txBody>
          <a:bodyPr wrap="none" rtlCol="0">
            <a:spAutoFit/>
          </a:bodyPr>
          <a:lstStyle/>
          <a:p>
            <a:r>
              <a:rPr lang="en-US" altLang="zh-CN" dirty="0">
                <a:latin typeface="华文新魏" panose="02010800040101010101" pitchFamily="2" charset="-122"/>
                <a:ea typeface="华文新魏" panose="02010800040101010101" pitchFamily="2" charset="-122"/>
              </a:rPr>
              <a:t> t1:=id3 </a:t>
            </a:r>
            <a:r>
              <a:rPr lang="en-US" altLang="zh-CN" dirty="0">
                <a:latin typeface="Comic Sans MS" panose="030F0902030302020204" pitchFamily="66" charset="0"/>
                <a:ea typeface="华文新魏" panose="02010800040101010101" pitchFamily="2" charset="-122"/>
              </a:rPr>
              <a:t>*</a:t>
            </a:r>
            <a:r>
              <a:rPr lang="en-US" altLang="zh-CN" dirty="0">
                <a:latin typeface="华文新魏" panose="02010800040101010101" pitchFamily="2" charset="-122"/>
                <a:ea typeface="华文新魏" panose="02010800040101010101" pitchFamily="2" charset="-122"/>
              </a:rPr>
              <a:t> 60.0 </a:t>
            </a:r>
          </a:p>
          <a:p>
            <a:r>
              <a:rPr lang="en-US" altLang="zh-CN" dirty="0">
                <a:latin typeface="华文新魏" panose="02010800040101010101" pitchFamily="2" charset="-122"/>
                <a:ea typeface="华文新魏" panose="02010800040101010101" pitchFamily="2" charset="-122"/>
              </a:rPr>
              <a:t>id1:=id2 + t1 </a:t>
            </a:r>
          </a:p>
        </p:txBody>
      </p:sp>
      <p:sp>
        <p:nvSpPr>
          <p:cNvPr id="6" name="右箭头 5"/>
          <p:cNvSpPr/>
          <p:nvPr/>
        </p:nvSpPr>
        <p:spPr bwMode="auto">
          <a:xfrm>
            <a:off x="4500796" y="4501002"/>
            <a:ext cx="733916" cy="373252"/>
          </a:xfrm>
          <a:prstGeom prst="rightArrow">
            <a:avLst/>
          </a:prstGeom>
          <a:solidFill>
            <a:srgbClr val="0000CC"/>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
        <p:nvSpPr>
          <p:cNvPr id="7" name="矩形 6"/>
          <p:cNvSpPr/>
          <p:nvPr/>
        </p:nvSpPr>
        <p:spPr bwMode="auto">
          <a:xfrm>
            <a:off x="5189781" y="4347315"/>
            <a:ext cx="1661280" cy="685800"/>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dirty="0">
                <a:latin typeface="华文新魏" panose="02010800040101010101" pitchFamily="2" charset="-122"/>
                <a:ea typeface="华文新魏" panose="02010800040101010101" pitchFamily="2" charset="-122"/>
              </a:rPr>
              <a:t>代码生成器</a:t>
            </a:r>
          </a:p>
        </p:txBody>
      </p:sp>
      <p:sp>
        <p:nvSpPr>
          <p:cNvPr id="8" name="右箭头 7"/>
          <p:cNvSpPr/>
          <p:nvPr/>
        </p:nvSpPr>
        <p:spPr bwMode="auto">
          <a:xfrm>
            <a:off x="6851062" y="4510578"/>
            <a:ext cx="540339" cy="373252"/>
          </a:xfrm>
          <a:prstGeom prst="rightArrow">
            <a:avLst/>
          </a:prstGeom>
          <a:solidFill>
            <a:srgbClr val="000099"/>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
        <p:nvSpPr>
          <p:cNvPr id="9" name="Text Box 8"/>
          <p:cNvSpPr txBox="1">
            <a:spLocks noChangeArrowheads="1"/>
          </p:cNvSpPr>
          <p:nvPr/>
        </p:nvSpPr>
        <p:spPr bwMode="auto">
          <a:xfrm>
            <a:off x="7358743" y="3580398"/>
            <a:ext cx="3048000" cy="1938992"/>
          </a:xfrm>
          <a:prstGeom prst="rect">
            <a:avLst/>
          </a:prstGeom>
          <a:noFill/>
          <a:ln w="6350">
            <a:solidFill>
              <a:schemeClr val="tx1"/>
            </a:solidFill>
            <a:miter lim="800000"/>
          </a:ln>
          <a:effectLst/>
        </p:spPr>
        <p:txBody>
          <a:bodyPr wrap="square">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r>
              <a:rPr lang="zh-CN" altLang="en-US" dirty="0">
                <a:latin typeface="Comic Sans MS" panose="030F0902030302020204" pitchFamily="66" charset="0"/>
                <a:ea typeface="华文新魏" panose="02010800040101010101" pitchFamily="2" charset="-122"/>
              </a:rPr>
              <a:t> </a:t>
            </a:r>
            <a:r>
              <a:rPr lang="en-US" altLang="en-US" dirty="0" err="1">
                <a:latin typeface="Comic Sans MS" panose="030F0902030302020204" pitchFamily="66" charset="0"/>
                <a:ea typeface="华文新魏" panose="02010800040101010101" pitchFamily="2" charset="-122"/>
              </a:rPr>
              <a:t>movf</a:t>
            </a:r>
            <a:r>
              <a:rPr lang="en-US" altLang="en-US" dirty="0">
                <a:latin typeface="Comic Sans MS" panose="030F0902030302020204" pitchFamily="66" charset="0"/>
                <a:ea typeface="华文新魏" panose="02010800040101010101" pitchFamily="2" charset="-122"/>
              </a:rPr>
              <a:t>	</a:t>
            </a:r>
            <a:r>
              <a:rPr lang="en-US" altLang="zh-CN"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id</a:t>
            </a:r>
            <a:r>
              <a:rPr lang="en-US" altLang="en-US" baseline="-25000" dirty="0">
                <a:latin typeface="Comic Sans MS" panose="030F0902030302020204" pitchFamily="66" charset="0"/>
                <a:ea typeface="华文新魏" panose="02010800040101010101" pitchFamily="2" charset="-122"/>
              </a:rPr>
              <a:t>3</a:t>
            </a:r>
            <a:r>
              <a:rPr lang="en-US" altLang="zh-CN" baseline="-25000"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a:t>
            </a:r>
            <a:r>
              <a:rPr lang="en-US" altLang="zh-CN"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R</a:t>
            </a:r>
            <a:r>
              <a:rPr lang="en-US" altLang="en-US" baseline="-25000" dirty="0">
                <a:latin typeface="Comic Sans MS" panose="030F0902030302020204" pitchFamily="66" charset="0"/>
                <a:ea typeface="华文新魏" panose="02010800040101010101" pitchFamily="2" charset="-122"/>
              </a:rPr>
              <a:t>2</a:t>
            </a:r>
          </a:p>
          <a:p>
            <a:pPr algn="l" eaLnBrk="1" hangingPunct="1"/>
            <a:r>
              <a:rPr lang="en-US" altLang="zh-CN" dirty="0">
                <a:latin typeface="Comic Sans MS" panose="030F0902030302020204" pitchFamily="66" charset="0"/>
                <a:ea typeface="华文新魏" panose="02010800040101010101" pitchFamily="2" charset="-122"/>
              </a:rPr>
              <a:t> </a:t>
            </a:r>
            <a:r>
              <a:rPr lang="en-US" altLang="en-US" dirty="0" err="1">
                <a:latin typeface="Comic Sans MS" panose="030F0902030302020204" pitchFamily="66" charset="0"/>
                <a:ea typeface="华文新魏" panose="02010800040101010101" pitchFamily="2" charset="-122"/>
              </a:rPr>
              <a:t>mulf</a:t>
            </a:r>
            <a:r>
              <a:rPr lang="en-US" altLang="en-US" dirty="0">
                <a:latin typeface="Comic Sans MS" panose="030F0902030302020204" pitchFamily="66" charset="0"/>
                <a:ea typeface="华文新魏" panose="02010800040101010101" pitchFamily="2" charset="-122"/>
              </a:rPr>
              <a:t>	</a:t>
            </a:r>
            <a:r>
              <a:rPr lang="en-US" altLang="zh-CN"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#60.0</a:t>
            </a:r>
            <a:r>
              <a:rPr lang="en-US" altLang="zh-CN"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a:t>
            </a:r>
            <a:r>
              <a:rPr lang="en-US" altLang="zh-CN"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R</a:t>
            </a:r>
            <a:r>
              <a:rPr lang="en-US" altLang="en-US" baseline="-25000" dirty="0">
                <a:latin typeface="Comic Sans MS" panose="030F0902030302020204" pitchFamily="66" charset="0"/>
                <a:ea typeface="华文新魏" panose="02010800040101010101" pitchFamily="2" charset="-122"/>
              </a:rPr>
              <a:t>2</a:t>
            </a:r>
          </a:p>
          <a:p>
            <a:pPr algn="l" eaLnBrk="1" hangingPunct="1"/>
            <a:r>
              <a:rPr lang="en-US" altLang="zh-CN" dirty="0">
                <a:latin typeface="Comic Sans MS" panose="030F0902030302020204" pitchFamily="66" charset="0"/>
                <a:ea typeface="华文新魏" panose="02010800040101010101" pitchFamily="2" charset="-122"/>
              </a:rPr>
              <a:t> </a:t>
            </a:r>
            <a:r>
              <a:rPr lang="en-US" altLang="en-US" dirty="0" err="1">
                <a:latin typeface="Comic Sans MS" panose="030F0902030302020204" pitchFamily="66" charset="0"/>
                <a:ea typeface="华文新魏" panose="02010800040101010101" pitchFamily="2" charset="-122"/>
              </a:rPr>
              <a:t>movf</a:t>
            </a:r>
            <a:r>
              <a:rPr lang="en-US" altLang="en-US" dirty="0">
                <a:latin typeface="Comic Sans MS" panose="030F0902030302020204" pitchFamily="66" charset="0"/>
                <a:ea typeface="华文新魏" panose="02010800040101010101" pitchFamily="2" charset="-122"/>
              </a:rPr>
              <a:t>	</a:t>
            </a:r>
            <a:r>
              <a:rPr lang="en-US" altLang="zh-CN"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id</a:t>
            </a:r>
            <a:r>
              <a:rPr lang="en-US" altLang="en-US" baseline="-25000" dirty="0">
                <a:latin typeface="Comic Sans MS" panose="030F0902030302020204" pitchFamily="66" charset="0"/>
                <a:ea typeface="华文新魏" panose="02010800040101010101" pitchFamily="2" charset="-122"/>
              </a:rPr>
              <a:t>2</a:t>
            </a:r>
            <a:r>
              <a:rPr lang="en-US" altLang="zh-CN" baseline="-25000"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a:t>
            </a:r>
            <a:r>
              <a:rPr lang="en-US" altLang="zh-CN"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R</a:t>
            </a:r>
            <a:r>
              <a:rPr lang="en-US" altLang="en-US" baseline="-25000" dirty="0">
                <a:latin typeface="Comic Sans MS" panose="030F0902030302020204" pitchFamily="66" charset="0"/>
                <a:ea typeface="华文新魏" panose="02010800040101010101" pitchFamily="2" charset="-122"/>
              </a:rPr>
              <a:t>1</a:t>
            </a:r>
          </a:p>
          <a:p>
            <a:pPr algn="l" eaLnBrk="1" hangingPunct="1"/>
            <a:r>
              <a:rPr lang="en-US" altLang="zh-CN" dirty="0">
                <a:latin typeface="Comic Sans MS" panose="030F0902030302020204" pitchFamily="66" charset="0"/>
                <a:ea typeface="华文新魏" panose="02010800040101010101" pitchFamily="2" charset="-122"/>
              </a:rPr>
              <a:t> </a:t>
            </a:r>
            <a:r>
              <a:rPr lang="en-US" altLang="en-US" dirty="0" err="1">
                <a:latin typeface="Comic Sans MS" panose="030F0902030302020204" pitchFamily="66" charset="0"/>
                <a:ea typeface="华文新魏" panose="02010800040101010101" pitchFamily="2" charset="-122"/>
              </a:rPr>
              <a:t>addf</a:t>
            </a:r>
            <a:r>
              <a:rPr lang="en-US" altLang="en-US" dirty="0">
                <a:latin typeface="Comic Sans MS" panose="030F0902030302020204" pitchFamily="66" charset="0"/>
                <a:ea typeface="华文新魏" panose="02010800040101010101" pitchFamily="2" charset="-122"/>
              </a:rPr>
              <a:t>	</a:t>
            </a:r>
            <a:r>
              <a:rPr lang="en-US" altLang="zh-CN"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R</a:t>
            </a:r>
            <a:r>
              <a:rPr lang="en-US" altLang="en-US" baseline="-25000" dirty="0">
                <a:latin typeface="Comic Sans MS" panose="030F0902030302020204" pitchFamily="66" charset="0"/>
                <a:ea typeface="华文新魏" panose="02010800040101010101" pitchFamily="2" charset="-122"/>
              </a:rPr>
              <a:t>2</a:t>
            </a:r>
            <a:r>
              <a:rPr lang="en-US" altLang="zh-CN" baseline="-25000"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a:t>
            </a:r>
            <a:r>
              <a:rPr lang="en-US" altLang="zh-CN"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R</a:t>
            </a:r>
            <a:r>
              <a:rPr lang="en-US" altLang="en-US" baseline="-25000" dirty="0">
                <a:latin typeface="Comic Sans MS" panose="030F0902030302020204" pitchFamily="66" charset="0"/>
                <a:ea typeface="华文新魏" panose="02010800040101010101" pitchFamily="2" charset="-122"/>
              </a:rPr>
              <a:t>1</a:t>
            </a:r>
          </a:p>
          <a:p>
            <a:pPr algn="l" eaLnBrk="1" hangingPunct="1"/>
            <a:r>
              <a:rPr kumimoji="0" lang="en-US" altLang="zh-CN" dirty="0">
                <a:latin typeface="Comic Sans MS" panose="030F0902030302020204" pitchFamily="66" charset="0"/>
                <a:ea typeface="华文新魏" panose="02010800040101010101" pitchFamily="2" charset="-122"/>
              </a:rPr>
              <a:t> </a:t>
            </a:r>
            <a:r>
              <a:rPr kumimoji="0" lang="en-US" altLang="zh-CN" dirty="0" err="1">
                <a:latin typeface="Comic Sans MS" panose="030F0902030302020204" pitchFamily="66" charset="0"/>
                <a:ea typeface="华文新魏" panose="02010800040101010101" pitchFamily="2" charset="-122"/>
              </a:rPr>
              <a:t>mo</a:t>
            </a:r>
            <a:r>
              <a:rPr lang="en-US" altLang="en-US" dirty="0" err="1">
                <a:latin typeface="Comic Sans MS" panose="030F0902030302020204" pitchFamily="66" charset="0"/>
                <a:ea typeface="华文新魏" panose="02010800040101010101" pitchFamily="2" charset="-122"/>
              </a:rPr>
              <a:t>vf</a:t>
            </a:r>
            <a:r>
              <a:rPr lang="en-US" altLang="zh-CN"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R</a:t>
            </a:r>
            <a:r>
              <a:rPr lang="en-US" altLang="en-US" baseline="-25000" dirty="0">
                <a:latin typeface="Comic Sans MS" panose="030F0902030302020204" pitchFamily="66" charset="0"/>
                <a:ea typeface="华文新魏" panose="02010800040101010101" pitchFamily="2" charset="-122"/>
              </a:rPr>
              <a:t>1</a:t>
            </a:r>
            <a:r>
              <a:rPr lang="en-US" altLang="zh-CN" baseline="-25000"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a:t>
            </a:r>
            <a:r>
              <a:rPr lang="en-US" altLang="zh-CN" dirty="0">
                <a:latin typeface="Comic Sans MS" panose="030F0902030302020204" pitchFamily="66" charset="0"/>
                <a:ea typeface="华文新魏" panose="02010800040101010101" pitchFamily="2" charset="-122"/>
              </a:rPr>
              <a:t> </a:t>
            </a:r>
            <a:r>
              <a:rPr lang="en-US" altLang="en-US" dirty="0">
                <a:latin typeface="Comic Sans MS" panose="030F0902030302020204" pitchFamily="66" charset="0"/>
                <a:ea typeface="华文新魏" panose="02010800040101010101" pitchFamily="2" charset="-122"/>
              </a:rPr>
              <a:t>id</a:t>
            </a:r>
            <a:r>
              <a:rPr lang="en-US" altLang="en-US" baseline="-25000" dirty="0">
                <a:latin typeface="Comic Sans MS" panose="030F0902030302020204" pitchFamily="66" charset="0"/>
                <a:ea typeface="华文新魏" panose="02010800040101010101" pitchFamily="2" charset="-122"/>
              </a:rPr>
              <a:t>1</a:t>
            </a:r>
            <a:endParaRPr lang="zh-CN" altLang="en-US" dirty="0">
              <a:latin typeface="Comic Sans MS" panose="030F0902030302020204" pitchFamily="66" charset="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uiExpan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1F816EA-24CC-2048-859A-C5EA9F275392}" type="slidenum">
              <a:rPr lang="en-US" smtClean="0"/>
              <a:t>45</a:t>
            </a:fld>
            <a:endParaRPr lang="en-US" dirty="0"/>
          </a:p>
        </p:txBody>
      </p:sp>
      <p:sp>
        <p:nvSpPr>
          <p:cNvPr id="2" name="标题 1"/>
          <p:cNvSpPr>
            <a:spLocks noGrp="1"/>
          </p:cNvSpPr>
          <p:nvPr>
            <p:ph type="title"/>
          </p:nvPr>
        </p:nvSpPr>
        <p:spPr/>
        <p:txBody>
          <a:bodyPr/>
          <a:lstStyle/>
          <a:p>
            <a:r>
              <a:rPr lang="zh-CN" altLang="en-US" dirty="0"/>
              <a:t>编译程序的组成</a:t>
            </a:r>
          </a:p>
        </p:txBody>
      </p:sp>
      <p:sp>
        <p:nvSpPr>
          <p:cNvPr id="5" name="Text Box 33"/>
          <p:cNvSpPr txBox="1">
            <a:spLocks noChangeArrowheads="1"/>
          </p:cNvSpPr>
          <p:nvPr/>
        </p:nvSpPr>
        <p:spPr bwMode="auto">
          <a:xfrm>
            <a:off x="2763005" y="2478088"/>
            <a:ext cx="677108" cy="2017712"/>
          </a:xfrm>
          <a:prstGeom prst="rect">
            <a:avLst/>
          </a:prstGeom>
          <a:solidFill>
            <a:srgbClr val="3366FF"/>
          </a:solidFill>
          <a:ln w="57150">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sz="3200" b="1">
                <a:solidFill>
                  <a:schemeClr val="bg1"/>
                </a:solidFill>
                <a:latin typeface="华文新魏" panose="02010800040101010101" pitchFamily="2" charset="-122"/>
                <a:ea typeface="华文新魏" panose="02010800040101010101" pitchFamily="2" charset="-122"/>
              </a:rPr>
              <a:t>  </a:t>
            </a:r>
            <a:r>
              <a:rPr lang="zh-CN" altLang="en-US" b="1">
                <a:solidFill>
                  <a:schemeClr val="bg1"/>
                </a:solidFill>
                <a:latin typeface="华文新魏" panose="02010800040101010101" pitchFamily="2" charset="-122"/>
                <a:ea typeface="华文新魏" panose="02010800040101010101" pitchFamily="2" charset="-122"/>
              </a:rPr>
              <a:t>词  法 分 析</a:t>
            </a:r>
            <a:endParaRPr lang="zh-CN" altLang="en-US" sz="3200" b="1">
              <a:solidFill>
                <a:schemeClr val="bg1"/>
              </a:solidFill>
              <a:latin typeface="华文新魏" panose="02010800040101010101" pitchFamily="2" charset="-122"/>
              <a:ea typeface="华文新魏" panose="02010800040101010101" pitchFamily="2" charset="-122"/>
            </a:endParaRPr>
          </a:p>
        </p:txBody>
      </p:sp>
      <p:sp>
        <p:nvSpPr>
          <p:cNvPr id="6" name="Text Box 34"/>
          <p:cNvSpPr txBox="1">
            <a:spLocks noChangeArrowheads="1"/>
          </p:cNvSpPr>
          <p:nvPr/>
        </p:nvSpPr>
        <p:spPr bwMode="auto">
          <a:xfrm>
            <a:off x="4059992" y="2478089"/>
            <a:ext cx="677108" cy="2016125"/>
          </a:xfrm>
          <a:prstGeom prst="rect">
            <a:avLst/>
          </a:prstGeom>
          <a:solidFill>
            <a:srgbClr val="3366FF"/>
          </a:solidFill>
          <a:ln w="57150">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sz="3200" b="1">
                <a:solidFill>
                  <a:schemeClr val="bg1"/>
                </a:solidFill>
                <a:latin typeface="华文新魏" panose="02010800040101010101" pitchFamily="2" charset="-122"/>
                <a:ea typeface="华文新魏" panose="02010800040101010101" pitchFamily="2" charset="-122"/>
              </a:rPr>
              <a:t>  </a:t>
            </a:r>
            <a:r>
              <a:rPr lang="zh-CN" altLang="en-US" b="1">
                <a:solidFill>
                  <a:schemeClr val="bg1"/>
                </a:solidFill>
                <a:latin typeface="华文新魏" panose="02010800040101010101" pitchFamily="2" charset="-122"/>
                <a:ea typeface="华文新魏" panose="02010800040101010101" pitchFamily="2" charset="-122"/>
              </a:rPr>
              <a:t>语 法 分 析</a:t>
            </a:r>
            <a:endParaRPr lang="zh-CN" altLang="en-US" sz="3200" b="1">
              <a:solidFill>
                <a:schemeClr val="bg1"/>
              </a:solidFill>
              <a:latin typeface="华文新魏" panose="02010800040101010101" pitchFamily="2" charset="-122"/>
              <a:ea typeface="华文新魏" panose="02010800040101010101" pitchFamily="2" charset="-122"/>
            </a:endParaRPr>
          </a:p>
        </p:txBody>
      </p:sp>
      <p:sp>
        <p:nvSpPr>
          <p:cNvPr id="7" name="Text Box 35"/>
          <p:cNvSpPr txBox="1">
            <a:spLocks noChangeArrowheads="1"/>
          </p:cNvSpPr>
          <p:nvPr/>
        </p:nvSpPr>
        <p:spPr bwMode="auto">
          <a:xfrm>
            <a:off x="5283955" y="2406651"/>
            <a:ext cx="677108" cy="2087563"/>
          </a:xfrm>
          <a:prstGeom prst="rect">
            <a:avLst/>
          </a:prstGeom>
          <a:solidFill>
            <a:srgbClr val="3366FF"/>
          </a:solidFill>
          <a:ln w="57150">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sz="3200" b="1" dirty="0">
                <a:solidFill>
                  <a:schemeClr val="bg1"/>
                </a:solidFill>
                <a:latin typeface="华文新魏" panose="02010800040101010101" pitchFamily="2" charset="-122"/>
                <a:ea typeface="华文新魏" panose="02010800040101010101" pitchFamily="2" charset="-122"/>
              </a:rPr>
              <a:t> </a:t>
            </a:r>
            <a:r>
              <a:rPr lang="zh-CN" altLang="en-US" b="1" dirty="0">
                <a:solidFill>
                  <a:schemeClr val="bg1"/>
                </a:solidFill>
                <a:latin typeface="华文新魏" panose="02010800040101010101" pitchFamily="2" charset="-122"/>
                <a:ea typeface="华文新魏" panose="02010800040101010101" pitchFamily="2" charset="-122"/>
              </a:rPr>
              <a:t> 语 义 分 析</a:t>
            </a:r>
            <a:endParaRPr lang="zh-CN" altLang="en-US" sz="3200" b="1" dirty="0">
              <a:solidFill>
                <a:schemeClr val="bg1"/>
              </a:solidFill>
              <a:latin typeface="华文新魏" panose="02010800040101010101" pitchFamily="2" charset="-122"/>
              <a:ea typeface="华文新魏" panose="02010800040101010101" pitchFamily="2" charset="-122"/>
            </a:endParaRPr>
          </a:p>
        </p:txBody>
      </p:sp>
      <p:sp>
        <p:nvSpPr>
          <p:cNvPr id="8" name="Text Box 36"/>
          <p:cNvSpPr txBox="1">
            <a:spLocks noChangeArrowheads="1"/>
          </p:cNvSpPr>
          <p:nvPr/>
        </p:nvSpPr>
        <p:spPr bwMode="auto">
          <a:xfrm>
            <a:off x="6580227" y="2406650"/>
            <a:ext cx="553998" cy="2114550"/>
          </a:xfrm>
          <a:prstGeom prst="rect">
            <a:avLst/>
          </a:prstGeom>
          <a:solidFill>
            <a:srgbClr val="3366FF"/>
          </a:solidFill>
          <a:ln w="57150">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b="1">
                <a:solidFill>
                  <a:schemeClr val="bg1"/>
                </a:solidFill>
                <a:latin typeface="华文新魏" panose="02010800040101010101" pitchFamily="2" charset="-122"/>
                <a:ea typeface="华文新魏" panose="02010800040101010101" pitchFamily="2" charset="-122"/>
              </a:rPr>
              <a:t>中间代码生成</a:t>
            </a:r>
          </a:p>
        </p:txBody>
      </p:sp>
      <p:sp>
        <p:nvSpPr>
          <p:cNvPr id="9" name="Text Box 37"/>
          <p:cNvSpPr txBox="1">
            <a:spLocks noChangeArrowheads="1"/>
          </p:cNvSpPr>
          <p:nvPr/>
        </p:nvSpPr>
        <p:spPr bwMode="auto">
          <a:xfrm>
            <a:off x="7702590" y="2406651"/>
            <a:ext cx="553998" cy="2087563"/>
          </a:xfrm>
          <a:prstGeom prst="rect">
            <a:avLst/>
          </a:prstGeom>
          <a:solidFill>
            <a:srgbClr val="3366FF"/>
          </a:solidFill>
          <a:ln w="57150">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b="1">
                <a:solidFill>
                  <a:schemeClr val="bg1"/>
                </a:solidFill>
                <a:latin typeface="华文新魏" panose="02010800040101010101" pitchFamily="2" charset="-122"/>
                <a:ea typeface="华文新魏" panose="02010800040101010101" pitchFamily="2" charset="-122"/>
              </a:rPr>
              <a:t>     代码优化</a:t>
            </a:r>
          </a:p>
        </p:txBody>
      </p:sp>
      <p:sp>
        <p:nvSpPr>
          <p:cNvPr id="10" name="Text Box 38"/>
          <p:cNvSpPr txBox="1">
            <a:spLocks noChangeArrowheads="1"/>
          </p:cNvSpPr>
          <p:nvPr/>
        </p:nvSpPr>
        <p:spPr bwMode="auto">
          <a:xfrm>
            <a:off x="8926552" y="2406651"/>
            <a:ext cx="553998" cy="2060575"/>
          </a:xfrm>
          <a:prstGeom prst="rect">
            <a:avLst/>
          </a:prstGeom>
          <a:solidFill>
            <a:srgbClr val="3366FF"/>
          </a:solidFill>
          <a:ln w="57150">
            <a:solidFill>
              <a:srgbClr val="3366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b="1">
                <a:solidFill>
                  <a:schemeClr val="bg1"/>
                </a:solidFill>
                <a:latin typeface="华文新魏" panose="02010800040101010101" pitchFamily="2" charset="-122"/>
                <a:ea typeface="华文新魏" panose="02010800040101010101" pitchFamily="2" charset="-122"/>
              </a:rPr>
              <a:t>目标代码生成</a:t>
            </a:r>
          </a:p>
        </p:txBody>
      </p:sp>
      <p:sp>
        <p:nvSpPr>
          <p:cNvPr id="11" name="Text Box 39"/>
          <p:cNvSpPr txBox="1">
            <a:spLocks noChangeArrowheads="1"/>
          </p:cNvSpPr>
          <p:nvPr/>
        </p:nvSpPr>
        <p:spPr bwMode="auto">
          <a:xfrm>
            <a:off x="9907627" y="2389641"/>
            <a:ext cx="553998" cy="174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b="1" dirty="0">
                <a:solidFill>
                  <a:srgbClr val="FF0000"/>
                </a:solidFill>
                <a:latin typeface="华文新魏" panose="02010800040101010101" pitchFamily="2" charset="-122"/>
                <a:ea typeface="华文新魏" panose="02010800040101010101" pitchFamily="2" charset="-122"/>
              </a:rPr>
              <a:t>目标代码</a:t>
            </a:r>
          </a:p>
        </p:txBody>
      </p:sp>
      <p:sp>
        <p:nvSpPr>
          <p:cNvPr id="12" name="Text Box 40"/>
          <p:cNvSpPr txBox="1">
            <a:spLocks noChangeArrowheads="1"/>
          </p:cNvSpPr>
          <p:nvPr/>
        </p:nvSpPr>
        <p:spPr bwMode="auto">
          <a:xfrm>
            <a:off x="1770102" y="2911475"/>
            <a:ext cx="553998" cy="1447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b="1" dirty="0">
                <a:solidFill>
                  <a:srgbClr val="FF0000"/>
                </a:solidFill>
                <a:latin typeface="华文新魏" panose="02010800040101010101" pitchFamily="2" charset="-122"/>
                <a:ea typeface="华文新魏" panose="02010800040101010101" pitchFamily="2" charset="-122"/>
              </a:rPr>
              <a:t>源 程序</a:t>
            </a:r>
          </a:p>
        </p:txBody>
      </p:sp>
      <p:sp>
        <p:nvSpPr>
          <p:cNvPr id="13" name="Text Box 41"/>
          <p:cNvSpPr txBox="1">
            <a:spLocks noChangeArrowheads="1"/>
          </p:cNvSpPr>
          <p:nvPr/>
        </p:nvSpPr>
        <p:spPr bwMode="auto">
          <a:xfrm>
            <a:off x="2640014" y="1109663"/>
            <a:ext cx="6911975" cy="523220"/>
          </a:xfrm>
          <a:prstGeom prst="rect">
            <a:avLst/>
          </a:prstGeom>
          <a:solidFill>
            <a:srgbClr val="FFCC00"/>
          </a:solidFill>
          <a:ln w="57150">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sz="2800" b="1">
                <a:latin typeface="华文新魏" panose="02010800040101010101" pitchFamily="2" charset="-122"/>
                <a:ea typeface="华文新魏" panose="02010800040101010101" pitchFamily="2" charset="-122"/>
              </a:rPr>
              <a:t>             符      号       表      管         理</a:t>
            </a:r>
          </a:p>
        </p:txBody>
      </p:sp>
      <p:sp>
        <p:nvSpPr>
          <p:cNvPr id="14" name="Text Box 42"/>
          <p:cNvSpPr txBox="1">
            <a:spLocks noChangeArrowheads="1"/>
          </p:cNvSpPr>
          <p:nvPr/>
        </p:nvSpPr>
        <p:spPr bwMode="auto">
          <a:xfrm>
            <a:off x="2566989" y="5214938"/>
            <a:ext cx="6911975" cy="523220"/>
          </a:xfrm>
          <a:prstGeom prst="rect">
            <a:avLst/>
          </a:prstGeom>
          <a:solidFill>
            <a:srgbClr val="FFCC00"/>
          </a:solidFill>
          <a:ln w="57150">
            <a:solidFill>
              <a:srgbClr val="FFCC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l" eaLnBrk="1" hangingPunct="1">
              <a:spcBef>
                <a:spcPct val="50000"/>
              </a:spcBef>
            </a:pPr>
            <a:r>
              <a:rPr lang="zh-CN" altLang="en-US" sz="2800" b="1">
                <a:latin typeface="华文新魏" panose="02010800040101010101" pitchFamily="2" charset="-122"/>
                <a:ea typeface="华文新魏" panose="02010800040101010101" pitchFamily="2" charset="-122"/>
              </a:rPr>
              <a:t>               错    误     诊    断    处    理    </a:t>
            </a:r>
          </a:p>
        </p:txBody>
      </p:sp>
      <p:sp>
        <p:nvSpPr>
          <p:cNvPr id="15" name="Line 43"/>
          <p:cNvSpPr>
            <a:spLocks noChangeShapeType="1"/>
          </p:cNvSpPr>
          <p:nvPr/>
        </p:nvSpPr>
        <p:spPr bwMode="auto">
          <a:xfrm flipV="1">
            <a:off x="2208213" y="3559175"/>
            <a:ext cx="533400" cy="0"/>
          </a:xfrm>
          <a:prstGeom prst="line">
            <a:avLst/>
          </a:prstGeom>
          <a:noFill/>
          <a:ln w="5715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44"/>
          <p:cNvSpPr>
            <a:spLocks noChangeShapeType="1"/>
          </p:cNvSpPr>
          <p:nvPr/>
        </p:nvSpPr>
        <p:spPr bwMode="auto">
          <a:xfrm flipV="1">
            <a:off x="3432176" y="3559175"/>
            <a:ext cx="576263" cy="0"/>
          </a:xfrm>
          <a:prstGeom prst="line">
            <a:avLst/>
          </a:prstGeom>
          <a:noFill/>
          <a:ln w="5715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45"/>
          <p:cNvSpPr>
            <a:spLocks noChangeShapeType="1"/>
          </p:cNvSpPr>
          <p:nvPr/>
        </p:nvSpPr>
        <p:spPr bwMode="auto">
          <a:xfrm flipV="1">
            <a:off x="4727576" y="3559175"/>
            <a:ext cx="504825" cy="0"/>
          </a:xfrm>
          <a:prstGeom prst="line">
            <a:avLst/>
          </a:prstGeom>
          <a:noFill/>
          <a:ln w="5715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46"/>
          <p:cNvSpPr>
            <a:spLocks noChangeShapeType="1"/>
          </p:cNvSpPr>
          <p:nvPr/>
        </p:nvSpPr>
        <p:spPr bwMode="auto">
          <a:xfrm flipV="1">
            <a:off x="5951538" y="3559175"/>
            <a:ext cx="576262" cy="0"/>
          </a:xfrm>
          <a:prstGeom prst="line">
            <a:avLst/>
          </a:prstGeom>
          <a:noFill/>
          <a:ln w="5715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47"/>
          <p:cNvSpPr>
            <a:spLocks noChangeShapeType="1"/>
          </p:cNvSpPr>
          <p:nvPr/>
        </p:nvSpPr>
        <p:spPr bwMode="auto">
          <a:xfrm>
            <a:off x="7175500" y="3530600"/>
            <a:ext cx="457200" cy="0"/>
          </a:xfrm>
          <a:prstGeom prst="line">
            <a:avLst/>
          </a:prstGeom>
          <a:noFill/>
          <a:ln w="5715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49"/>
          <p:cNvSpPr>
            <a:spLocks noChangeShapeType="1"/>
          </p:cNvSpPr>
          <p:nvPr/>
        </p:nvSpPr>
        <p:spPr bwMode="auto">
          <a:xfrm>
            <a:off x="9480550" y="3487738"/>
            <a:ext cx="533400" cy="0"/>
          </a:xfrm>
          <a:prstGeom prst="line">
            <a:avLst/>
          </a:prstGeom>
          <a:noFill/>
          <a:ln w="5715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56"/>
          <p:cNvSpPr>
            <a:spLocks noChangeShapeType="1"/>
          </p:cNvSpPr>
          <p:nvPr/>
        </p:nvSpPr>
        <p:spPr bwMode="auto">
          <a:xfrm flipH="1">
            <a:off x="3071813" y="4494214"/>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62"/>
          <p:cNvSpPr>
            <a:spLocks noChangeShapeType="1"/>
          </p:cNvSpPr>
          <p:nvPr/>
        </p:nvSpPr>
        <p:spPr bwMode="auto">
          <a:xfrm>
            <a:off x="8299450" y="3487738"/>
            <a:ext cx="533400" cy="0"/>
          </a:xfrm>
          <a:prstGeom prst="line">
            <a:avLst/>
          </a:prstGeom>
          <a:noFill/>
          <a:ln w="57150">
            <a:solidFill>
              <a:srgbClr val="3366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63"/>
          <p:cNvSpPr>
            <a:spLocks noChangeShapeType="1"/>
          </p:cNvSpPr>
          <p:nvPr/>
        </p:nvSpPr>
        <p:spPr bwMode="auto">
          <a:xfrm flipH="1">
            <a:off x="4295775" y="4494214"/>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64"/>
          <p:cNvSpPr>
            <a:spLocks noChangeShapeType="1"/>
          </p:cNvSpPr>
          <p:nvPr/>
        </p:nvSpPr>
        <p:spPr bwMode="auto">
          <a:xfrm flipH="1">
            <a:off x="5519738" y="4494214"/>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65"/>
          <p:cNvSpPr>
            <a:spLocks noChangeShapeType="1"/>
          </p:cNvSpPr>
          <p:nvPr/>
        </p:nvSpPr>
        <p:spPr bwMode="auto">
          <a:xfrm flipH="1">
            <a:off x="6743700" y="4494214"/>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66"/>
          <p:cNvSpPr>
            <a:spLocks noChangeShapeType="1"/>
          </p:cNvSpPr>
          <p:nvPr/>
        </p:nvSpPr>
        <p:spPr bwMode="auto">
          <a:xfrm flipH="1">
            <a:off x="7896225" y="4494214"/>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67"/>
          <p:cNvSpPr>
            <a:spLocks noChangeShapeType="1"/>
          </p:cNvSpPr>
          <p:nvPr/>
        </p:nvSpPr>
        <p:spPr bwMode="auto">
          <a:xfrm flipH="1">
            <a:off x="9120188" y="4494214"/>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68"/>
          <p:cNvSpPr>
            <a:spLocks noChangeShapeType="1"/>
          </p:cNvSpPr>
          <p:nvPr/>
        </p:nvSpPr>
        <p:spPr bwMode="auto">
          <a:xfrm flipH="1">
            <a:off x="3071813" y="1757364"/>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69"/>
          <p:cNvSpPr>
            <a:spLocks noChangeShapeType="1"/>
          </p:cNvSpPr>
          <p:nvPr/>
        </p:nvSpPr>
        <p:spPr bwMode="auto">
          <a:xfrm flipH="1">
            <a:off x="4367213" y="1757364"/>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70"/>
          <p:cNvSpPr>
            <a:spLocks noChangeShapeType="1"/>
          </p:cNvSpPr>
          <p:nvPr/>
        </p:nvSpPr>
        <p:spPr bwMode="auto">
          <a:xfrm flipH="1">
            <a:off x="5664200" y="1685926"/>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71"/>
          <p:cNvSpPr>
            <a:spLocks noChangeShapeType="1"/>
          </p:cNvSpPr>
          <p:nvPr/>
        </p:nvSpPr>
        <p:spPr bwMode="auto">
          <a:xfrm flipH="1">
            <a:off x="6888163" y="1685926"/>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72"/>
          <p:cNvSpPr>
            <a:spLocks noChangeShapeType="1"/>
          </p:cNvSpPr>
          <p:nvPr/>
        </p:nvSpPr>
        <p:spPr bwMode="auto">
          <a:xfrm flipH="1">
            <a:off x="7896225" y="1685926"/>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73"/>
          <p:cNvSpPr>
            <a:spLocks noChangeShapeType="1"/>
          </p:cNvSpPr>
          <p:nvPr/>
        </p:nvSpPr>
        <p:spPr bwMode="auto">
          <a:xfrm flipH="1">
            <a:off x="9191625" y="1685926"/>
            <a:ext cx="0" cy="720725"/>
          </a:xfrm>
          <a:prstGeom prst="line">
            <a:avLst/>
          </a:prstGeom>
          <a:noFill/>
          <a:ln w="57150">
            <a:solidFill>
              <a:srgbClr val="3366FF"/>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74"/>
          <p:cNvSpPr>
            <a:spLocks noChangeArrowheads="1"/>
          </p:cNvSpPr>
          <p:nvPr/>
        </p:nvSpPr>
        <p:spPr bwMode="auto">
          <a:xfrm>
            <a:off x="2389151" y="1828800"/>
            <a:ext cx="4846628" cy="2964037"/>
          </a:xfrm>
          <a:prstGeom prst="rect">
            <a:avLst/>
          </a:prstGeom>
          <a:noFill/>
          <a:ln w="28575" algn="ctr">
            <a:solidFill>
              <a:srgbClr val="FF0000"/>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35" name="Rectangle 75"/>
          <p:cNvSpPr>
            <a:spLocks noChangeArrowheads="1"/>
          </p:cNvSpPr>
          <p:nvPr/>
        </p:nvSpPr>
        <p:spPr bwMode="auto">
          <a:xfrm>
            <a:off x="7329485" y="1852049"/>
            <a:ext cx="2578141" cy="2940787"/>
          </a:xfrm>
          <a:prstGeom prst="rect">
            <a:avLst/>
          </a:prstGeom>
          <a:noFill/>
          <a:ln w="28575" algn="ctr">
            <a:solidFill>
              <a:srgbClr val="008000"/>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zh-CN" altLang="en-US"/>
          </a:p>
        </p:txBody>
      </p:sp>
      <p:sp>
        <p:nvSpPr>
          <p:cNvPr id="36" name="AutoShape 76"/>
          <p:cNvSpPr>
            <a:spLocks noChangeArrowheads="1"/>
          </p:cNvSpPr>
          <p:nvPr/>
        </p:nvSpPr>
        <p:spPr bwMode="auto">
          <a:xfrm>
            <a:off x="1257300" y="4444320"/>
            <a:ext cx="1584325" cy="647700"/>
          </a:xfrm>
          <a:prstGeom prst="cloudCallout">
            <a:avLst>
              <a:gd name="adj1" fmla="val 93140"/>
              <a:gd name="adj2" fmla="val -12593"/>
            </a:avLst>
          </a:prstGeom>
          <a:solidFill>
            <a:srgbClr val="99CCFF"/>
          </a:solidFill>
          <a:ln>
            <a:noFill/>
          </a:ln>
          <a:effectLst/>
          <a:extLst>
            <a:ext uri="{91240B29-F687-4F45-9708-019B960494DF}">
              <a14:hiddenLine xmlns:a14="http://schemas.microsoft.com/office/drawing/2010/main" w="2857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zh-CN" altLang="en-US" sz="3200" dirty="0">
                <a:ea typeface="华文新魏" panose="02010800040101010101" pitchFamily="2" charset="-122"/>
              </a:rPr>
              <a:t>分析</a:t>
            </a:r>
          </a:p>
        </p:txBody>
      </p:sp>
      <p:sp>
        <p:nvSpPr>
          <p:cNvPr id="37" name="AutoShape 79"/>
          <p:cNvSpPr>
            <a:spLocks noChangeArrowheads="1"/>
          </p:cNvSpPr>
          <p:nvPr/>
        </p:nvSpPr>
        <p:spPr bwMode="auto">
          <a:xfrm>
            <a:off x="9478964" y="4468359"/>
            <a:ext cx="1584325" cy="647700"/>
          </a:xfrm>
          <a:prstGeom prst="cloudCallout">
            <a:avLst>
              <a:gd name="adj1" fmla="val -73347"/>
              <a:gd name="adj2" fmla="val -69606"/>
            </a:avLst>
          </a:prstGeom>
          <a:solidFill>
            <a:srgbClr val="99CCFF"/>
          </a:solidFill>
          <a:ln>
            <a:noFill/>
          </a:ln>
          <a:effectLst/>
          <a:extLst>
            <a:ext uri="{91240B29-F687-4F45-9708-019B960494DF}">
              <a14:hiddenLine xmlns:a14="http://schemas.microsoft.com/office/drawing/2010/main" w="2857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zh-CN" altLang="en-US" sz="3200" dirty="0">
                <a:ea typeface="华文新魏" panose="02010800040101010101" pitchFamily="2" charset="-122"/>
              </a:rPr>
              <a:t>综合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5" presetClass="entr" presetSubtype="10" fill="hold" grpId="0"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checkerboard(across)">
                                      <p:cBhvr>
                                        <p:cTn id="64" dur="500"/>
                                        <p:tgtEl>
                                          <p:spTgt spid="35"/>
                                        </p:tgtEl>
                                      </p:cBhvr>
                                    </p:animEffect>
                                  </p:childTnLst>
                                </p:cTn>
                              </p:par>
                            </p:childTnLst>
                          </p:cTn>
                        </p:par>
                        <p:par>
                          <p:cTn id="65" fill="hold">
                            <p:stCondLst>
                              <p:cond delay="500"/>
                            </p:stCondLst>
                            <p:childTnLst>
                              <p:par>
                                <p:cTn id="66" presetID="3" presetClass="entr" presetSubtype="10"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blinds(horizontal)">
                                      <p:cBhvr>
                                        <p:cTn id="68"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500"/>
                                        <p:tgtEl>
                                          <p:spTgt spid="1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500"/>
                                        <p:tgtEl>
                                          <p:spTgt spid="2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500"/>
                                        <p:tgtEl>
                                          <p:spTgt spid="2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fade">
                                      <p:cBhvr>
                                        <p:cTn id="111" dur="500"/>
                                        <p:tgtEl>
                                          <p:spTgt spid="2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2"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功能</a:t>
            </a:r>
            <a:r>
              <a:rPr lang="en-US" altLang="zh-CN" dirty="0"/>
              <a:t>: </a:t>
            </a:r>
            <a:r>
              <a:rPr lang="zh-CN" altLang="en-US" dirty="0"/>
              <a:t>管理分析过程中得到的源程序中的标识符的各种信息</a:t>
            </a:r>
            <a:endParaRPr lang="en-US" altLang="zh-CN" dirty="0"/>
          </a:p>
          <a:p>
            <a:pPr lvl="1"/>
            <a:r>
              <a:rPr lang="zh-CN" altLang="en-US" dirty="0"/>
              <a:t>记录源程序中使用的标识符</a:t>
            </a:r>
          </a:p>
          <a:p>
            <a:pPr lvl="1"/>
            <a:r>
              <a:rPr lang="zh-CN" altLang="en-US" dirty="0"/>
              <a:t>收集每个标识符的各种属性信息，包括类型、作用域、存储分配信息</a:t>
            </a:r>
          </a:p>
          <a:p>
            <a:endParaRPr lang="zh-CN" altLang="en-US" dirty="0"/>
          </a:p>
        </p:txBody>
      </p:sp>
      <p:sp>
        <p:nvSpPr>
          <p:cNvPr id="4" name="灯片编号占位符 3"/>
          <p:cNvSpPr>
            <a:spLocks noGrp="1"/>
          </p:cNvSpPr>
          <p:nvPr>
            <p:ph type="sldNum" sz="quarter" idx="12"/>
          </p:nvPr>
        </p:nvSpPr>
        <p:spPr/>
        <p:txBody>
          <a:bodyPr/>
          <a:lstStyle/>
          <a:p>
            <a:fld id="{91F816EA-24CC-2048-859A-C5EA9F275392}" type="slidenum">
              <a:rPr lang="en-US" smtClean="0"/>
              <a:t>46</a:t>
            </a:fld>
            <a:endParaRPr lang="en-US" dirty="0"/>
          </a:p>
        </p:txBody>
      </p:sp>
      <p:sp>
        <p:nvSpPr>
          <p:cNvPr id="2" name="标题 1"/>
          <p:cNvSpPr>
            <a:spLocks noGrp="1"/>
          </p:cNvSpPr>
          <p:nvPr>
            <p:ph type="title"/>
          </p:nvPr>
        </p:nvSpPr>
        <p:spPr/>
        <p:txBody>
          <a:bodyPr/>
          <a:lstStyle/>
          <a:p>
            <a:r>
              <a:rPr lang="zh-CN" altLang="en-US" dirty="0"/>
              <a:t>符号表管理</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检查错误的位置</a:t>
            </a:r>
          </a:p>
          <a:p>
            <a:r>
              <a:rPr lang="zh-CN" altLang="en-US" dirty="0"/>
              <a:t>检查错误的性质</a:t>
            </a:r>
            <a:r>
              <a:rPr lang="en-US" altLang="zh-CN" dirty="0"/>
              <a:t>(</a:t>
            </a:r>
            <a:r>
              <a:rPr lang="zh-CN" altLang="en-US" dirty="0"/>
              <a:t>词法、语法、语义</a:t>
            </a:r>
            <a:r>
              <a:rPr lang="en-US" altLang="zh-CN" dirty="0"/>
              <a:t>…)</a:t>
            </a:r>
            <a:endParaRPr lang="zh-CN" altLang="en-US" dirty="0"/>
          </a:p>
          <a:p>
            <a:r>
              <a:rPr lang="zh-CN" altLang="en-US" dirty="0"/>
              <a:t>错误恢复</a:t>
            </a:r>
          </a:p>
        </p:txBody>
      </p:sp>
      <p:sp>
        <p:nvSpPr>
          <p:cNvPr id="4" name="灯片编号占位符 3"/>
          <p:cNvSpPr>
            <a:spLocks noGrp="1"/>
          </p:cNvSpPr>
          <p:nvPr>
            <p:ph type="sldNum" sz="quarter" idx="12"/>
          </p:nvPr>
        </p:nvSpPr>
        <p:spPr/>
        <p:txBody>
          <a:bodyPr/>
          <a:lstStyle/>
          <a:p>
            <a:fld id="{91F816EA-24CC-2048-859A-C5EA9F275392}" type="slidenum">
              <a:rPr lang="en-US" smtClean="0"/>
              <a:t>47</a:t>
            </a:fld>
            <a:endParaRPr lang="en-US" dirty="0"/>
          </a:p>
        </p:txBody>
      </p:sp>
      <p:sp>
        <p:nvSpPr>
          <p:cNvPr id="2" name="标题 1"/>
          <p:cNvSpPr>
            <a:spLocks noGrp="1"/>
          </p:cNvSpPr>
          <p:nvPr>
            <p:ph type="title"/>
          </p:nvPr>
        </p:nvSpPr>
        <p:spPr/>
        <p:txBody>
          <a:bodyPr/>
          <a:lstStyle/>
          <a:p>
            <a:r>
              <a:rPr lang="zh-CN" altLang="en-US" dirty="0"/>
              <a:t>出错处理</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399" y="990600"/>
            <a:ext cx="11252201" cy="3657600"/>
          </a:xfrm>
        </p:spPr>
        <p:txBody>
          <a:bodyPr/>
          <a:lstStyle/>
          <a:p>
            <a:r>
              <a:rPr lang="zh-CN" altLang="en-US" dirty="0">
                <a:solidFill>
                  <a:srgbClr val="FF0000"/>
                </a:solidFill>
              </a:rPr>
              <a:t>前端</a:t>
            </a:r>
            <a:r>
              <a:rPr lang="zh-CN" altLang="en-US" dirty="0"/>
              <a:t>包括词法分析、语法分析、语义分析、中间代码产生，以及部分代码优化工作，相关的错误处理和符号表的建立</a:t>
            </a:r>
          </a:p>
          <a:p>
            <a:pPr lvl="1"/>
            <a:r>
              <a:rPr lang="zh-CN" altLang="en-US" dirty="0">
                <a:solidFill>
                  <a:srgbClr val="FF0000"/>
                </a:solidFill>
              </a:rPr>
              <a:t>前端依赖于源程序并在很大程度上独立于目标机器。</a:t>
            </a:r>
          </a:p>
          <a:p>
            <a:r>
              <a:rPr lang="zh-CN" altLang="en-US" dirty="0">
                <a:solidFill>
                  <a:srgbClr val="FF0000"/>
                </a:solidFill>
              </a:rPr>
              <a:t>后端</a:t>
            </a:r>
            <a:r>
              <a:rPr lang="zh-CN" altLang="en-US" dirty="0"/>
              <a:t>主要包括代码优化、代码生成和相关错误处理。</a:t>
            </a:r>
          </a:p>
          <a:p>
            <a:pPr lvl="1"/>
            <a:r>
              <a:rPr lang="zh-CN" altLang="en-US" dirty="0">
                <a:solidFill>
                  <a:srgbClr val="FF0000"/>
                </a:solidFill>
              </a:rPr>
              <a:t>后端依赖于目标机器</a:t>
            </a:r>
            <a:r>
              <a:rPr lang="zh-CN" altLang="en-US" dirty="0"/>
              <a:t>。</a:t>
            </a:r>
          </a:p>
        </p:txBody>
      </p:sp>
      <p:sp>
        <p:nvSpPr>
          <p:cNvPr id="4" name="灯片编号占位符 3"/>
          <p:cNvSpPr>
            <a:spLocks noGrp="1"/>
          </p:cNvSpPr>
          <p:nvPr>
            <p:ph type="sldNum" sz="quarter" idx="12"/>
          </p:nvPr>
        </p:nvSpPr>
        <p:spPr/>
        <p:txBody>
          <a:bodyPr/>
          <a:lstStyle/>
          <a:p>
            <a:fld id="{91F816EA-24CC-2048-859A-C5EA9F275392}" type="slidenum">
              <a:rPr lang="en-US" smtClean="0"/>
              <a:t>48</a:t>
            </a:fld>
            <a:endParaRPr lang="en-US" dirty="0"/>
          </a:p>
        </p:txBody>
      </p:sp>
      <p:sp>
        <p:nvSpPr>
          <p:cNvPr id="2" name="标题 1"/>
          <p:cNvSpPr>
            <a:spLocks noGrp="1"/>
          </p:cNvSpPr>
          <p:nvPr>
            <p:ph type="title"/>
          </p:nvPr>
        </p:nvSpPr>
        <p:spPr/>
        <p:txBody>
          <a:bodyPr/>
          <a:lstStyle/>
          <a:p>
            <a:r>
              <a:rPr lang="zh-CN" altLang="en-US" dirty="0"/>
              <a:t>编译器的组织</a:t>
            </a:r>
            <a:r>
              <a:rPr lang="en-US" altLang="zh-CN" dirty="0"/>
              <a:t>——</a:t>
            </a:r>
            <a:r>
              <a:rPr lang="zh-CN" altLang="en-US" dirty="0"/>
              <a:t>前端与后端</a:t>
            </a:r>
          </a:p>
        </p:txBody>
      </p:sp>
      <p:grpSp>
        <p:nvGrpSpPr>
          <p:cNvPr id="45" name="组合 44"/>
          <p:cNvGrpSpPr/>
          <p:nvPr/>
        </p:nvGrpSpPr>
        <p:grpSpPr>
          <a:xfrm>
            <a:off x="2024101" y="4267200"/>
            <a:ext cx="8270796" cy="1760694"/>
            <a:chOff x="492204" y="4572000"/>
            <a:chExt cx="8270796" cy="1760694"/>
          </a:xfrm>
        </p:grpSpPr>
        <p:grpSp>
          <p:nvGrpSpPr>
            <p:cNvPr id="44" name="组合 43"/>
            <p:cNvGrpSpPr/>
            <p:nvPr/>
          </p:nvGrpSpPr>
          <p:grpSpPr>
            <a:xfrm>
              <a:off x="492204" y="4572000"/>
              <a:ext cx="8270796" cy="1295400"/>
              <a:chOff x="492204" y="4572000"/>
              <a:chExt cx="8270796" cy="1295400"/>
            </a:xfrm>
          </p:grpSpPr>
          <p:sp>
            <p:nvSpPr>
              <p:cNvPr id="16" name="TextBox 15"/>
              <p:cNvSpPr txBox="1"/>
              <p:nvPr/>
            </p:nvSpPr>
            <p:spPr>
              <a:xfrm>
                <a:off x="492204" y="4804201"/>
                <a:ext cx="1107996" cy="830997"/>
              </a:xfrm>
              <a:prstGeom prst="rect">
                <a:avLst/>
              </a:prstGeom>
              <a:noFill/>
            </p:spPr>
            <p:txBody>
              <a:bodyPr wrap="none" rtlCol="0">
                <a:spAutoFit/>
              </a:bodyPr>
              <a:lstStyle/>
              <a:p>
                <a:r>
                  <a:rPr lang="zh-CN" altLang="en-US" b="1" dirty="0">
                    <a:latin typeface="华文新魏" panose="02010800040101010101" pitchFamily="2" charset="-122"/>
                    <a:ea typeface="华文新魏" panose="02010800040101010101" pitchFamily="2" charset="-122"/>
                  </a:rPr>
                  <a:t>源代码</a:t>
                </a:r>
                <a:endParaRPr lang="en-US" altLang="zh-CN" b="1" dirty="0">
                  <a:latin typeface="华文新魏" panose="02010800040101010101" pitchFamily="2" charset="-122"/>
                  <a:ea typeface="华文新魏" panose="02010800040101010101" pitchFamily="2" charset="-122"/>
                </a:endParaRPr>
              </a:p>
              <a:p>
                <a:pPr algn="ctr"/>
                <a:r>
                  <a:rPr lang="en-US" altLang="zh-CN" b="1" dirty="0">
                    <a:latin typeface="华文新魏" panose="02010800040101010101" pitchFamily="2" charset="-122"/>
                    <a:ea typeface="华文新魏" panose="02010800040101010101" pitchFamily="2" charset="-122"/>
                  </a:rPr>
                  <a:t>(txt)</a:t>
                </a:r>
                <a:endParaRPr lang="zh-CN" altLang="en-US" b="1" dirty="0">
                  <a:latin typeface="华文新魏" panose="02010800040101010101" pitchFamily="2" charset="-122"/>
                  <a:ea typeface="华文新魏" panose="02010800040101010101" pitchFamily="2" charset="-122"/>
                </a:endParaRPr>
              </a:p>
            </p:txBody>
          </p:sp>
          <p:sp>
            <p:nvSpPr>
              <p:cNvPr id="17" name="矩形 16"/>
              <p:cNvSpPr/>
              <p:nvPr/>
            </p:nvSpPr>
            <p:spPr bwMode="auto">
              <a:xfrm>
                <a:off x="1828800" y="4572000"/>
                <a:ext cx="5562600" cy="1295400"/>
              </a:xfrm>
              <a:prstGeom prst="rect">
                <a:avLst/>
              </a:prstGeom>
              <a:noFill/>
              <a:ln w="254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cxnSp>
            <p:nvCxnSpPr>
              <p:cNvPr id="19" name="直接箭头连接符 18"/>
              <p:cNvCxnSpPr>
                <a:stCxn id="16" idx="1"/>
                <a:endCxn id="17" idx="1"/>
              </p:cNvCxnSpPr>
              <p:nvPr/>
            </p:nvCxnSpPr>
            <p:spPr bwMode="auto">
              <a:xfrm>
                <a:off x="492204" y="5219700"/>
                <a:ext cx="1336596"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triangle"/>
              </a:ln>
              <a:effectLst/>
            </p:spPr>
          </p:cxnSp>
          <p:sp>
            <p:nvSpPr>
              <p:cNvPr id="22" name="TextBox 21"/>
              <p:cNvSpPr txBox="1"/>
              <p:nvPr/>
            </p:nvSpPr>
            <p:spPr>
              <a:xfrm>
                <a:off x="7347228" y="4804200"/>
                <a:ext cx="1415772" cy="830997"/>
              </a:xfrm>
              <a:prstGeom prst="rect">
                <a:avLst/>
              </a:prstGeom>
              <a:noFill/>
            </p:spPr>
            <p:txBody>
              <a:bodyPr wrap="none" rtlCol="0">
                <a:spAutoFit/>
              </a:bodyPr>
              <a:lstStyle/>
              <a:p>
                <a:r>
                  <a:rPr lang="zh-CN" altLang="en-US" b="1" dirty="0">
                    <a:latin typeface="华文新魏" panose="02010800040101010101" pitchFamily="2" charset="-122"/>
                    <a:ea typeface="华文新魏" panose="02010800040101010101" pitchFamily="2" charset="-122"/>
                  </a:rPr>
                  <a:t>目标代码</a:t>
                </a:r>
                <a:endParaRPr lang="en-US" altLang="zh-CN" b="1" dirty="0">
                  <a:latin typeface="华文新魏" panose="02010800040101010101" pitchFamily="2" charset="-122"/>
                  <a:ea typeface="华文新魏" panose="02010800040101010101" pitchFamily="2" charset="-122"/>
                </a:endParaRPr>
              </a:p>
              <a:p>
                <a:pPr algn="ctr"/>
                <a:r>
                  <a:rPr lang="en-US" altLang="zh-CN" b="1" dirty="0">
                    <a:latin typeface="华文新魏" panose="02010800040101010101" pitchFamily="2" charset="-122"/>
                    <a:ea typeface="华文新魏" panose="02010800040101010101" pitchFamily="2" charset="-122"/>
                  </a:rPr>
                  <a:t>(exe)</a:t>
                </a:r>
                <a:endParaRPr lang="zh-CN" altLang="en-US" b="1" dirty="0">
                  <a:latin typeface="华文新魏" panose="02010800040101010101" pitchFamily="2" charset="-122"/>
                  <a:ea typeface="华文新魏" panose="02010800040101010101" pitchFamily="2" charset="-122"/>
                </a:endParaRPr>
              </a:p>
            </p:txBody>
          </p:sp>
          <p:cxnSp>
            <p:nvCxnSpPr>
              <p:cNvPr id="23" name="直接箭头连接符 22"/>
              <p:cNvCxnSpPr>
                <a:stCxn id="17" idx="3"/>
                <a:endCxn id="22" idx="3"/>
              </p:cNvCxnSpPr>
              <p:nvPr/>
            </p:nvCxnSpPr>
            <p:spPr bwMode="auto">
              <a:xfrm flipV="1">
                <a:off x="7391400" y="5219699"/>
                <a:ext cx="1371600" cy="1"/>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triangle"/>
              </a:ln>
              <a:effectLst/>
            </p:spPr>
          </p:cxnSp>
          <p:sp>
            <p:nvSpPr>
              <p:cNvPr id="28" name="矩形 27"/>
              <p:cNvSpPr/>
              <p:nvPr/>
            </p:nvSpPr>
            <p:spPr bwMode="auto">
              <a:xfrm>
                <a:off x="1992086" y="4892274"/>
                <a:ext cx="1676400" cy="682198"/>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dirty="0">
                    <a:latin typeface="华文新魏" panose="02010800040101010101" pitchFamily="2" charset="-122"/>
                    <a:ea typeface="华文新魏" panose="02010800040101010101" pitchFamily="2" charset="-122"/>
                  </a:rPr>
                  <a:t>前端</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分析</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29" name="矩形 28"/>
              <p:cNvSpPr/>
              <p:nvPr/>
            </p:nvSpPr>
            <p:spPr bwMode="auto">
              <a:xfrm>
                <a:off x="5562600" y="4892274"/>
                <a:ext cx="1676400" cy="682198"/>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dirty="0">
                    <a:latin typeface="华文新魏" panose="02010800040101010101" pitchFamily="2" charset="-122"/>
                    <a:ea typeface="华文新魏" panose="02010800040101010101" pitchFamily="2" charset="-122"/>
                  </a:rPr>
                  <a:t>后端</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综合</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30" name="椭圆 29"/>
              <p:cNvSpPr/>
              <p:nvPr/>
            </p:nvSpPr>
            <p:spPr bwMode="auto">
              <a:xfrm>
                <a:off x="4114800" y="4800587"/>
                <a:ext cx="990600" cy="865572"/>
              </a:xfrm>
              <a:prstGeom prst="ellipse">
                <a:avLst/>
              </a:prstGeom>
              <a:solidFill>
                <a:schemeClr val="accent3">
                  <a:lumMod val="20000"/>
                  <a:lumOff val="80000"/>
                </a:schemeClr>
              </a:solidFill>
              <a:ln w="9525" cap="flat" cmpd="sng" algn="ctr">
                <a:noFill/>
                <a:prstDash val="solid"/>
                <a:miter lim="800000"/>
                <a:headEnd type="none" w="med" len="med"/>
                <a:tailEnd type="none" w="med" len="med"/>
              </a:ln>
              <a:effectLst/>
            </p:spPr>
            <p:txBody>
              <a:bodyPr vert="horz" wrap="square" lIns="91440" tIns="45720" rIns="91440" bIns="45720" numCol="1" rtlCol="0" anchor="ctr" anchorCtr="0" compatLnSpc="1">
                <a:noAutofit/>
              </a:bodyPr>
              <a:lstStyle/>
              <a:p>
                <a:r>
                  <a:rPr lang="zh-CN" altLang="en-US" sz="2000" dirty="0">
                    <a:latin typeface="华文新魏" panose="02010800040101010101" pitchFamily="2" charset="-122"/>
                    <a:ea typeface="华文新魏" panose="02010800040101010101" pitchFamily="2" charset="-122"/>
                  </a:rPr>
                  <a:t>中间表示</a:t>
                </a:r>
              </a:p>
            </p:txBody>
          </p:sp>
          <p:cxnSp>
            <p:nvCxnSpPr>
              <p:cNvPr id="32" name="直接箭头连接符 31"/>
              <p:cNvCxnSpPr>
                <a:stCxn id="28" idx="3"/>
                <a:endCxn id="30" idx="2"/>
              </p:cNvCxnSpPr>
              <p:nvPr/>
            </p:nvCxnSpPr>
            <p:spPr bwMode="auto">
              <a:xfrm>
                <a:off x="3668486" y="5233373"/>
                <a:ext cx="446314"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arrow"/>
              </a:ln>
              <a:effectLst/>
            </p:spPr>
          </p:cxnSp>
          <p:cxnSp>
            <p:nvCxnSpPr>
              <p:cNvPr id="34" name="直接箭头连接符 33"/>
              <p:cNvCxnSpPr>
                <a:stCxn id="30" idx="6"/>
                <a:endCxn id="29" idx="1"/>
              </p:cNvCxnSpPr>
              <p:nvPr/>
            </p:nvCxnSpPr>
            <p:spPr bwMode="auto">
              <a:xfrm>
                <a:off x="5105400" y="5233373"/>
                <a:ext cx="457200"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arrow"/>
              </a:ln>
              <a:effectLst/>
            </p:spPr>
          </p:cxnSp>
        </p:grpSp>
        <p:sp>
          <p:nvSpPr>
            <p:cNvPr id="43" name="TextBox 42"/>
            <p:cNvSpPr txBox="1"/>
            <p:nvPr/>
          </p:nvSpPr>
          <p:spPr>
            <a:xfrm>
              <a:off x="4171518" y="5871029"/>
              <a:ext cx="1107996" cy="461665"/>
            </a:xfrm>
            <a:prstGeom prst="rect">
              <a:avLst/>
            </a:prstGeom>
            <a:noFill/>
          </p:spPr>
          <p:txBody>
            <a:bodyPr wrap="none" rtlCol="0">
              <a:spAutoFit/>
            </a:bodyPr>
            <a:lstStyle/>
            <a:p>
              <a:r>
                <a:rPr lang="zh-CN" altLang="en-US" dirty="0">
                  <a:latin typeface="华文新魏" panose="02010800040101010101" pitchFamily="2" charset="-122"/>
                  <a:ea typeface="华文新魏" panose="02010800040101010101" pitchFamily="2" charset="-122"/>
                </a:rPr>
                <a:t>编译器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990600"/>
            <a:ext cx="10972800" cy="2286000"/>
          </a:xfrm>
        </p:spPr>
        <p:txBody>
          <a:bodyPr/>
          <a:lstStyle/>
          <a:p>
            <a:r>
              <a:rPr lang="zh-CN" altLang="en-US" dirty="0"/>
              <a:t>前端后端组织形式的好处</a:t>
            </a:r>
            <a:endParaRPr lang="en-US" altLang="zh-CN" dirty="0"/>
          </a:p>
          <a:p>
            <a:pPr lvl="1"/>
            <a:r>
              <a:rPr lang="zh-CN" altLang="zh-CN" dirty="0"/>
              <a:t>提高开发编译器的效率</a:t>
            </a:r>
            <a:r>
              <a:rPr lang="zh-CN" altLang="en-US" dirty="0"/>
              <a:t>和可移植性</a:t>
            </a:r>
            <a:endParaRPr lang="en-US" altLang="zh-CN" dirty="0"/>
          </a:p>
          <a:p>
            <a:r>
              <a:rPr lang="zh-CN" altLang="en-US" dirty="0"/>
              <a:t>把后端替换为一个解释器，就可以变成一个融合了编译和解释的翻译程序</a:t>
            </a:r>
            <a:r>
              <a:rPr lang="en-US" altLang="zh-CN" dirty="0"/>
              <a:t>(</a:t>
            </a:r>
            <a:r>
              <a:rPr lang="zh-CN" altLang="en-US" dirty="0"/>
              <a:t>如</a:t>
            </a:r>
            <a:r>
              <a:rPr lang="en-US" altLang="zh-CN" dirty="0"/>
              <a:t>JAVA)</a:t>
            </a:r>
            <a:endParaRPr lang="zh-CN" altLang="en-US" dirty="0"/>
          </a:p>
        </p:txBody>
      </p:sp>
      <p:sp>
        <p:nvSpPr>
          <p:cNvPr id="4" name="灯片编号占位符 3"/>
          <p:cNvSpPr>
            <a:spLocks noGrp="1"/>
          </p:cNvSpPr>
          <p:nvPr>
            <p:ph type="sldNum" sz="quarter" idx="12"/>
          </p:nvPr>
        </p:nvSpPr>
        <p:spPr/>
        <p:txBody>
          <a:bodyPr/>
          <a:lstStyle/>
          <a:p>
            <a:fld id="{91F816EA-24CC-2048-859A-C5EA9F275392}" type="slidenum">
              <a:rPr lang="en-US" smtClean="0"/>
              <a:t>49</a:t>
            </a:fld>
            <a:endParaRPr lang="en-US" dirty="0"/>
          </a:p>
        </p:txBody>
      </p:sp>
      <p:sp>
        <p:nvSpPr>
          <p:cNvPr id="2" name="标题 1"/>
          <p:cNvSpPr>
            <a:spLocks noGrp="1"/>
          </p:cNvSpPr>
          <p:nvPr>
            <p:ph type="title"/>
          </p:nvPr>
        </p:nvSpPr>
        <p:spPr/>
        <p:txBody>
          <a:bodyPr/>
          <a:lstStyle/>
          <a:p>
            <a:r>
              <a:rPr lang="zh-CN" altLang="en-US" dirty="0"/>
              <a:t>编译器的组织</a:t>
            </a:r>
            <a:r>
              <a:rPr lang="en-US" altLang="zh-CN" dirty="0"/>
              <a:t>——</a:t>
            </a:r>
            <a:r>
              <a:rPr lang="zh-CN" altLang="en-US" dirty="0"/>
              <a:t>前端与后端</a:t>
            </a:r>
          </a:p>
        </p:txBody>
      </p:sp>
      <p:grpSp>
        <p:nvGrpSpPr>
          <p:cNvPr id="5" name="组合 4"/>
          <p:cNvGrpSpPr/>
          <p:nvPr/>
        </p:nvGrpSpPr>
        <p:grpSpPr>
          <a:xfrm>
            <a:off x="2016205" y="3608504"/>
            <a:ext cx="8309015" cy="2639896"/>
            <a:chOff x="492204" y="3763972"/>
            <a:chExt cx="8309015" cy="2639896"/>
          </a:xfrm>
        </p:grpSpPr>
        <p:sp>
          <p:nvSpPr>
            <p:cNvPr id="8" name="TextBox 7"/>
            <p:cNvSpPr txBox="1"/>
            <p:nvPr/>
          </p:nvSpPr>
          <p:spPr>
            <a:xfrm>
              <a:off x="492204" y="3996173"/>
              <a:ext cx="1107996" cy="830997"/>
            </a:xfrm>
            <a:prstGeom prst="rect">
              <a:avLst/>
            </a:prstGeom>
            <a:noFill/>
          </p:spPr>
          <p:txBody>
            <a:bodyPr wrap="none" rtlCol="0">
              <a:spAutoFit/>
            </a:bodyPr>
            <a:lstStyle/>
            <a:p>
              <a:r>
                <a:rPr lang="zh-CN" altLang="en-US" b="1" dirty="0">
                  <a:latin typeface="华文新魏" panose="02010800040101010101" pitchFamily="2" charset="-122"/>
                  <a:ea typeface="华文新魏" panose="02010800040101010101" pitchFamily="2" charset="-122"/>
                </a:rPr>
                <a:t>源代码</a:t>
              </a:r>
              <a:endParaRPr lang="en-US" altLang="zh-CN" b="1" dirty="0">
                <a:latin typeface="华文新魏" panose="02010800040101010101" pitchFamily="2" charset="-122"/>
                <a:ea typeface="华文新魏" panose="02010800040101010101" pitchFamily="2" charset="-122"/>
              </a:endParaRPr>
            </a:p>
            <a:p>
              <a:pPr algn="ctr"/>
              <a:r>
                <a:rPr lang="en-US" altLang="zh-CN" b="1" dirty="0">
                  <a:latin typeface="华文新魏" panose="02010800040101010101" pitchFamily="2" charset="-122"/>
                  <a:ea typeface="华文新魏" panose="02010800040101010101" pitchFamily="2" charset="-122"/>
                </a:rPr>
                <a:t>(txt)</a:t>
              </a:r>
              <a:endParaRPr lang="zh-CN" altLang="en-US" b="1" dirty="0">
                <a:latin typeface="华文新魏" panose="02010800040101010101" pitchFamily="2" charset="-122"/>
                <a:ea typeface="华文新魏" panose="02010800040101010101" pitchFamily="2" charset="-122"/>
              </a:endParaRPr>
            </a:p>
          </p:txBody>
        </p:sp>
        <p:sp>
          <p:nvSpPr>
            <p:cNvPr id="9" name="矩形 8"/>
            <p:cNvSpPr/>
            <p:nvPr/>
          </p:nvSpPr>
          <p:spPr bwMode="auto">
            <a:xfrm>
              <a:off x="1828800" y="3763972"/>
              <a:ext cx="5562600" cy="1295400"/>
            </a:xfrm>
            <a:prstGeom prst="rect">
              <a:avLst/>
            </a:prstGeom>
            <a:noFill/>
            <a:ln w="25400"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cxnSp>
          <p:nvCxnSpPr>
            <p:cNvPr id="10" name="直接箭头连接符 9"/>
            <p:cNvCxnSpPr>
              <a:stCxn id="8" idx="1"/>
              <a:endCxn id="9" idx="1"/>
            </p:cNvCxnSpPr>
            <p:nvPr/>
          </p:nvCxnSpPr>
          <p:spPr bwMode="auto">
            <a:xfrm>
              <a:off x="492204" y="4411672"/>
              <a:ext cx="1336596"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triangle"/>
            </a:ln>
            <a:effectLst/>
          </p:spPr>
        </p:cxnSp>
        <p:sp>
          <p:nvSpPr>
            <p:cNvPr id="11" name="TextBox 10"/>
            <p:cNvSpPr txBox="1"/>
            <p:nvPr/>
          </p:nvSpPr>
          <p:spPr>
            <a:xfrm>
              <a:off x="8001000" y="4180838"/>
              <a:ext cx="800219" cy="461665"/>
            </a:xfrm>
            <a:prstGeom prst="rect">
              <a:avLst/>
            </a:prstGeom>
            <a:noFill/>
          </p:spPr>
          <p:txBody>
            <a:bodyPr wrap="none" rtlCol="0">
              <a:spAutoFit/>
            </a:bodyPr>
            <a:lstStyle/>
            <a:p>
              <a:r>
                <a:rPr lang="zh-CN" altLang="en-US" b="1" dirty="0">
                  <a:latin typeface="华文新魏" panose="02010800040101010101" pitchFamily="2" charset="-122"/>
                  <a:ea typeface="华文新魏" panose="02010800040101010101" pitchFamily="2" charset="-122"/>
                </a:rPr>
                <a:t>输出</a:t>
              </a:r>
            </a:p>
          </p:txBody>
        </p:sp>
        <p:cxnSp>
          <p:nvCxnSpPr>
            <p:cNvPr id="12" name="直接箭头连接符 11"/>
            <p:cNvCxnSpPr>
              <a:stCxn id="9" idx="3"/>
              <a:endCxn id="11" idx="1"/>
            </p:cNvCxnSpPr>
            <p:nvPr/>
          </p:nvCxnSpPr>
          <p:spPr bwMode="auto">
            <a:xfrm flipV="1">
              <a:off x="7391400" y="4411671"/>
              <a:ext cx="609600" cy="1"/>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triangle"/>
            </a:ln>
            <a:effectLst/>
          </p:spPr>
        </p:cxnSp>
        <p:sp>
          <p:nvSpPr>
            <p:cNvPr id="13" name="矩形 12"/>
            <p:cNvSpPr/>
            <p:nvPr/>
          </p:nvSpPr>
          <p:spPr bwMode="auto">
            <a:xfrm>
              <a:off x="1992086" y="4084246"/>
              <a:ext cx="1676400" cy="682198"/>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dirty="0">
                  <a:latin typeface="华文新魏" panose="02010800040101010101" pitchFamily="2" charset="-122"/>
                  <a:ea typeface="华文新魏" panose="02010800040101010101" pitchFamily="2" charset="-122"/>
                </a:rPr>
                <a:t>前端</a:t>
              </a:r>
              <a:endParaRPr lang="en-US" altLang="zh-CN" dirty="0">
                <a:latin typeface="华文新魏" panose="02010800040101010101" pitchFamily="2" charset="-122"/>
                <a:ea typeface="华文新魏" panose="02010800040101010101" pitchFamily="2" charset="-122"/>
              </a:endParaRPr>
            </a:p>
            <a:p>
              <a:pPr algn="ct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分析</a:t>
              </a:r>
              <a:r>
                <a:rPr lang="en-US" altLang="zh-CN" dirty="0">
                  <a:latin typeface="华文新魏" panose="02010800040101010101" pitchFamily="2" charset="-122"/>
                  <a:ea typeface="华文新魏" panose="02010800040101010101" pitchFamily="2" charset="-122"/>
                </a:rPr>
                <a:t>)</a:t>
              </a:r>
              <a:endParaRPr lang="zh-CN" altLang="en-US" dirty="0">
                <a:latin typeface="华文新魏" panose="02010800040101010101" pitchFamily="2" charset="-122"/>
                <a:ea typeface="华文新魏" panose="02010800040101010101" pitchFamily="2" charset="-122"/>
              </a:endParaRPr>
            </a:p>
          </p:txBody>
        </p:sp>
        <p:sp>
          <p:nvSpPr>
            <p:cNvPr id="14" name="矩形 13"/>
            <p:cNvSpPr/>
            <p:nvPr/>
          </p:nvSpPr>
          <p:spPr bwMode="auto">
            <a:xfrm>
              <a:off x="5562600" y="4084246"/>
              <a:ext cx="1676400" cy="682198"/>
            </a:xfrm>
            <a:prstGeom prst="rect">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b="1" dirty="0">
                  <a:solidFill>
                    <a:srgbClr val="FF0000"/>
                  </a:solidFill>
                  <a:latin typeface="华文新魏" panose="02010800040101010101" pitchFamily="2" charset="-122"/>
                  <a:ea typeface="华文新魏" panose="02010800040101010101" pitchFamily="2" charset="-122"/>
                </a:rPr>
                <a:t>解释器</a:t>
              </a:r>
            </a:p>
          </p:txBody>
        </p:sp>
        <p:sp>
          <p:nvSpPr>
            <p:cNvPr id="15" name="椭圆 14"/>
            <p:cNvSpPr/>
            <p:nvPr/>
          </p:nvSpPr>
          <p:spPr bwMode="auto">
            <a:xfrm>
              <a:off x="4114800" y="3992559"/>
              <a:ext cx="990600" cy="865572"/>
            </a:xfrm>
            <a:prstGeom prst="ellipse">
              <a:avLst/>
            </a:prstGeom>
            <a:solidFill>
              <a:schemeClr val="accent3">
                <a:lumMod val="20000"/>
                <a:lumOff val="80000"/>
              </a:schemeClr>
            </a:solidFill>
            <a:ln w="9525" cap="flat" cmpd="sng" algn="ctr">
              <a:noFill/>
              <a:prstDash val="solid"/>
              <a:miter lim="800000"/>
              <a:headEnd type="none" w="med" len="med"/>
              <a:tailEnd type="none" w="med" len="med"/>
            </a:ln>
            <a:effectLst/>
          </p:spPr>
          <p:txBody>
            <a:bodyPr vert="horz" wrap="square" lIns="91440" tIns="45720" rIns="91440" bIns="45720" numCol="1" rtlCol="0" anchor="ctr" anchorCtr="0" compatLnSpc="1">
              <a:noAutofit/>
            </a:bodyPr>
            <a:lstStyle/>
            <a:p>
              <a:r>
                <a:rPr lang="zh-CN" altLang="en-US" sz="2000" dirty="0">
                  <a:latin typeface="华文新魏" panose="02010800040101010101" pitchFamily="2" charset="-122"/>
                  <a:ea typeface="华文新魏" panose="02010800040101010101" pitchFamily="2" charset="-122"/>
                </a:rPr>
                <a:t>中间表示</a:t>
              </a:r>
            </a:p>
          </p:txBody>
        </p:sp>
        <p:cxnSp>
          <p:nvCxnSpPr>
            <p:cNvPr id="16" name="直接箭头连接符 15"/>
            <p:cNvCxnSpPr>
              <a:stCxn id="13" idx="3"/>
              <a:endCxn id="15" idx="2"/>
            </p:cNvCxnSpPr>
            <p:nvPr/>
          </p:nvCxnSpPr>
          <p:spPr bwMode="auto">
            <a:xfrm>
              <a:off x="3668486" y="4425345"/>
              <a:ext cx="446314"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arrow"/>
            </a:ln>
            <a:effectLst/>
          </p:spPr>
        </p:cxnSp>
        <p:cxnSp>
          <p:nvCxnSpPr>
            <p:cNvPr id="17" name="直接箭头连接符 16"/>
            <p:cNvCxnSpPr>
              <a:stCxn id="15" idx="6"/>
              <a:endCxn id="14" idx="1"/>
            </p:cNvCxnSpPr>
            <p:nvPr/>
          </p:nvCxnSpPr>
          <p:spPr bwMode="auto">
            <a:xfrm>
              <a:off x="5105400" y="4425345"/>
              <a:ext cx="457200" cy="0"/>
            </a:xfrm>
            <a:prstGeom prst="straightConnector1">
              <a:avLst/>
            </a:prstGeom>
            <a:gradFill rotWithShape="0">
              <a:gsLst>
                <a:gs pos="0">
                  <a:srgbClr val="A50021"/>
                </a:gs>
                <a:gs pos="100000">
                  <a:schemeClr val="tx1"/>
                </a:gs>
              </a:gsLst>
              <a:lin ang="0" scaled="1"/>
            </a:gradFill>
            <a:ln w="25400" cap="flat" cmpd="sng" algn="ctr">
              <a:solidFill>
                <a:schemeClr val="tx1"/>
              </a:solidFill>
              <a:prstDash val="solid"/>
              <a:miter lim="800000"/>
              <a:headEnd type="none" w="med" len="med"/>
              <a:tailEnd type="arrow"/>
            </a:ln>
            <a:effectLst/>
          </p:spPr>
        </p:cxnSp>
        <p:sp>
          <p:nvSpPr>
            <p:cNvPr id="19" name="TextBox 18"/>
            <p:cNvSpPr txBox="1"/>
            <p:nvPr/>
          </p:nvSpPr>
          <p:spPr>
            <a:xfrm>
              <a:off x="1847573" y="5942203"/>
              <a:ext cx="957313" cy="461665"/>
            </a:xfrm>
            <a:prstGeom prst="rect">
              <a:avLst/>
            </a:prstGeom>
            <a:noFill/>
          </p:spPr>
          <p:txBody>
            <a:bodyPr wrap="none" rtlCol="0">
              <a:spAutoFit/>
            </a:bodyPr>
            <a:lstStyle/>
            <a:p>
              <a:r>
                <a:rPr lang="zh-CN" altLang="en-US" b="1" dirty="0">
                  <a:latin typeface="华文新魏" panose="02010800040101010101" pitchFamily="2" charset="-122"/>
                  <a:ea typeface="华文新魏" panose="02010800040101010101" pitchFamily="2" charset="-122"/>
                </a:rPr>
                <a:t>输入</a:t>
              </a:r>
              <a:r>
                <a:rPr lang="en-US" altLang="zh-CN" b="1" dirty="0">
                  <a:latin typeface="华文新魏" panose="02010800040101010101" pitchFamily="2" charset="-122"/>
                  <a:ea typeface="华文新魏" panose="02010800040101010101" pitchFamily="2" charset="-122"/>
                </a:rPr>
                <a:t>x</a:t>
              </a:r>
              <a:endParaRPr lang="zh-CN" altLang="en-US" b="1" dirty="0">
                <a:latin typeface="华文新魏" panose="02010800040101010101" pitchFamily="2" charset="-122"/>
                <a:ea typeface="华文新魏" panose="02010800040101010101" pitchFamily="2" charset="-122"/>
              </a:endParaRPr>
            </a:p>
          </p:txBody>
        </p:sp>
        <p:cxnSp>
          <p:nvCxnSpPr>
            <p:cNvPr id="20" name="直接箭头连接符 19"/>
            <p:cNvCxnSpPr>
              <a:stCxn id="19" idx="0"/>
              <a:endCxn id="9" idx="2"/>
            </p:cNvCxnSpPr>
            <p:nvPr/>
          </p:nvCxnSpPr>
          <p:spPr bwMode="auto">
            <a:xfrm flipV="1">
              <a:off x="2326230" y="5059372"/>
              <a:ext cx="2283870" cy="882831"/>
            </a:xfrm>
            <a:prstGeom prst="straightConnector1">
              <a:avLst/>
            </a:prstGeom>
            <a:gradFill rotWithShape="0">
              <a:gsLst>
                <a:gs pos="0">
                  <a:srgbClr val="A50021"/>
                </a:gs>
                <a:gs pos="100000">
                  <a:schemeClr val="tx1"/>
                </a:gs>
              </a:gsLst>
              <a:lin ang="0" scaled="1"/>
            </a:gradFill>
            <a:ln w="63500" cap="flat" cmpd="sng" algn="ctr">
              <a:solidFill>
                <a:schemeClr val="tx1"/>
              </a:solidFill>
              <a:prstDash val="solid"/>
              <a:miter lim="800000"/>
              <a:headEnd type="none" w="med" len="med"/>
              <a:tailEnd type="triangle"/>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EBE114E-2D83-F745-A9A1-B3286E903D6F}"/>
              </a:ext>
            </a:extLst>
          </p:cNvPr>
          <p:cNvSpPr>
            <a:spLocks noGrp="1"/>
          </p:cNvSpPr>
          <p:nvPr>
            <p:ph type="sldNum" sz="quarter" idx="12"/>
          </p:nvPr>
        </p:nvSpPr>
        <p:spPr/>
        <p:txBody>
          <a:bodyPr/>
          <a:lstStyle/>
          <a:p>
            <a:fld id="{91F816EA-24CC-2048-859A-C5EA9F275392}" type="slidenum">
              <a:rPr lang="en-US" smtClean="0"/>
              <a:t>5</a:t>
            </a:fld>
            <a:endParaRPr lang="en-US" dirty="0"/>
          </a:p>
        </p:txBody>
      </p:sp>
      <p:sp>
        <p:nvSpPr>
          <p:cNvPr id="4" name="标题 3">
            <a:extLst>
              <a:ext uri="{FF2B5EF4-FFF2-40B4-BE49-F238E27FC236}">
                <a16:creationId xmlns:a16="http://schemas.microsoft.com/office/drawing/2014/main" id="{9F0DD78B-65CE-B34C-A8E6-2BAA514BECCF}"/>
              </a:ext>
            </a:extLst>
          </p:cNvPr>
          <p:cNvSpPr>
            <a:spLocks noGrp="1"/>
          </p:cNvSpPr>
          <p:nvPr>
            <p:ph type="title"/>
          </p:nvPr>
        </p:nvSpPr>
        <p:spPr/>
        <p:txBody>
          <a:bodyPr/>
          <a:lstStyle/>
          <a:p>
            <a:r>
              <a:rPr kumimoji="1" lang="zh-CN" altLang="en-US" dirty="0"/>
              <a:t>举例</a:t>
            </a:r>
            <a:r>
              <a:rPr kumimoji="1" lang="en-US" altLang="zh-CN" dirty="0"/>
              <a:t>:</a:t>
            </a:r>
            <a:r>
              <a:rPr kumimoji="1" lang="zh-CN" altLang="en-US" dirty="0"/>
              <a:t> 性能与安全</a:t>
            </a:r>
          </a:p>
        </p:txBody>
      </p:sp>
      <p:sp>
        <p:nvSpPr>
          <p:cNvPr id="7" name="文本框 6">
            <a:extLst>
              <a:ext uri="{FF2B5EF4-FFF2-40B4-BE49-F238E27FC236}">
                <a16:creationId xmlns:a16="http://schemas.microsoft.com/office/drawing/2014/main" id="{0B4B98D9-7126-474E-864D-6D73C5DED2B3}"/>
              </a:ext>
            </a:extLst>
          </p:cNvPr>
          <p:cNvSpPr txBox="1"/>
          <p:nvPr/>
        </p:nvSpPr>
        <p:spPr>
          <a:xfrm>
            <a:off x="1143000" y="981110"/>
            <a:ext cx="5257800" cy="461665"/>
          </a:xfrm>
          <a:prstGeom prst="rect">
            <a:avLst/>
          </a:prstGeom>
          <a:solidFill>
            <a:schemeClr val="accent6">
              <a:lumMod val="20000"/>
              <a:lumOff val="80000"/>
            </a:schemeClr>
          </a:solidFill>
        </p:spPr>
        <p:txBody>
          <a:bodyPr wrap="square">
            <a:spAutoFit/>
          </a:bodyPr>
          <a:lstStyle/>
          <a:p>
            <a:pPr marL="0" indent="0">
              <a:buNone/>
            </a:pPr>
            <a:r>
              <a:rPr kumimoji="1" lang="en-US" altLang="zh-CN" sz="2400" dirty="0">
                <a:latin typeface="Consolas" panose="020B0609020204030204" pitchFamily="49" charset="0"/>
                <a:cs typeface="Consolas" panose="020B0609020204030204" pitchFamily="49" charset="0"/>
              </a:rPr>
              <a:t>for(</a:t>
            </a:r>
            <a:r>
              <a:rPr kumimoji="1" lang="zh-CN" altLang="en-US" sz="2400" dirty="0">
                <a:latin typeface="Consolas" panose="020B0609020204030204" pitchFamily="49" charset="0"/>
                <a:cs typeface="Consolas" panose="020B0609020204030204" pitchFamily="49" charset="0"/>
              </a:rPr>
              <a:t> </a:t>
            </a:r>
            <a:r>
              <a:rPr kumimoji="1" lang="en-US" altLang="zh-CN" sz="2400" dirty="0" err="1">
                <a:latin typeface="Consolas" panose="020B0609020204030204" pitchFamily="49" charset="0"/>
                <a:cs typeface="Consolas" panose="020B0609020204030204" pitchFamily="49" charset="0"/>
              </a:rPr>
              <a:t>i</a:t>
            </a:r>
            <a:r>
              <a:rPr kumimoji="1" lang="en-US" altLang="zh-CN" sz="2400" dirty="0">
                <a:latin typeface="Consolas" panose="020B0609020204030204" pitchFamily="49" charset="0"/>
                <a:cs typeface="Consolas" panose="020B0609020204030204" pitchFamily="49" charset="0"/>
              </a:rPr>
              <a:t>=0;</a:t>
            </a:r>
            <a:r>
              <a:rPr kumimoji="1" lang="zh-CN" altLang="en-US" sz="2400" dirty="0">
                <a:latin typeface="Consolas" panose="020B0609020204030204" pitchFamily="49" charset="0"/>
                <a:cs typeface="Consolas" panose="020B0609020204030204" pitchFamily="49" charset="0"/>
              </a:rPr>
              <a:t> </a:t>
            </a:r>
            <a:r>
              <a:rPr kumimoji="1" lang="en-US" altLang="zh-CN" sz="2400" dirty="0" err="1">
                <a:latin typeface="Consolas" panose="020B0609020204030204" pitchFamily="49" charset="0"/>
                <a:cs typeface="Consolas" panose="020B0609020204030204" pitchFamily="49" charset="0"/>
              </a:rPr>
              <a:t>i</a:t>
            </a:r>
            <a:r>
              <a:rPr kumimoji="1" lang="en-US" altLang="zh-CN" sz="2400" dirty="0">
                <a:latin typeface="Consolas" panose="020B0609020204030204" pitchFamily="49" charset="0"/>
                <a:cs typeface="Consolas" panose="020B0609020204030204" pitchFamily="49" charset="0"/>
              </a:rPr>
              <a:t>&lt;n;</a:t>
            </a:r>
            <a:r>
              <a:rPr kumimoji="1" lang="zh-CN" altLang="en-US" sz="2400" dirty="0">
                <a:latin typeface="Consolas" panose="020B0609020204030204" pitchFamily="49" charset="0"/>
                <a:cs typeface="Consolas" panose="020B0609020204030204" pitchFamily="49" charset="0"/>
              </a:rPr>
              <a:t> </a:t>
            </a:r>
            <a:r>
              <a:rPr kumimoji="1" lang="en-US" altLang="zh-CN" sz="2400" dirty="0" err="1">
                <a:latin typeface="Consolas" panose="020B0609020204030204" pitchFamily="49" charset="0"/>
                <a:cs typeface="Consolas" panose="020B0609020204030204" pitchFamily="49" charset="0"/>
              </a:rPr>
              <a:t>i</a:t>
            </a:r>
            <a:r>
              <a:rPr kumimoji="1" lang="en-US" altLang="zh-CN" sz="2400" dirty="0">
                <a:latin typeface="Consolas" panose="020B0609020204030204" pitchFamily="49" charset="0"/>
                <a:cs typeface="Consolas" panose="020B0609020204030204" pitchFamily="49" charset="0"/>
              </a:rPr>
              <a:t>++)</a:t>
            </a:r>
            <a:r>
              <a:rPr kumimoji="1" lang="zh-CN" altLang="en-US" sz="2400" dirty="0">
                <a:latin typeface="Consolas" panose="020B0609020204030204" pitchFamily="49" charset="0"/>
                <a:cs typeface="Consolas" panose="020B0609020204030204" pitchFamily="49" charset="0"/>
              </a:rPr>
              <a:t> </a:t>
            </a:r>
            <a:r>
              <a:rPr kumimoji="1" lang="en-US" altLang="zh-CN" sz="2400" dirty="0">
                <a:latin typeface="Consolas" panose="020B0609020204030204" pitchFamily="49" charset="0"/>
                <a:cs typeface="Consolas" panose="020B0609020204030204" pitchFamily="49" charset="0"/>
              </a:rPr>
              <a:t>a[</a:t>
            </a:r>
            <a:r>
              <a:rPr kumimoji="1" lang="en-US" altLang="zh-CN" sz="2400" dirty="0" err="1">
                <a:latin typeface="Consolas" panose="020B0609020204030204" pitchFamily="49" charset="0"/>
                <a:cs typeface="Consolas" panose="020B0609020204030204" pitchFamily="49" charset="0"/>
              </a:rPr>
              <a:t>i</a:t>
            </a:r>
            <a:r>
              <a:rPr kumimoji="1" lang="en-US" altLang="zh-CN" sz="2400" dirty="0">
                <a:latin typeface="Consolas" panose="020B0609020204030204" pitchFamily="49" charset="0"/>
                <a:cs typeface="Consolas" panose="020B0609020204030204" pitchFamily="49" charset="0"/>
              </a:rPr>
              <a:t>]=1;</a:t>
            </a:r>
          </a:p>
        </p:txBody>
      </p:sp>
      <p:sp>
        <p:nvSpPr>
          <p:cNvPr id="9" name="文本框 8">
            <a:extLst>
              <a:ext uri="{FF2B5EF4-FFF2-40B4-BE49-F238E27FC236}">
                <a16:creationId xmlns:a16="http://schemas.microsoft.com/office/drawing/2014/main" id="{9AABA84E-2650-924A-ADFE-68F9284C3939}"/>
              </a:ext>
            </a:extLst>
          </p:cNvPr>
          <p:cNvSpPr txBox="1"/>
          <p:nvPr/>
        </p:nvSpPr>
        <p:spPr>
          <a:xfrm>
            <a:off x="1137138" y="1784063"/>
            <a:ext cx="5257800" cy="830997"/>
          </a:xfrm>
          <a:prstGeom prst="rect">
            <a:avLst/>
          </a:prstGeom>
          <a:solidFill>
            <a:schemeClr val="accent4">
              <a:lumMod val="40000"/>
              <a:lumOff val="60000"/>
            </a:schemeClr>
          </a:solidFill>
        </p:spPr>
        <p:txBody>
          <a:bodyPr wrap="square">
            <a:spAutoFit/>
          </a:bodyPr>
          <a:lstStyle/>
          <a:p>
            <a:pPr marL="0" indent="0">
              <a:buNone/>
            </a:pPr>
            <a:r>
              <a:rPr kumimoji="1" lang="en-US" altLang="zh-CN" sz="2400" dirty="0">
                <a:latin typeface="Consolas" panose="020B0609020204030204" pitchFamily="49" charset="0"/>
                <a:cs typeface="Consolas" panose="020B0609020204030204" pitchFamily="49" charset="0"/>
              </a:rPr>
              <a:t>pend</a:t>
            </a:r>
            <a:r>
              <a:rPr kumimoji="1" lang="zh-CN" altLang="en-US" sz="2400" dirty="0">
                <a:latin typeface="Consolas" panose="020B0609020204030204" pitchFamily="49" charset="0"/>
                <a:cs typeface="Consolas" panose="020B0609020204030204" pitchFamily="49" charset="0"/>
              </a:rPr>
              <a:t> </a:t>
            </a:r>
            <a:r>
              <a:rPr kumimoji="1" lang="en-US" altLang="zh-CN" sz="2400" dirty="0">
                <a:latin typeface="Consolas" panose="020B0609020204030204" pitchFamily="49" charset="0"/>
                <a:cs typeface="Consolas" panose="020B0609020204030204" pitchFamily="49" charset="0"/>
              </a:rPr>
              <a:t>=</a:t>
            </a:r>
            <a:r>
              <a:rPr kumimoji="1" lang="zh-CN" altLang="en-US" sz="2400" dirty="0">
                <a:latin typeface="Consolas" panose="020B0609020204030204" pitchFamily="49" charset="0"/>
                <a:cs typeface="Consolas" panose="020B0609020204030204" pitchFamily="49" charset="0"/>
              </a:rPr>
              <a:t> </a:t>
            </a:r>
            <a:r>
              <a:rPr kumimoji="1" lang="en-US" altLang="zh-CN" sz="2400" dirty="0" err="1">
                <a:latin typeface="Consolas" panose="020B0609020204030204" pitchFamily="49" charset="0"/>
                <a:cs typeface="Consolas" panose="020B0609020204030204" pitchFamily="49" charset="0"/>
              </a:rPr>
              <a:t>a+n</a:t>
            </a:r>
            <a:r>
              <a:rPr kumimoji="1" lang="en-US" altLang="zh-CN" sz="2400" dirty="0">
                <a:latin typeface="Consolas" panose="020B0609020204030204" pitchFamily="49" charset="0"/>
                <a:cs typeface="Consolas" panose="020B0609020204030204" pitchFamily="49" charset="0"/>
              </a:rPr>
              <a:t>;</a:t>
            </a:r>
          </a:p>
          <a:p>
            <a:pPr marL="0" indent="0">
              <a:buNone/>
            </a:pPr>
            <a:r>
              <a:rPr kumimoji="1" lang="en-US" altLang="zh-CN" sz="2400" dirty="0">
                <a:latin typeface="Consolas" panose="020B0609020204030204" pitchFamily="49" charset="0"/>
                <a:cs typeface="Consolas" panose="020B0609020204030204" pitchFamily="49" charset="0"/>
              </a:rPr>
              <a:t>for(p=a;</a:t>
            </a:r>
            <a:r>
              <a:rPr kumimoji="1" lang="zh-CN" altLang="en-US" sz="2400" dirty="0">
                <a:latin typeface="Consolas" panose="020B0609020204030204" pitchFamily="49" charset="0"/>
                <a:cs typeface="Consolas" panose="020B0609020204030204" pitchFamily="49" charset="0"/>
              </a:rPr>
              <a:t> </a:t>
            </a:r>
            <a:r>
              <a:rPr kumimoji="1" lang="en-US" altLang="zh-CN" sz="2400" dirty="0">
                <a:latin typeface="Consolas" panose="020B0609020204030204" pitchFamily="49" charset="0"/>
                <a:cs typeface="Consolas" panose="020B0609020204030204" pitchFamily="49" charset="0"/>
              </a:rPr>
              <a:t>p&lt;pend;</a:t>
            </a:r>
            <a:r>
              <a:rPr kumimoji="1" lang="zh-CN" altLang="en-US" sz="2400" dirty="0">
                <a:latin typeface="Consolas" panose="020B0609020204030204" pitchFamily="49" charset="0"/>
                <a:cs typeface="Consolas" panose="020B0609020204030204" pitchFamily="49" charset="0"/>
              </a:rPr>
              <a:t> </a:t>
            </a:r>
            <a:r>
              <a:rPr kumimoji="1" lang="en-US" altLang="zh-CN" sz="2400" dirty="0">
                <a:latin typeface="Consolas" panose="020B0609020204030204" pitchFamily="49" charset="0"/>
                <a:cs typeface="Consolas" panose="020B0609020204030204" pitchFamily="49" charset="0"/>
              </a:rPr>
              <a:t>p++)</a:t>
            </a:r>
            <a:r>
              <a:rPr kumimoji="1" lang="zh-CN" altLang="en-US" sz="2400" dirty="0">
                <a:latin typeface="Consolas" panose="020B0609020204030204" pitchFamily="49" charset="0"/>
                <a:cs typeface="Consolas" panose="020B0609020204030204" pitchFamily="49" charset="0"/>
              </a:rPr>
              <a:t> *</a:t>
            </a:r>
            <a:r>
              <a:rPr kumimoji="1" lang="en-US" altLang="zh-CN" sz="2400" dirty="0">
                <a:latin typeface="Consolas" panose="020B0609020204030204" pitchFamily="49" charset="0"/>
                <a:cs typeface="Consolas" panose="020B0609020204030204" pitchFamily="49" charset="0"/>
              </a:rPr>
              <a:t>p=1;</a:t>
            </a:r>
          </a:p>
        </p:txBody>
      </p:sp>
      <p:sp>
        <p:nvSpPr>
          <p:cNvPr id="11" name="文本框 10">
            <a:extLst>
              <a:ext uri="{FF2B5EF4-FFF2-40B4-BE49-F238E27FC236}">
                <a16:creationId xmlns:a16="http://schemas.microsoft.com/office/drawing/2014/main" id="{A96B4620-48AD-6847-A68D-C7EB2159E23C}"/>
              </a:ext>
            </a:extLst>
          </p:cNvPr>
          <p:cNvSpPr txBox="1"/>
          <p:nvPr/>
        </p:nvSpPr>
        <p:spPr>
          <a:xfrm>
            <a:off x="1137138" y="3429000"/>
            <a:ext cx="5257800" cy="1938992"/>
          </a:xfrm>
          <a:prstGeom prst="rect">
            <a:avLst/>
          </a:prstGeom>
          <a:solidFill>
            <a:schemeClr val="accent6">
              <a:lumMod val="20000"/>
              <a:lumOff val="80000"/>
            </a:schemeClr>
          </a:solidFill>
        </p:spPr>
        <p:txBody>
          <a:bodyPr wrap="square">
            <a:spAutoFit/>
          </a:bodyPr>
          <a:lstStyle/>
          <a:p>
            <a:pPr marL="0" indent="0">
              <a:buNone/>
            </a:pPr>
            <a:r>
              <a:rPr kumimoji="1" lang="en-US" altLang="zh-CN" sz="2400" dirty="0">
                <a:latin typeface="Consolas" panose="020B0609020204030204" pitchFamily="49" charset="0"/>
                <a:cs typeface="Consolas" panose="020B0609020204030204" pitchFamily="49" charset="0"/>
              </a:rPr>
              <a:t>foo(char</a:t>
            </a:r>
            <a:r>
              <a:rPr kumimoji="1" lang="zh-CN" altLang="en-US" sz="2400" dirty="0">
                <a:latin typeface="Consolas" panose="020B0609020204030204" pitchFamily="49" charset="0"/>
                <a:cs typeface="Consolas" panose="020B0609020204030204" pitchFamily="49" charset="0"/>
              </a:rPr>
              <a:t> *</a:t>
            </a:r>
            <a:r>
              <a:rPr kumimoji="1" lang="en-US" altLang="zh-CN" sz="2400" dirty="0">
                <a:latin typeface="Consolas" panose="020B0609020204030204" pitchFamily="49" charset="0"/>
                <a:cs typeface="Consolas" panose="020B0609020204030204" pitchFamily="49" charset="0"/>
              </a:rPr>
              <a:t>s)</a:t>
            </a:r>
          </a:p>
          <a:p>
            <a:pPr marL="0" indent="0">
              <a:buNone/>
            </a:pPr>
            <a:r>
              <a:rPr kumimoji="1" lang="en-US" altLang="zh-CN" sz="2400" dirty="0">
                <a:latin typeface="Consolas" panose="020B0609020204030204" pitchFamily="49" charset="0"/>
                <a:cs typeface="Consolas" panose="020B0609020204030204" pitchFamily="49" charset="0"/>
              </a:rPr>
              <a:t>{</a:t>
            </a:r>
          </a:p>
          <a:p>
            <a:pPr marL="0" indent="0">
              <a:buNone/>
            </a:pPr>
            <a:r>
              <a:rPr kumimoji="1" lang="zh-CN" altLang="en-US" sz="2400" dirty="0">
                <a:latin typeface="Consolas" panose="020B0609020204030204" pitchFamily="49" charset="0"/>
                <a:cs typeface="Consolas" panose="020B0609020204030204" pitchFamily="49" charset="0"/>
              </a:rPr>
              <a:t>  </a:t>
            </a:r>
            <a:r>
              <a:rPr kumimoji="1" lang="en-US" altLang="zh-CN" sz="2400" dirty="0">
                <a:latin typeface="Consolas" panose="020B0609020204030204" pitchFamily="49" charset="0"/>
                <a:cs typeface="Consolas" panose="020B0609020204030204" pitchFamily="49" charset="0"/>
              </a:rPr>
              <a:t>char</a:t>
            </a:r>
            <a:r>
              <a:rPr kumimoji="1" lang="zh-CN" altLang="en-US" sz="2400" dirty="0">
                <a:latin typeface="Consolas" panose="020B0609020204030204" pitchFamily="49" charset="0"/>
                <a:cs typeface="Consolas" panose="020B0609020204030204" pitchFamily="49" charset="0"/>
              </a:rPr>
              <a:t> </a:t>
            </a:r>
            <a:r>
              <a:rPr kumimoji="1" lang="en-US" altLang="zh-CN" sz="2400" dirty="0" err="1">
                <a:latin typeface="Consolas" panose="020B0609020204030204" pitchFamily="49" charset="0"/>
                <a:cs typeface="Consolas" panose="020B0609020204030204" pitchFamily="49" charset="0"/>
              </a:rPr>
              <a:t>buf</a:t>
            </a:r>
            <a:r>
              <a:rPr kumimoji="1" lang="en-US" altLang="zh-CN" sz="2400" dirty="0">
                <a:latin typeface="Consolas" panose="020B0609020204030204" pitchFamily="49" charset="0"/>
                <a:cs typeface="Consolas" panose="020B0609020204030204" pitchFamily="49" charset="0"/>
              </a:rPr>
              <a:t>[32];</a:t>
            </a:r>
          </a:p>
          <a:p>
            <a:pPr marL="0" indent="0">
              <a:buNone/>
            </a:pPr>
            <a:r>
              <a:rPr kumimoji="1" lang="zh-CN" altLang="en-US" sz="2400" dirty="0">
                <a:latin typeface="Consolas" panose="020B0609020204030204" pitchFamily="49" charset="0"/>
                <a:cs typeface="Consolas" panose="020B0609020204030204" pitchFamily="49" charset="0"/>
              </a:rPr>
              <a:t>  </a:t>
            </a:r>
            <a:r>
              <a:rPr kumimoji="1" lang="en-US" altLang="zh-CN" sz="2400" dirty="0" err="1">
                <a:latin typeface="Consolas" panose="020B0609020204030204" pitchFamily="49" charset="0"/>
                <a:cs typeface="Consolas" panose="020B0609020204030204" pitchFamily="49" charset="0"/>
              </a:rPr>
              <a:t>strcpy</a:t>
            </a:r>
            <a:r>
              <a:rPr kumimoji="1" lang="en-US" altLang="zh-CN" sz="2400" dirty="0">
                <a:latin typeface="Consolas" panose="020B0609020204030204" pitchFamily="49" charset="0"/>
                <a:cs typeface="Consolas" panose="020B0609020204030204" pitchFamily="49" charset="0"/>
              </a:rPr>
              <a:t>(</a:t>
            </a:r>
            <a:r>
              <a:rPr kumimoji="1" lang="en-US" altLang="zh-CN" sz="2400" dirty="0" err="1">
                <a:latin typeface="Consolas" panose="020B0609020204030204" pitchFamily="49" charset="0"/>
                <a:cs typeface="Consolas" panose="020B0609020204030204" pitchFamily="49" charset="0"/>
              </a:rPr>
              <a:t>buf</a:t>
            </a:r>
            <a:r>
              <a:rPr kumimoji="1" lang="en-US" altLang="zh-CN" sz="2400" dirty="0">
                <a:latin typeface="Consolas" panose="020B0609020204030204" pitchFamily="49" charset="0"/>
                <a:cs typeface="Consolas" panose="020B0609020204030204" pitchFamily="49" charset="0"/>
              </a:rPr>
              <a:t>,</a:t>
            </a:r>
            <a:r>
              <a:rPr kumimoji="1" lang="zh-CN" altLang="en-US" sz="2400" dirty="0">
                <a:latin typeface="Consolas" panose="020B0609020204030204" pitchFamily="49" charset="0"/>
                <a:cs typeface="Consolas" panose="020B0609020204030204" pitchFamily="49" charset="0"/>
              </a:rPr>
              <a:t> </a:t>
            </a:r>
            <a:r>
              <a:rPr kumimoji="1" lang="en-US" altLang="zh-CN" sz="2400" dirty="0">
                <a:latin typeface="Consolas" panose="020B0609020204030204" pitchFamily="49" charset="0"/>
                <a:cs typeface="Consolas" panose="020B0609020204030204" pitchFamily="49" charset="0"/>
              </a:rPr>
              <a:t>s);</a:t>
            </a:r>
          </a:p>
          <a:p>
            <a:pPr marL="0" indent="0">
              <a:buNone/>
            </a:pPr>
            <a:r>
              <a:rPr kumimoji="1" lang="en-US" altLang="zh-CN" sz="2400" dirty="0">
                <a:latin typeface="Consolas" panose="020B0609020204030204" pitchFamily="49" charset="0"/>
                <a:cs typeface="Consolas" panose="020B0609020204030204" pitchFamily="49" charset="0"/>
              </a:rPr>
              <a:t>}</a:t>
            </a:r>
          </a:p>
        </p:txBody>
      </p:sp>
      <p:sp>
        <p:nvSpPr>
          <p:cNvPr id="12" name="文本框 11">
            <a:extLst>
              <a:ext uri="{FF2B5EF4-FFF2-40B4-BE49-F238E27FC236}">
                <a16:creationId xmlns:a16="http://schemas.microsoft.com/office/drawing/2014/main" id="{0C058C92-2DB2-AB47-A237-6FCF18C5D477}"/>
              </a:ext>
            </a:extLst>
          </p:cNvPr>
          <p:cNvSpPr txBox="1"/>
          <p:nvPr/>
        </p:nvSpPr>
        <p:spPr>
          <a:xfrm>
            <a:off x="6556349" y="1089717"/>
            <a:ext cx="3185487" cy="369332"/>
          </a:xfrm>
          <a:prstGeom prst="rect">
            <a:avLst/>
          </a:prstGeom>
          <a:noFill/>
        </p:spPr>
        <p:txBody>
          <a:bodyPr wrap="none" rtlCol="0">
            <a:spAutoFit/>
          </a:bodyPr>
          <a:lstStyle/>
          <a:p>
            <a:r>
              <a:rPr kumimoji="1" lang="zh-CN" altLang="en-US" sz="1800" dirty="0">
                <a:solidFill>
                  <a:srgbClr val="FF0000"/>
                </a:solidFill>
                <a:latin typeface="+mn-lt"/>
              </a:rPr>
              <a:t>每次访问数组要进行地址计算</a:t>
            </a:r>
          </a:p>
        </p:txBody>
      </p:sp>
      <p:sp>
        <p:nvSpPr>
          <p:cNvPr id="13" name="文本框 12">
            <a:extLst>
              <a:ext uri="{FF2B5EF4-FFF2-40B4-BE49-F238E27FC236}">
                <a16:creationId xmlns:a16="http://schemas.microsoft.com/office/drawing/2014/main" id="{8751CD8F-C0C7-1D4C-9E56-F3A8E8DA58E9}"/>
              </a:ext>
            </a:extLst>
          </p:cNvPr>
          <p:cNvSpPr txBox="1"/>
          <p:nvPr/>
        </p:nvSpPr>
        <p:spPr>
          <a:xfrm>
            <a:off x="6648715" y="2077901"/>
            <a:ext cx="1136850" cy="369332"/>
          </a:xfrm>
          <a:prstGeom prst="rect">
            <a:avLst/>
          </a:prstGeom>
          <a:noFill/>
        </p:spPr>
        <p:txBody>
          <a:bodyPr wrap="none" rtlCol="0">
            <a:spAutoFit/>
          </a:bodyPr>
          <a:lstStyle/>
          <a:p>
            <a:r>
              <a:rPr kumimoji="1" lang="zh-CN" altLang="en-US" sz="1800" dirty="0">
                <a:solidFill>
                  <a:srgbClr val="FF0000"/>
                </a:solidFill>
                <a:latin typeface="+mn-lt"/>
              </a:rPr>
              <a:t>直接存储</a:t>
            </a:r>
          </a:p>
        </p:txBody>
      </p:sp>
      <p:sp>
        <p:nvSpPr>
          <p:cNvPr id="14" name="文本框 13">
            <a:extLst>
              <a:ext uri="{FF2B5EF4-FFF2-40B4-BE49-F238E27FC236}">
                <a16:creationId xmlns:a16="http://schemas.microsoft.com/office/drawing/2014/main" id="{32E74579-C4C9-8C47-A9E2-69ACF2BEC3E4}"/>
              </a:ext>
            </a:extLst>
          </p:cNvPr>
          <p:cNvSpPr txBox="1"/>
          <p:nvPr/>
        </p:nvSpPr>
        <p:spPr>
          <a:xfrm>
            <a:off x="6556349" y="3762259"/>
            <a:ext cx="3894015" cy="369332"/>
          </a:xfrm>
          <a:prstGeom prst="rect">
            <a:avLst/>
          </a:prstGeom>
          <a:noFill/>
        </p:spPr>
        <p:txBody>
          <a:bodyPr wrap="none" rtlCol="0">
            <a:spAutoFit/>
          </a:bodyPr>
          <a:lstStyle/>
          <a:p>
            <a:r>
              <a:rPr kumimoji="1" lang="zh-CN" altLang="en-US" sz="1800" dirty="0">
                <a:solidFill>
                  <a:srgbClr val="FF0000"/>
                </a:solidFill>
                <a:latin typeface="+mn-lt"/>
              </a:rPr>
              <a:t>当</a:t>
            </a:r>
            <a:r>
              <a:rPr kumimoji="1" lang="en-US" altLang="zh-CN" sz="1800" dirty="0">
                <a:solidFill>
                  <a:srgbClr val="FF0000"/>
                </a:solidFill>
                <a:latin typeface="+mn-lt"/>
              </a:rPr>
              <a:t>s</a:t>
            </a:r>
            <a:r>
              <a:rPr kumimoji="1" lang="zh-CN" altLang="en-US" sz="1800" dirty="0">
                <a:solidFill>
                  <a:srgbClr val="FF0000"/>
                </a:solidFill>
                <a:latin typeface="+mn-lt"/>
              </a:rPr>
              <a:t>的长度大于</a:t>
            </a:r>
            <a:r>
              <a:rPr kumimoji="1" lang="en-US" altLang="zh-CN" sz="1800" dirty="0">
                <a:solidFill>
                  <a:srgbClr val="FF0000"/>
                </a:solidFill>
                <a:latin typeface="+mn-lt"/>
              </a:rPr>
              <a:t>31</a:t>
            </a:r>
            <a:r>
              <a:rPr kumimoji="1" lang="zh-CN" altLang="en-US" sz="1800" dirty="0">
                <a:solidFill>
                  <a:srgbClr val="FF0000"/>
                </a:solidFill>
                <a:latin typeface="+mn-lt"/>
              </a:rPr>
              <a:t>字节时，会怎么样？</a:t>
            </a:r>
          </a:p>
        </p:txBody>
      </p:sp>
      <p:sp>
        <p:nvSpPr>
          <p:cNvPr id="15" name="矩形 14">
            <a:extLst>
              <a:ext uri="{FF2B5EF4-FFF2-40B4-BE49-F238E27FC236}">
                <a16:creationId xmlns:a16="http://schemas.microsoft.com/office/drawing/2014/main" id="{16195DDF-ECD3-3240-8756-B708A0FEC346}"/>
              </a:ext>
            </a:extLst>
          </p:cNvPr>
          <p:cNvSpPr/>
          <p:nvPr/>
        </p:nvSpPr>
        <p:spPr bwMode="auto">
          <a:xfrm>
            <a:off x="10450364" y="1570499"/>
            <a:ext cx="914400" cy="914400"/>
          </a:xfrm>
          <a:prstGeom prst="rect">
            <a:avLst/>
          </a:prstGeom>
          <a:solidFill>
            <a:srgbClr val="FFFF00"/>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i="0" u="none" strike="noStrike" normalizeH="0" baseline="0" dirty="0">
                <a:ln w="0"/>
                <a:solidFill>
                  <a:schemeClr val="accent1"/>
                </a:solidFill>
                <a:effectLst>
                  <a:outerShdw blurRad="38100" dist="25400" dir="5400000" algn="ctr" rotWithShape="0">
                    <a:srgbClr val="6E747A">
                      <a:alpha val="43000"/>
                    </a:srgbClr>
                  </a:outerShdw>
                </a:effectLst>
                <a:latin typeface="Lucida Sans" charset="0"/>
              </a:rPr>
              <a:t>性能！</a:t>
            </a:r>
          </a:p>
        </p:txBody>
      </p:sp>
      <p:sp>
        <p:nvSpPr>
          <p:cNvPr id="16" name="矩形 15">
            <a:extLst>
              <a:ext uri="{FF2B5EF4-FFF2-40B4-BE49-F238E27FC236}">
                <a16:creationId xmlns:a16="http://schemas.microsoft.com/office/drawing/2014/main" id="{315BECAD-50F9-8147-B449-48F9EB9624EB}"/>
              </a:ext>
            </a:extLst>
          </p:cNvPr>
          <p:cNvSpPr/>
          <p:nvPr/>
        </p:nvSpPr>
        <p:spPr bwMode="auto">
          <a:xfrm>
            <a:off x="10450364" y="4131591"/>
            <a:ext cx="914400" cy="914400"/>
          </a:xfrm>
          <a:prstGeom prst="rect">
            <a:avLst/>
          </a:prstGeom>
          <a:solidFill>
            <a:srgbClr val="FFFF00"/>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400" i="0" u="none" strike="noStrike" normalizeH="0" baseline="0" dirty="0">
                <a:ln w="0"/>
                <a:solidFill>
                  <a:schemeClr val="accent1"/>
                </a:solidFill>
                <a:effectLst>
                  <a:outerShdw blurRad="38100" dist="25400" dir="5400000" algn="ctr" rotWithShape="0">
                    <a:srgbClr val="6E747A">
                      <a:alpha val="43000"/>
                    </a:srgbClr>
                  </a:outerShdw>
                </a:effectLst>
                <a:latin typeface="Lucida Sans" charset="0"/>
              </a:rPr>
              <a:t>安全！</a:t>
            </a:r>
          </a:p>
        </p:txBody>
      </p:sp>
    </p:spTree>
    <p:extLst>
      <p:ext uri="{BB962C8B-B14F-4D97-AF65-F5344CB8AC3E}">
        <p14:creationId xmlns:p14="http://schemas.microsoft.com/office/powerpoint/2010/main" val="13016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p:bldP spid="13" grpId="0"/>
      <p:bldP spid="14" grpId="0"/>
      <p:bldP spid="15" grpId="0" animBg="1"/>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latin typeface="Comic Sans MS" panose="030F0902030302020204" pitchFamily="66" charset="0"/>
              </a:rPr>
              <a:t>简化新的编译器构造</a:t>
            </a:r>
            <a:r>
              <a:rPr lang="en-US" altLang="zh-CN" dirty="0">
                <a:latin typeface="Comic Sans MS" panose="030F0902030302020204" pitchFamily="66" charset="0"/>
              </a:rPr>
              <a:t>: </a:t>
            </a:r>
            <a:r>
              <a:rPr lang="zh-CN" altLang="en-US" dirty="0">
                <a:latin typeface="Comic Sans MS" panose="030F0902030302020204" pitchFamily="66" charset="0"/>
              </a:rPr>
              <a:t>复杂度从</a:t>
            </a:r>
            <a:r>
              <a:rPr lang="en-US" altLang="zh-CN" dirty="0">
                <a:latin typeface="Comic Sans MS" panose="030F0902030302020204" pitchFamily="66" charset="0"/>
              </a:rPr>
              <a:t>O(m*n)</a:t>
            </a:r>
            <a:r>
              <a:rPr lang="zh-CN" altLang="en-US" dirty="0">
                <a:latin typeface="Comic Sans MS" panose="030F0902030302020204" pitchFamily="66" charset="0"/>
              </a:rPr>
              <a:t>变为</a:t>
            </a:r>
            <a:r>
              <a:rPr lang="en-US" altLang="zh-CN" dirty="0">
                <a:latin typeface="Comic Sans MS" panose="030F0902030302020204" pitchFamily="66" charset="0"/>
              </a:rPr>
              <a:t>O(</a:t>
            </a:r>
            <a:r>
              <a:rPr lang="en-US" altLang="zh-CN" dirty="0" err="1">
                <a:latin typeface="Comic Sans MS" panose="030F0902030302020204" pitchFamily="66" charset="0"/>
              </a:rPr>
              <a:t>m+n</a:t>
            </a:r>
            <a:r>
              <a:rPr lang="en-US" altLang="zh-CN" dirty="0">
                <a:latin typeface="Comic Sans MS" panose="030F0902030302020204" pitchFamily="66" charset="0"/>
              </a:rPr>
              <a:t>)</a:t>
            </a:r>
          </a:p>
          <a:p>
            <a:r>
              <a:rPr lang="zh-CN" altLang="en-US" dirty="0">
                <a:latin typeface="Comic Sans MS" panose="030F0902030302020204" pitchFamily="66" charset="0"/>
              </a:rPr>
              <a:t>前端可移植，后端可重用</a:t>
            </a:r>
          </a:p>
        </p:txBody>
      </p:sp>
      <p:sp>
        <p:nvSpPr>
          <p:cNvPr id="4" name="灯片编号占位符 3"/>
          <p:cNvSpPr>
            <a:spLocks noGrp="1"/>
          </p:cNvSpPr>
          <p:nvPr>
            <p:ph type="sldNum" sz="quarter" idx="12"/>
          </p:nvPr>
        </p:nvSpPr>
        <p:spPr/>
        <p:txBody>
          <a:bodyPr/>
          <a:lstStyle/>
          <a:p>
            <a:fld id="{91F816EA-24CC-2048-859A-C5EA9F275392}" type="slidenum">
              <a:rPr lang="en-US" smtClean="0"/>
              <a:t>50</a:t>
            </a:fld>
            <a:endParaRPr lang="en-US" dirty="0"/>
          </a:p>
        </p:txBody>
      </p:sp>
      <p:sp>
        <p:nvSpPr>
          <p:cNvPr id="2" name="标题 1"/>
          <p:cNvSpPr>
            <a:spLocks noGrp="1"/>
          </p:cNvSpPr>
          <p:nvPr>
            <p:ph type="title"/>
          </p:nvPr>
        </p:nvSpPr>
        <p:spPr/>
        <p:txBody>
          <a:bodyPr/>
          <a:lstStyle/>
          <a:p>
            <a:r>
              <a:rPr lang="zh-CN" altLang="en-US" dirty="0"/>
              <a:t>编译器的组织</a:t>
            </a:r>
            <a:r>
              <a:rPr lang="en-US" altLang="zh-CN" dirty="0"/>
              <a:t>——</a:t>
            </a:r>
            <a:r>
              <a:rPr lang="zh-CN" altLang="en-US" dirty="0"/>
              <a:t>前端与后端</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955116"/>
            <a:ext cx="7696200" cy="236948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 name="组合 16"/>
          <p:cNvGrpSpPr/>
          <p:nvPr/>
        </p:nvGrpSpPr>
        <p:grpSpPr>
          <a:xfrm>
            <a:off x="3573917" y="2362200"/>
            <a:ext cx="4728160" cy="1561414"/>
            <a:chOff x="1825040" y="2250976"/>
            <a:chExt cx="5493920" cy="2016224"/>
          </a:xfrm>
        </p:grpSpPr>
        <p:sp>
          <p:nvSpPr>
            <p:cNvPr id="6" name="椭圆 5"/>
            <p:cNvSpPr/>
            <p:nvPr/>
          </p:nvSpPr>
          <p:spPr>
            <a:xfrm>
              <a:off x="1825040" y="2539008"/>
              <a:ext cx="1656184" cy="576064"/>
            </a:xfrm>
            <a:prstGeom prst="ellipse">
              <a:avLst/>
            </a:prstGeom>
            <a:solidFill>
              <a:srgbClr val="DDDDD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ctr" rtl="0" fontAlgn="base">
                <a:spcBef>
                  <a:spcPct val="0"/>
                </a:spcBef>
                <a:spcAft>
                  <a:spcPct val="0"/>
                </a:spcAft>
                <a:defRPr kumimoji="1" sz="2400" kern="1200">
                  <a:solidFill>
                    <a:schemeClr val="lt1"/>
                  </a:solidFill>
                  <a:latin typeface="+mn-lt"/>
                  <a:ea typeface="+mn-ea"/>
                  <a:cs typeface="+mn-cs"/>
                </a:defRPr>
              </a:lvl1pPr>
              <a:lvl2pPr marL="457200" algn="ctr" rtl="0" fontAlgn="base">
                <a:spcBef>
                  <a:spcPct val="0"/>
                </a:spcBef>
                <a:spcAft>
                  <a:spcPct val="0"/>
                </a:spcAft>
                <a:defRPr kumimoji="1" sz="2400" kern="1200">
                  <a:solidFill>
                    <a:schemeClr val="lt1"/>
                  </a:solidFill>
                  <a:latin typeface="+mn-lt"/>
                  <a:ea typeface="+mn-ea"/>
                  <a:cs typeface="+mn-cs"/>
                </a:defRPr>
              </a:lvl2pPr>
              <a:lvl3pPr marL="914400" algn="ctr" rtl="0" fontAlgn="base">
                <a:spcBef>
                  <a:spcPct val="0"/>
                </a:spcBef>
                <a:spcAft>
                  <a:spcPct val="0"/>
                </a:spcAft>
                <a:defRPr kumimoji="1" sz="2400" kern="1200">
                  <a:solidFill>
                    <a:schemeClr val="lt1"/>
                  </a:solidFill>
                  <a:latin typeface="+mn-lt"/>
                  <a:ea typeface="+mn-ea"/>
                  <a:cs typeface="+mn-cs"/>
                </a:defRPr>
              </a:lvl3pPr>
              <a:lvl4pPr marL="1371600" algn="ctr" rtl="0" fontAlgn="base">
                <a:spcBef>
                  <a:spcPct val="0"/>
                </a:spcBef>
                <a:spcAft>
                  <a:spcPct val="0"/>
                </a:spcAft>
                <a:defRPr kumimoji="1" sz="2400" kern="1200">
                  <a:solidFill>
                    <a:schemeClr val="lt1"/>
                  </a:solidFill>
                  <a:latin typeface="+mn-lt"/>
                  <a:ea typeface="+mn-ea"/>
                  <a:cs typeface="+mn-cs"/>
                </a:defRPr>
              </a:lvl4pPr>
              <a:lvl5pPr marL="1828800" algn="ctr" rtl="0" fontAlgn="base">
                <a:spcBef>
                  <a:spcPct val="0"/>
                </a:spcBef>
                <a:spcAft>
                  <a:spcPct val="0"/>
                </a:spcAft>
                <a:defRPr kumimoji="1" sz="2400" kern="1200">
                  <a:solidFill>
                    <a:schemeClr val="lt1"/>
                  </a:solidFill>
                  <a:latin typeface="+mn-lt"/>
                  <a:ea typeface="+mn-ea"/>
                  <a:cs typeface="+mn-cs"/>
                </a:defRPr>
              </a:lvl5pPr>
              <a:lvl6pPr marL="2286000" algn="l" defTabSz="914400" rtl="0" eaLnBrk="1" latinLnBrk="0" hangingPunct="1">
                <a:defRPr kumimoji="1" sz="2400" kern="1200">
                  <a:solidFill>
                    <a:schemeClr val="lt1"/>
                  </a:solidFill>
                  <a:latin typeface="+mn-lt"/>
                  <a:ea typeface="+mn-ea"/>
                  <a:cs typeface="+mn-cs"/>
                </a:defRPr>
              </a:lvl6pPr>
              <a:lvl7pPr marL="2743200" algn="l" defTabSz="914400" rtl="0" eaLnBrk="1" latinLnBrk="0" hangingPunct="1">
                <a:defRPr kumimoji="1" sz="2400" kern="1200">
                  <a:solidFill>
                    <a:schemeClr val="lt1"/>
                  </a:solidFill>
                  <a:latin typeface="+mn-lt"/>
                  <a:ea typeface="+mn-ea"/>
                  <a:cs typeface="+mn-cs"/>
                </a:defRPr>
              </a:lvl7pPr>
              <a:lvl8pPr marL="3200400" algn="l" defTabSz="914400" rtl="0" eaLnBrk="1" latinLnBrk="0" hangingPunct="1">
                <a:defRPr kumimoji="1" sz="2400" kern="1200">
                  <a:solidFill>
                    <a:schemeClr val="lt1"/>
                  </a:solidFill>
                  <a:latin typeface="+mn-lt"/>
                  <a:ea typeface="+mn-ea"/>
                  <a:cs typeface="+mn-cs"/>
                </a:defRPr>
              </a:lvl8pPr>
              <a:lvl9pPr marL="3657600" algn="l" defTabSz="914400" rtl="0" eaLnBrk="1" latinLnBrk="0" hangingPunct="1">
                <a:defRPr kumimoji="1" sz="2400" kern="1200">
                  <a:solidFill>
                    <a:schemeClr val="lt1"/>
                  </a:solidFill>
                  <a:latin typeface="+mn-lt"/>
                  <a:ea typeface="+mn-ea"/>
                  <a:cs typeface="+mn-cs"/>
                </a:defRPr>
              </a:lvl9pPr>
            </a:lstStyle>
            <a:p>
              <a:pPr algn="ctr"/>
              <a:r>
                <a:rPr lang="en-US" altLang="zh-CN" sz="1800" dirty="0">
                  <a:solidFill>
                    <a:srgbClr val="C00000"/>
                  </a:solidFill>
                  <a:latin typeface="Comic Sans MS" panose="030F0902030302020204" pitchFamily="66" charset="0"/>
                  <a:ea typeface="华文新魏" panose="02010800040101010101" pitchFamily="2" charset="-122"/>
                </a:rPr>
                <a:t>C</a:t>
              </a:r>
              <a:r>
                <a:rPr lang="zh-CN" altLang="en-US" sz="1800" dirty="0">
                  <a:solidFill>
                    <a:srgbClr val="C00000"/>
                  </a:solidFill>
                  <a:latin typeface="Comic Sans MS" panose="030F0902030302020204" pitchFamily="66" charset="0"/>
                  <a:ea typeface="华文新魏" panose="02010800040101010101" pitchFamily="2" charset="-122"/>
                </a:rPr>
                <a:t>代码</a:t>
              </a:r>
            </a:p>
          </p:txBody>
        </p:sp>
        <p:sp>
          <p:nvSpPr>
            <p:cNvPr id="7" name="椭圆 6"/>
            <p:cNvSpPr/>
            <p:nvPr/>
          </p:nvSpPr>
          <p:spPr>
            <a:xfrm>
              <a:off x="1827352" y="3312056"/>
              <a:ext cx="1653872" cy="667112"/>
            </a:xfrm>
            <a:prstGeom prst="ellipse">
              <a:avLst/>
            </a:prstGeom>
            <a:solidFill>
              <a:srgbClr val="DDDDD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ctr" rtl="0" fontAlgn="base">
                <a:spcBef>
                  <a:spcPct val="0"/>
                </a:spcBef>
                <a:spcAft>
                  <a:spcPct val="0"/>
                </a:spcAft>
                <a:defRPr kumimoji="1" sz="2400" kern="1200">
                  <a:solidFill>
                    <a:schemeClr val="lt1"/>
                  </a:solidFill>
                  <a:latin typeface="+mn-lt"/>
                  <a:ea typeface="+mn-ea"/>
                  <a:cs typeface="+mn-cs"/>
                </a:defRPr>
              </a:lvl1pPr>
              <a:lvl2pPr marL="457200" algn="ctr" rtl="0" fontAlgn="base">
                <a:spcBef>
                  <a:spcPct val="0"/>
                </a:spcBef>
                <a:spcAft>
                  <a:spcPct val="0"/>
                </a:spcAft>
                <a:defRPr kumimoji="1" sz="2400" kern="1200">
                  <a:solidFill>
                    <a:schemeClr val="lt1"/>
                  </a:solidFill>
                  <a:latin typeface="+mn-lt"/>
                  <a:ea typeface="+mn-ea"/>
                  <a:cs typeface="+mn-cs"/>
                </a:defRPr>
              </a:lvl2pPr>
              <a:lvl3pPr marL="914400" algn="ctr" rtl="0" fontAlgn="base">
                <a:spcBef>
                  <a:spcPct val="0"/>
                </a:spcBef>
                <a:spcAft>
                  <a:spcPct val="0"/>
                </a:spcAft>
                <a:defRPr kumimoji="1" sz="2400" kern="1200">
                  <a:solidFill>
                    <a:schemeClr val="lt1"/>
                  </a:solidFill>
                  <a:latin typeface="+mn-lt"/>
                  <a:ea typeface="+mn-ea"/>
                  <a:cs typeface="+mn-cs"/>
                </a:defRPr>
              </a:lvl3pPr>
              <a:lvl4pPr marL="1371600" algn="ctr" rtl="0" fontAlgn="base">
                <a:spcBef>
                  <a:spcPct val="0"/>
                </a:spcBef>
                <a:spcAft>
                  <a:spcPct val="0"/>
                </a:spcAft>
                <a:defRPr kumimoji="1" sz="2400" kern="1200">
                  <a:solidFill>
                    <a:schemeClr val="lt1"/>
                  </a:solidFill>
                  <a:latin typeface="+mn-lt"/>
                  <a:ea typeface="+mn-ea"/>
                  <a:cs typeface="+mn-cs"/>
                </a:defRPr>
              </a:lvl4pPr>
              <a:lvl5pPr marL="1828800" algn="ctr" rtl="0" fontAlgn="base">
                <a:spcBef>
                  <a:spcPct val="0"/>
                </a:spcBef>
                <a:spcAft>
                  <a:spcPct val="0"/>
                </a:spcAft>
                <a:defRPr kumimoji="1" sz="2400" kern="1200">
                  <a:solidFill>
                    <a:schemeClr val="lt1"/>
                  </a:solidFill>
                  <a:latin typeface="+mn-lt"/>
                  <a:ea typeface="+mn-ea"/>
                  <a:cs typeface="+mn-cs"/>
                </a:defRPr>
              </a:lvl5pPr>
              <a:lvl6pPr marL="2286000" algn="l" defTabSz="914400" rtl="0" eaLnBrk="1" latinLnBrk="0" hangingPunct="1">
                <a:defRPr kumimoji="1" sz="2400" kern="1200">
                  <a:solidFill>
                    <a:schemeClr val="lt1"/>
                  </a:solidFill>
                  <a:latin typeface="+mn-lt"/>
                  <a:ea typeface="+mn-ea"/>
                  <a:cs typeface="+mn-cs"/>
                </a:defRPr>
              </a:lvl6pPr>
              <a:lvl7pPr marL="2743200" algn="l" defTabSz="914400" rtl="0" eaLnBrk="1" latinLnBrk="0" hangingPunct="1">
                <a:defRPr kumimoji="1" sz="2400" kern="1200">
                  <a:solidFill>
                    <a:schemeClr val="lt1"/>
                  </a:solidFill>
                  <a:latin typeface="+mn-lt"/>
                  <a:ea typeface="+mn-ea"/>
                  <a:cs typeface="+mn-cs"/>
                </a:defRPr>
              </a:lvl7pPr>
              <a:lvl8pPr marL="3200400" algn="l" defTabSz="914400" rtl="0" eaLnBrk="1" latinLnBrk="0" hangingPunct="1">
                <a:defRPr kumimoji="1" sz="2400" kern="1200">
                  <a:solidFill>
                    <a:schemeClr val="lt1"/>
                  </a:solidFill>
                  <a:latin typeface="+mn-lt"/>
                  <a:ea typeface="+mn-ea"/>
                  <a:cs typeface="+mn-cs"/>
                </a:defRPr>
              </a:lvl8pPr>
              <a:lvl9pPr marL="3657600" algn="l" defTabSz="914400" rtl="0" eaLnBrk="1" latinLnBrk="0" hangingPunct="1">
                <a:defRPr kumimoji="1" sz="2400" kern="1200">
                  <a:solidFill>
                    <a:schemeClr val="lt1"/>
                  </a:solidFill>
                  <a:latin typeface="+mn-lt"/>
                  <a:ea typeface="+mn-ea"/>
                  <a:cs typeface="+mn-cs"/>
                </a:defRPr>
              </a:lvl9pPr>
            </a:lstStyle>
            <a:p>
              <a:pPr algn="ctr"/>
              <a:r>
                <a:rPr lang="en-US" altLang="zh-CN" sz="1800" dirty="0">
                  <a:solidFill>
                    <a:schemeClr val="tx1"/>
                  </a:solidFill>
                  <a:latin typeface="Comic Sans MS" panose="030F0902030302020204" pitchFamily="66" charset="0"/>
                  <a:ea typeface="华文新魏" panose="02010800040101010101" pitchFamily="2" charset="-122"/>
                </a:rPr>
                <a:t>C++</a:t>
              </a:r>
              <a:r>
                <a:rPr lang="zh-CN" altLang="en-US" sz="1800" dirty="0">
                  <a:solidFill>
                    <a:schemeClr val="tx1"/>
                  </a:solidFill>
                  <a:latin typeface="Comic Sans MS" panose="030F0902030302020204" pitchFamily="66" charset="0"/>
                  <a:ea typeface="华文新魏" panose="02010800040101010101" pitchFamily="2" charset="-122"/>
                </a:rPr>
                <a:t>代码</a:t>
              </a:r>
            </a:p>
          </p:txBody>
        </p:sp>
        <p:sp>
          <p:nvSpPr>
            <p:cNvPr id="8" name="椭圆 7"/>
            <p:cNvSpPr/>
            <p:nvPr/>
          </p:nvSpPr>
          <p:spPr>
            <a:xfrm>
              <a:off x="5516448" y="2250976"/>
              <a:ext cx="1656184" cy="576064"/>
            </a:xfrm>
            <a:prstGeom prst="ellipse">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ctr" rtl="0" fontAlgn="base">
                <a:spcBef>
                  <a:spcPct val="0"/>
                </a:spcBef>
                <a:spcAft>
                  <a:spcPct val="0"/>
                </a:spcAft>
                <a:defRPr kumimoji="1" sz="2400" kern="1200">
                  <a:solidFill>
                    <a:schemeClr val="lt1"/>
                  </a:solidFill>
                  <a:latin typeface="+mn-lt"/>
                  <a:ea typeface="+mn-ea"/>
                  <a:cs typeface="+mn-cs"/>
                </a:defRPr>
              </a:lvl1pPr>
              <a:lvl2pPr marL="457200" algn="ctr" rtl="0" fontAlgn="base">
                <a:spcBef>
                  <a:spcPct val="0"/>
                </a:spcBef>
                <a:spcAft>
                  <a:spcPct val="0"/>
                </a:spcAft>
                <a:defRPr kumimoji="1" sz="2400" kern="1200">
                  <a:solidFill>
                    <a:schemeClr val="lt1"/>
                  </a:solidFill>
                  <a:latin typeface="+mn-lt"/>
                  <a:ea typeface="+mn-ea"/>
                  <a:cs typeface="+mn-cs"/>
                </a:defRPr>
              </a:lvl2pPr>
              <a:lvl3pPr marL="914400" algn="ctr" rtl="0" fontAlgn="base">
                <a:spcBef>
                  <a:spcPct val="0"/>
                </a:spcBef>
                <a:spcAft>
                  <a:spcPct val="0"/>
                </a:spcAft>
                <a:defRPr kumimoji="1" sz="2400" kern="1200">
                  <a:solidFill>
                    <a:schemeClr val="lt1"/>
                  </a:solidFill>
                  <a:latin typeface="+mn-lt"/>
                  <a:ea typeface="+mn-ea"/>
                  <a:cs typeface="+mn-cs"/>
                </a:defRPr>
              </a:lvl3pPr>
              <a:lvl4pPr marL="1371600" algn="ctr" rtl="0" fontAlgn="base">
                <a:spcBef>
                  <a:spcPct val="0"/>
                </a:spcBef>
                <a:spcAft>
                  <a:spcPct val="0"/>
                </a:spcAft>
                <a:defRPr kumimoji="1" sz="2400" kern="1200">
                  <a:solidFill>
                    <a:schemeClr val="lt1"/>
                  </a:solidFill>
                  <a:latin typeface="+mn-lt"/>
                  <a:ea typeface="+mn-ea"/>
                  <a:cs typeface="+mn-cs"/>
                </a:defRPr>
              </a:lvl4pPr>
              <a:lvl5pPr marL="1828800" algn="ctr" rtl="0" fontAlgn="base">
                <a:spcBef>
                  <a:spcPct val="0"/>
                </a:spcBef>
                <a:spcAft>
                  <a:spcPct val="0"/>
                </a:spcAft>
                <a:defRPr kumimoji="1" sz="2400" kern="1200">
                  <a:solidFill>
                    <a:schemeClr val="lt1"/>
                  </a:solidFill>
                  <a:latin typeface="+mn-lt"/>
                  <a:ea typeface="+mn-ea"/>
                  <a:cs typeface="+mn-cs"/>
                </a:defRPr>
              </a:lvl5pPr>
              <a:lvl6pPr marL="2286000" algn="l" defTabSz="914400" rtl="0" eaLnBrk="1" latinLnBrk="0" hangingPunct="1">
                <a:defRPr kumimoji="1" sz="2400" kern="1200">
                  <a:solidFill>
                    <a:schemeClr val="lt1"/>
                  </a:solidFill>
                  <a:latin typeface="+mn-lt"/>
                  <a:ea typeface="+mn-ea"/>
                  <a:cs typeface="+mn-cs"/>
                </a:defRPr>
              </a:lvl6pPr>
              <a:lvl7pPr marL="2743200" algn="l" defTabSz="914400" rtl="0" eaLnBrk="1" latinLnBrk="0" hangingPunct="1">
                <a:defRPr kumimoji="1" sz="2400" kern="1200">
                  <a:solidFill>
                    <a:schemeClr val="lt1"/>
                  </a:solidFill>
                  <a:latin typeface="+mn-lt"/>
                  <a:ea typeface="+mn-ea"/>
                  <a:cs typeface="+mn-cs"/>
                </a:defRPr>
              </a:lvl7pPr>
              <a:lvl8pPr marL="3200400" algn="l" defTabSz="914400" rtl="0" eaLnBrk="1" latinLnBrk="0" hangingPunct="1">
                <a:defRPr kumimoji="1" sz="2400" kern="1200">
                  <a:solidFill>
                    <a:schemeClr val="lt1"/>
                  </a:solidFill>
                  <a:latin typeface="+mn-lt"/>
                  <a:ea typeface="+mn-ea"/>
                  <a:cs typeface="+mn-cs"/>
                </a:defRPr>
              </a:lvl8pPr>
              <a:lvl9pPr marL="3657600" algn="l" defTabSz="914400" rtl="0" eaLnBrk="1" latinLnBrk="0" hangingPunct="1">
                <a:defRPr kumimoji="1" sz="2400" kern="1200">
                  <a:solidFill>
                    <a:schemeClr val="lt1"/>
                  </a:solidFill>
                  <a:latin typeface="+mn-lt"/>
                  <a:ea typeface="+mn-ea"/>
                  <a:cs typeface="+mn-cs"/>
                </a:defRPr>
              </a:lvl9pPr>
            </a:lstStyle>
            <a:p>
              <a:pPr algn="ctr"/>
              <a:r>
                <a:rPr lang="en-US" altLang="zh-CN" sz="1800" dirty="0">
                  <a:solidFill>
                    <a:schemeClr val="tx1"/>
                  </a:solidFill>
                  <a:latin typeface="Comic Sans MS" panose="030F0902030302020204" pitchFamily="66" charset="0"/>
                  <a:ea typeface="华文新魏" panose="02010800040101010101" pitchFamily="2" charset="-122"/>
                </a:rPr>
                <a:t>x86</a:t>
              </a:r>
              <a:endParaRPr lang="zh-CN" altLang="en-US" sz="1800" dirty="0">
                <a:solidFill>
                  <a:schemeClr val="tx1"/>
                </a:solidFill>
                <a:latin typeface="Comic Sans MS" panose="030F0902030302020204" pitchFamily="66" charset="0"/>
                <a:ea typeface="华文新魏" panose="02010800040101010101" pitchFamily="2" charset="-122"/>
              </a:endParaRPr>
            </a:p>
          </p:txBody>
        </p:sp>
        <p:sp>
          <p:nvSpPr>
            <p:cNvPr id="9" name="椭圆 8"/>
            <p:cNvSpPr/>
            <p:nvPr/>
          </p:nvSpPr>
          <p:spPr>
            <a:xfrm>
              <a:off x="5641464" y="2933172"/>
              <a:ext cx="1653872" cy="667112"/>
            </a:xfrm>
            <a:prstGeom prst="ellipse">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ctr" rtl="0" fontAlgn="base">
                <a:spcBef>
                  <a:spcPct val="0"/>
                </a:spcBef>
                <a:spcAft>
                  <a:spcPct val="0"/>
                </a:spcAft>
                <a:defRPr kumimoji="1" sz="2400" kern="1200">
                  <a:solidFill>
                    <a:schemeClr val="lt1"/>
                  </a:solidFill>
                  <a:latin typeface="+mn-lt"/>
                  <a:ea typeface="+mn-ea"/>
                  <a:cs typeface="+mn-cs"/>
                </a:defRPr>
              </a:lvl1pPr>
              <a:lvl2pPr marL="457200" algn="ctr" rtl="0" fontAlgn="base">
                <a:spcBef>
                  <a:spcPct val="0"/>
                </a:spcBef>
                <a:spcAft>
                  <a:spcPct val="0"/>
                </a:spcAft>
                <a:defRPr kumimoji="1" sz="2400" kern="1200">
                  <a:solidFill>
                    <a:schemeClr val="lt1"/>
                  </a:solidFill>
                  <a:latin typeface="+mn-lt"/>
                  <a:ea typeface="+mn-ea"/>
                  <a:cs typeface="+mn-cs"/>
                </a:defRPr>
              </a:lvl2pPr>
              <a:lvl3pPr marL="914400" algn="ctr" rtl="0" fontAlgn="base">
                <a:spcBef>
                  <a:spcPct val="0"/>
                </a:spcBef>
                <a:spcAft>
                  <a:spcPct val="0"/>
                </a:spcAft>
                <a:defRPr kumimoji="1" sz="2400" kern="1200">
                  <a:solidFill>
                    <a:schemeClr val="lt1"/>
                  </a:solidFill>
                  <a:latin typeface="+mn-lt"/>
                  <a:ea typeface="+mn-ea"/>
                  <a:cs typeface="+mn-cs"/>
                </a:defRPr>
              </a:lvl3pPr>
              <a:lvl4pPr marL="1371600" algn="ctr" rtl="0" fontAlgn="base">
                <a:spcBef>
                  <a:spcPct val="0"/>
                </a:spcBef>
                <a:spcAft>
                  <a:spcPct val="0"/>
                </a:spcAft>
                <a:defRPr kumimoji="1" sz="2400" kern="1200">
                  <a:solidFill>
                    <a:schemeClr val="lt1"/>
                  </a:solidFill>
                  <a:latin typeface="+mn-lt"/>
                  <a:ea typeface="+mn-ea"/>
                  <a:cs typeface="+mn-cs"/>
                </a:defRPr>
              </a:lvl4pPr>
              <a:lvl5pPr marL="1828800" algn="ctr" rtl="0" fontAlgn="base">
                <a:spcBef>
                  <a:spcPct val="0"/>
                </a:spcBef>
                <a:spcAft>
                  <a:spcPct val="0"/>
                </a:spcAft>
                <a:defRPr kumimoji="1" sz="2400" kern="1200">
                  <a:solidFill>
                    <a:schemeClr val="lt1"/>
                  </a:solidFill>
                  <a:latin typeface="+mn-lt"/>
                  <a:ea typeface="+mn-ea"/>
                  <a:cs typeface="+mn-cs"/>
                </a:defRPr>
              </a:lvl5pPr>
              <a:lvl6pPr marL="2286000" algn="l" defTabSz="914400" rtl="0" eaLnBrk="1" latinLnBrk="0" hangingPunct="1">
                <a:defRPr kumimoji="1" sz="2400" kern="1200">
                  <a:solidFill>
                    <a:schemeClr val="lt1"/>
                  </a:solidFill>
                  <a:latin typeface="+mn-lt"/>
                  <a:ea typeface="+mn-ea"/>
                  <a:cs typeface="+mn-cs"/>
                </a:defRPr>
              </a:lvl6pPr>
              <a:lvl7pPr marL="2743200" algn="l" defTabSz="914400" rtl="0" eaLnBrk="1" latinLnBrk="0" hangingPunct="1">
                <a:defRPr kumimoji="1" sz="2400" kern="1200">
                  <a:solidFill>
                    <a:schemeClr val="lt1"/>
                  </a:solidFill>
                  <a:latin typeface="+mn-lt"/>
                  <a:ea typeface="+mn-ea"/>
                  <a:cs typeface="+mn-cs"/>
                </a:defRPr>
              </a:lvl7pPr>
              <a:lvl8pPr marL="3200400" algn="l" defTabSz="914400" rtl="0" eaLnBrk="1" latinLnBrk="0" hangingPunct="1">
                <a:defRPr kumimoji="1" sz="2400" kern="1200">
                  <a:solidFill>
                    <a:schemeClr val="lt1"/>
                  </a:solidFill>
                  <a:latin typeface="+mn-lt"/>
                  <a:ea typeface="+mn-ea"/>
                  <a:cs typeface="+mn-cs"/>
                </a:defRPr>
              </a:lvl8pPr>
              <a:lvl9pPr marL="3657600" algn="l" defTabSz="914400" rtl="0" eaLnBrk="1" latinLnBrk="0" hangingPunct="1">
                <a:defRPr kumimoji="1" sz="2400" kern="1200">
                  <a:solidFill>
                    <a:schemeClr val="lt1"/>
                  </a:solidFill>
                  <a:latin typeface="+mn-lt"/>
                  <a:ea typeface="+mn-ea"/>
                  <a:cs typeface="+mn-cs"/>
                </a:defRPr>
              </a:lvl9pPr>
            </a:lstStyle>
            <a:p>
              <a:pPr algn="ctr"/>
              <a:r>
                <a:rPr lang="en-US" altLang="zh-CN" sz="1800" dirty="0">
                  <a:solidFill>
                    <a:schemeClr val="tx1"/>
                  </a:solidFill>
                  <a:latin typeface="Comic Sans MS" panose="030F0902030302020204" pitchFamily="66" charset="0"/>
                  <a:ea typeface="华文新魏" panose="02010800040101010101" pitchFamily="2" charset="-122"/>
                </a:rPr>
                <a:t>MIPS</a:t>
              </a:r>
              <a:endParaRPr lang="zh-CN" altLang="en-US" sz="1800" dirty="0">
                <a:solidFill>
                  <a:schemeClr val="tx1"/>
                </a:solidFill>
                <a:latin typeface="Comic Sans MS" panose="030F0902030302020204" pitchFamily="66" charset="0"/>
                <a:ea typeface="华文新魏" panose="02010800040101010101" pitchFamily="2" charset="-122"/>
              </a:endParaRPr>
            </a:p>
          </p:txBody>
        </p:sp>
        <p:sp>
          <p:nvSpPr>
            <p:cNvPr id="10" name="椭圆 9"/>
            <p:cNvSpPr/>
            <p:nvPr/>
          </p:nvSpPr>
          <p:spPr>
            <a:xfrm>
              <a:off x="5662776" y="3691136"/>
              <a:ext cx="1656184" cy="576064"/>
            </a:xfrm>
            <a:prstGeom prst="ellipse">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algn="ctr" rtl="0" fontAlgn="base">
                <a:spcBef>
                  <a:spcPct val="0"/>
                </a:spcBef>
                <a:spcAft>
                  <a:spcPct val="0"/>
                </a:spcAft>
                <a:defRPr kumimoji="1" sz="2400" kern="1200">
                  <a:solidFill>
                    <a:schemeClr val="lt1"/>
                  </a:solidFill>
                  <a:latin typeface="+mn-lt"/>
                  <a:ea typeface="+mn-ea"/>
                  <a:cs typeface="+mn-cs"/>
                </a:defRPr>
              </a:lvl1pPr>
              <a:lvl2pPr marL="457200" algn="ctr" rtl="0" fontAlgn="base">
                <a:spcBef>
                  <a:spcPct val="0"/>
                </a:spcBef>
                <a:spcAft>
                  <a:spcPct val="0"/>
                </a:spcAft>
                <a:defRPr kumimoji="1" sz="2400" kern="1200">
                  <a:solidFill>
                    <a:schemeClr val="lt1"/>
                  </a:solidFill>
                  <a:latin typeface="+mn-lt"/>
                  <a:ea typeface="+mn-ea"/>
                  <a:cs typeface="+mn-cs"/>
                </a:defRPr>
              </a:lvl2pPr>
              <a:lvl3pPr marL="914400" algn="ctr" rtl="0" fontAlgn="base">
                <a:spcBef>
                  <a:spcPct val="0"/>
                </a:spcBef>
                <a:spcAft>
                  <a:spcPct val="0"/>
                </a:spcAft>
                <a:defRPr kumimoji="1" sz="2400" kern="1200">
                  <a:solidFill>
                    <a:schemeClr val="lt1"/>
                  </a:solidFill>
                  <a:latin typeface="+mn-lt"/>
                  <a:ea typeface="+mn-ea"/>
                  <a:cs typeface="+mn-cs"/>
                </a:defRPr>
              </a:lvl3pPr>
              <a:lvl4pPr marL="1371600" algn="ctr" rtl="0" fontAlgn="base">
                <a:spcBef>
                  <a:spcPct val="0"/>
                </a:spcBef>
                <a:spcAft>
                  <a:spcPct val="0"/>
                </a:spcAft>
                <a:defRPr kumimoji="1" sz="2400" kern="1200">
                  <a:solidFill>
                    <a:schemeClr val="lt1"/>
                  </a:solidFill>
                  <a:latin typeface="+mn-lt"/>
                  <a:ea typeface="+mn-ea"/>
                  <a:cs typeface="+mn-cs"/>
                </a:defRPr>
              </a:lvl4pPr>
              <a:lvl5pPr marL="1828800" algn="ctr" rtl="0" fontAlgn="base">
                <a:spcBef>
                  <a:spcPct val="0"/>
                </a:spcBef>
                <a:spcAft>
                  <a:spcPct val="0"/>
                </a:spcAft>
                <a:defRPr kumimoji="1" sz="2400" kern="1200">
                  <a:solidFill>
                    <a:schemeClr val="lt1"/>
                  </a:solidFill>
                  <a:latin typeface="+mn-lt"/>
                  <a:ea typeface="+mn-ea"/>
                  <a:cs typeface="+mn-cs"/>
                </a:defRPr>
              </a:lvl5pPr>
              <a:lvl6pPr marL="2286000" algn="l" defTabSz="914400" rtl="0" eaLnBrk="1" latinLnBrk="0" hangingPunct="1">
                <a:defRPr kumimoji="1" sz="2400" kern="1200">
                  <a:solidFill>
                    <a:schemeClr val="lt1"/>
                  </a:solidFill>
                  <a:latin typeface="+mn-lt"/>
                  <a:ea typeface="+mn-ea"/>
                  <a:cs typeface="+mn-cs"/>
                </a:defRPr>
              </a:lvl6pPr>
              <a:lvl7pPr marL="2743200" algn="l" defTabSz="914400" rtl="0" eaLnBrk="1" latinLnBrk="0" hangingPunct="1">
                <a:defRPr kumimoji="1" sz="2400" kern="1200">
                  <a:solidFill>
                    <a:schemeClr val="lt1"/>
                  </a:solidFill>
                  <a:latin typeface="+mn-lt"/>
                  <a:ea typeface="+mn-ea"/>
                  <a:cs typeface="+mn-cs"/>
                </a:defRPr>
              </a:lvl7pPr>
              <a:lvl8pPr marL="3200400" algn="l" defTabSz="914400" rtl="0" eaLnBrk="1" latinLnBrk="0" hangingPunct="1">
                <a:defRPr kumimoji="1" sz="2400" kern="1200">
                  <a:solidFill>
                    <a:schemeClr val="lt1"/>
                  </a:solidFill>
                  <a:latin typeface="+mn-lt"/>
                  <a:ea typeface="+mn-ea"/>
                  <a:cs typeface="+mn-cs"/>
                </a:defRPr>
              </a:lvl8pPr>
              <a:lvl9pPr marL="3657600" algn="l" defTabSz="914400" rtl="0" eaLnBrk="1" latinLnBrk="0" hangingPunct="1">
                <a:defRPr kumimoji="1" sz="2400" kern="1200">
                  <a:solidFill>
                    <a:schemeClr val="lt1"/>
                  </a:solidFill>
                  <a:latin typeface="+mn-lt"/>
                  <a:ea typeface="+mn-ea"/>
                  <a:cs typeface="+mn-cs"/>
                </a:defRPr>
              </a:lvl9pPr>
            </a:lstStyle>
            <a:p>
              <a:pPr algn="ctr"/>
              <a:r>
                <a:rPr lang="en-US" altLang="zh-CN" sz="1800" dirty="0">
                  <a:solidFill>
                    <a:schemeClr val="tx1"/>
                  </a:solidFill>
                  <a:latin typeface="Comic Sans MS" panose="030F0902030302020204" pitchFamily="66" charset="0"/>
                  <a:ea typeface="华文新魏" panose="02010800040101010101" pitchFamily="2" charset="-122"/>
                </a:rPr>
                <a:t>ARM</a:t>
              </a:r>
              <a:endParaRPr lang="zh-CN" altLang="en-US" sz="1800" dirty="0">
                <a:solidFill>
                  <a:schemeClr val="tx1"/>
                </a:solidFill>
                <a:latin typeface="Comic Sans MS" panose="030F0902030302020204" pitchFamily="66" charset="0"/>
                <a:ea typeface="华文新魏" panose="02010800040101010101" pitchFamily="2" charset="-122"/>
              </a:endParaRPr>
            </a:p>
          </p:txBody>
        </p:sp>
        <p:cxnSp>
          <p:nvCxnSpPr>
            <p:cNvPr id="11" name="直接箭头连接符 10"/>
            <p:cNvCxnSpPr>
              <a:stCxn id="6" idx="6"/>
              <a:endCxn id="8" idx="2"/>
            </p:cNvCxnSpPr>
            <p:nvPr/>
          </p:nvCxnSpPr>
          <p:spPr>
            <a:xfrm flipV="1">
              <a:off x="3481224" y="2539008"/>
              <a:ext cx="2035224" cy="288032"/>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6"/>
              <a:endCxn id="9" idx="2"/>
            </p:cNvCxnSpPr>
            <p:nvPr/>
          </p:nvCxnSpPr>
          <p:spPr>
            <a:xfrm>
              <a:off x="3481224" y="2827040"/>
              <a:ext cx="2160240" cy="43968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6"/>
              <a:endCxn id="10" idx="2"/>
            </p:cNvCxnSpPr>
            <p:nvPr/>
          </p:nvCxnSpPr>
          <p:spPr>
            <a:xfrm>
              <a:off x="3481224" y="2827040"/>
              <a:ext cx="2181552" cy="115212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7" idx="6"/>
            </p:cNvCxnSpPr>
            <p:nvPr/>
          </p:nvCxnSpPr>
          <p:spPr>
            <a:xfrm flipV="1">
              <a:off x="3481224" y="2539008"/>
              <a:ext cx="2035224" cy="1106604"/>
            </a:xfrm>
            <a:prstGeom prst="straightConnector1">
              <a:avLst/>
            </a:prstGeom>
            <a:ln w="28575">
              <a:solidFill>
                <a:schemeClr val="tx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7" idx="6"/>
              <a:endCxn id="9" idx="2"/>
            </p:cNvCxnSpPr>
            <p:nvPr/>
          </p:nvCxnSpPr>
          <p:spPr>
            <a:xfrm flipV="1">
              <a:off x="3481224" y="3266728"/>
              <a:ext cx="2160240" cy="378884"/>
            </a:xfrm>
            <a:prstGeom prst="straightConnector1">
              <a:avLst/>
            </a:prstGeom>
            <a:ln w="28575">
              <a:solidFill>
                <a:schemeClr val="tx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6"/>
              <a:endCxn id="10" idx="2"/>
            </p:cNvCxnSpPr>
            <p:nvPr/>
          </p:nvCxnSpPr>
          <p:spPr>
            <a:xfrm>
              <a:off x="3481224" y="3645612"/>
              <a:ext cx="2181552" cy="333556"/>
            </a:xfrm>
            <a:prstGeom prst="straightConnector1">
              <a:avLst/>
            </a:prstGeom>
            <a:ln w="28575">
              <a:solidFill>
                <a:schemeClr val="tx2"/>
              </a:solidFill>
              <a:prstDash val="sysDash"/>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另一个重要概念</a:t>
            </a:r>
            <a:r>
              <a:rPr lang="en-US" altLang="zh-CN" dirty="0"/>
              <a:t>——</a:t>
            </a:r>
            <a:r>
              <a:rPr lang="zh-CN" altLang="en-US" dirty="0"/>
              <a:t>遍</a:t>
            </a:r>
            <a:r>
              <a:rPr lang="en-US" altLang="zh-CN" dirty="0"/>
              <a:t>/</a:t>
            </a:r>
            <a:r>
              <a:rPr lang="zh-CN" altLang="en-US" dirty="0"/>
              <a:t>趟</a:t>
            </a:r>
            <a:r>
              <a:rPr lang="en-US" altLang="zh-CN" dirty="0"/>
              <a:t>(pass)</a:t>
            </a:r>
          </a:p>
          <a:p>
            <a:pPr lvl="1"/>
            <a:r>
              <a:rPr lang="zh-CN" altLang="en-US" dirty="0">
                <a:solidFill>
                  <a:srgbClr val="FF0000"/>
                </a:solidFill>
              </a:rPr>
              <a:t>遍</a:t>
            </a:r>
            <a:r>
              <a:rPr lang="zh-CN" altLang="en-US" dirty="0"/>
              <a:t>是对源程序或源程序的中间结果</a:t>
            </a:r>
            <a:r>
              <a:rPr lang="zh-CN" altLang="en-US" dirty="0">
                <a:solidFill>
                  <a:srgbClr val="FF0000"/>
                </a:solidFill>
                <a:latin typeface="微软雅黑" pitchFamily="34" charset="-122"/>
                <a:ea typeface="微软雅黑" pitchFamily="34" charset="-122"/>
              </a:rPr>
              <a:t>从头到尾扫描一次</a:t>
            </a:r>
            <a:r>
              <a:rPr lang="zh-CN" altLang="en-US" dirty="0"/>
              <a:t>，并作有关的加工处理，生成新的中间结果或目标程序。</a:t>
            </a:r>
            <a:endParaRPr lang="en-US" altLang="zh-CN" dirty="0"/>
          </a:p>
          <a:p>
            <a:pPr lvl="1"/>
            <a:r>
              <a:rPr lang="zh-CN" altLang="en-US" dirty="0"/>
              <a:t>编译程序可以通过</a:t>
            </a:r>
            <a:r>
              <a:rPr lang="zh-CN" altLang="en-US" dirty="0">
                <a:solidFill>
                  <a:srgbClr val="FF0000"/>
                </a:solidFill>
              </a:rPr>
              <a:t>一遍或者多遍</a:t>
            </a:r>
            <a:r>
              <a:rPr lang="zh-CN" altLang="en-US" dirty="0"/>
              <a:t>来组织</a:t>
            </a:r>
          </a:p>
          <a:p>
            <a:pPr lvl="2"/>
            <a:r>
              <a:rPr lang="zh-CN" altLang="en-US" dirty="0"/>
              <a:t>根据源语言特征、系统资源的状况、运行目标的要求。</a:t>
            </a:r>
          </a:p>
        </p:txBody>
      </p:sp>
      <p:sp>
        <p:nvSpPr>
          <p:cNvPr id="4" name="灯片编号占位符 3"/>
          <p:cNvSpPr>
            <a:spLocks noGrp="1"/>
          </p:cNvSpPr>
          <p:nvPr>
            <p:ph type="sldNum" sz="quarter" idx="12"/>
          </p:nvPr>
        </p:nvSpPr>
        <p:spPr/>
        <p:txBody>
          <a:bodyPr/>
          <a:lstStyle/>
          <a:p>
            <a:fld id="{91F816EA-24CC-2048-859A-C5EA9F275392}" type="slidenum">
              <a:rPr lang="en-US" smtClean="0"/>
              <a:t>51</a:t>
            </a:fld>
            <a:endParaRPr lang="en-US" dirty="0"/>
          </a:p>
        </p:txBody>
      </p:sp>
      <p:sp>
        <p:nvSpPr>
          <p:cNvPr id="2" name="标题 1"/>
          <p:cNvSpPr>
            <a:spLocks noGrp="1"/>
          </p:cNvSpPr>
          <p:nvPr>
            <p:ph type="title"/>
          </p:nvPr>
        </p:nvSpPr>
        <p:spPr/>
        <p:txBody>
          <a:bodyPr/>
          <a:lstStyle/>
          <a:p>
            <a:r>
              <a:rPr lang="zh-CN" altLang="en-US" dirty="0"/>
              <a:t>编译程序的组织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每一遍的输入是上一遍的输出，第一遍的输入是源程序正文，最后一遍的输出是目标代码</a:t>
            </a:r>
          </a:p>
          <a:p>
            <a:pPr lvl="1"/>
            <a:r>
              <a:rPr lang="zh-CN" altLang="en-US" dirty="0"/>
              <a:t>遍数多：编译器结构清晰，但时间效率不高</a:t>
            </a:r>
          </a:p>
          <a:p>
            <a:pPr lvl="1"/>
            <a:r>
              <a:rPr lang="zh-CN" altLang="en-US" dirty="0"/>
              <a:t>遍数少：编译速度快，但对机器的内存要求高</a:t>
            </a:r>
          </a:p>
        </p:txBody>
      </p:sp>
      <p:sp>
        <p:nvSpPr>
          <p:cNvPr id="4" name="灯片编号占位符 3"/>
          <p:cNvSpPr>
            <a:spLocks noGrp="1"/>
          </p:cNvSpPr>
          <p:nvPr>
            <p:ph type="sldNum" sz="quarter" idx="12"/>
          </p:nvPr>
        </p:nvSpPr>
        <p:spPr/>
        <p:txBody>
          <a:bodyPr/>
          <a:lstStyle/>
          <a:p>
            <a:fld id="{91F816EA-24CC-2048-859A-C5EA9F275392}" type="slidenum">
              <a:rPr lang="en-US" smtClean="0"/>
              <a:t>52</a:t>
            </a:fld>
            <a:endParaRPr lang="en-US" dirty="0"/>
          </a:p>
        </p:txBody>
      </p:sp>
      <p:sp>
        <p:nvSpPr>
          <p:cNvPr id="2" name="标题 1"/>
          <p:cNvSpPr>
            <a:spLocks noGrp="1"/>
          </p:cNvSpPr>
          <p:nvPr>
            <p:ph type="title"/>
          </p:nvPr>
        </p:nvSpPr>
        <p:spPr/>
        <p:txBody>
          <a:bodyPr/>
          <a:lstStyle/>
          <a:p>
            <a:r>
              <a:rPr lang="zh-CN" altLang="en-US" dirty="0">
                <a:latin typeface="Comic Sans MS" panose="030F0902030302020204" pitchFamily="66" charset="0"/>
              </a:rPr>
              <a:t>遍</a:t>
            </a:r>
            <a:r>
              <a:rPr lang="en-US" altLang="zh-CN" dirty="0">
                <a:latin typeface="Comic Sans MS" panose="030F0902030302020204" pitchFamily="66" charset="0"/>
              </a:rPr>
              <a:t>/</a:t>
            </a:r>
            <a:r>
              <a:rPr lang="zh-CN" altLang="en-US" dirty="0">
                <a:latin typeface="Comic Sans MS" panose="030F0902030302020204" pitchFamily="66" charset="0"/>
              </a:rPr>
              <a:t>趟</a:t>
            </a:r>
            <a:r>
              <a:rPr lang="en-US" altLang="zh-CN" dirty="0">
                <a:latin typeface="Comic Sans MS" panose="030F0902030302020204" pitchFamily="66" charset="0"/>
              </a:rPr>
              <a:t>(pass)</a:t>
            </a:r>
            <a:endParaRPr lang="zh-CN" altLang="en-US" dirty="0">
              <a:latin typeface="Comic Sans MS" panose="030F0902030302020204" pitchFamily="66" charset="0"/>
            </a:endParaRPr>
          </a:p>
        </p:txBody>
      </p:sp>
      <p:grpSp>
        <p:nvGrpSpPr>
          <p:cNvPr id="27" name="Group 43"/>
          <p:cNvGrpSpPr/>
          <p:nvPr/>
        </p:nvGrpSpPr>
        <p:grpSpPr bwMode="auto">
          <a:xfrm>
            <a:off x="3886200" y="3168275"/>
            <a:ext cx="6418263" cy="2916239"/>
            <a:chOff x="561" y="2001"/>
            <a:chExt cx="4043" cy="1837"/>
          </a:xfrm>
        </p:grpSpPr>
        <p:sp>
          <p:nvSpPr>
            <p:cNvPr id="28" name="Text Box 26"/>
            <p:cNvSpPr txBox="1">
              <a:spLocks noChangeArrowheads="1"/>
            </p:cNvSpPr>
            <p:nvPr/>
          </p:nvSpPr>
          <p:spPr bwMode="auto">
            <a:xfrm>
              <a:off x="1384" y="2977"/>
              <a:ext cx="634"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lgn="l">
                <a:spcBef>
                  <a:spcPct val="50000"/>
                </a:spcBef>
              </a:pPr>
              <a:r>
                <a:rPr kumimoji="0" lang="zh-CN" altLang="en-US" sz="2000">
                  <a:solidFill>
                    <a:srgbClr val="9900CC"/>
                  </a:solidFill>
                  <a:ea typeface="华文新魏" panose="02010800040101010101" pitchFamily="2" charset="-122"/>
                </a:rPr>
                <a:t>送单词</a:t>
              </a:r>
            </a:p>
          </p:txBody>
        </p:sp>
        <p:sp>
          <p:nvSpPr>
            <p:cNvPr id="29" name="AutoShape 9"/>
            <p:cNvSpPr>
              <a:spLocks noChangeArrowheads="1"/>
            </p:cNvSpPr>
            <p:nvPr/>
          </p:nvSpPr>
          <p:spPr bwMode="auto">
            <a:xfrm>
              <a:off x="561" y="2024"/>
              <a:ext cx="868" cy="272"/>
            </a:xfrm>
            <a:prstGeom prst="parallelogram">
              <a:avLst>
                <a:gd name="adj" fmla="val 50763"/>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eaLnBrk="0" hangingPunct="0"/>
              <a:r>
                <a:rPr kumimoji="0" lang="zh-CN" altLang="en-US" dirty="0">
                  <a:ea typeface="华文新魏" panose="02010800040101010101" pitchFamily="2" charset="-122"/>
                </a:rPr>
                <a:t>源程序</a:t>
              </a:r>
            </a:p>
          </p:txBody>
        </p:sp>
        <p:sp>
          <p:nvSpPr>
            <p:cNvPr id="30" name="Rectangle 10"/>
            <p:cNvSpPr>
              <a:spLocks noChangeArrowheads="1"/>
            </p:cNvSpPr>
            <p:nvPr/>
          </p:nvSpPr>
          <p:spPr bwMode="auto">
            <a:xfrm>
              <a:off x="567" y="2606"/>
              <a:ext cx="816" cy="507"/>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eaLnBrk="0" hangingPunct="0"/>
              <a:r>
                <a:rPr kumimoji="0" lang="zh-CN" altLang="en-US" dirty="0">
                  <a:ea typeface="华文新魏" panose="02010800040101010101" pitchFamily="2" charset="-122"/>
                </a:rPr>
                <a:t>词法分析</a:t>
              </a:r>
            </a:p>
            <a:p>
              <a:pPr eaLnBrk="0" hangingPunct="0"/>
              <a:r>
                <a:rPr kumimoji="0" lang="zh-CN" altLang="en-US" dirty="0">
                  <a:ea typeface="华文新魏" panose="02010800040101010101" pitchFamily="2" charset="-122"/>
                </a:rPr>
                <a:t>程序</a:t>
              </a:r>
            </a:p>
          </p:txBody>
        </p:sp>
        <p:sp>
          <p:nvSpPr>
            <p:cNvPr id="31" name="Rectangle 11"/>
            <p:cNvSpPr>
              <a:spLocks noChangeArrowheads="1"/>
            </p:cNvSpPr>
            <p:nvPr/>
          </p:nvSpPr>
          <p:spPr bwMode="auto">
            <a:xfrm>
              <a:off x="1920" y="2606"/>
              <a:ext cx="824" cy="507"/>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eaLnBrk="0" hangingPunct="0"/>
              <a:r>
                <a:rPr kumimoji="0" lang="zh-CN" altLang="en-US" b="1" dirty="0">
                  <a:ea typeface="华文新魏" panose="02010800040101010101" pitchFamily="2" charset="-122"/>
                </a:rPr>
                <a:t>语法分析</a:t>
              </a:r>
            </a:p>
            <a:p>
              <a:pPr eaLnBrk="0" hangingPunct="0"/>
              <a:r>
                <a:rPr kumimoji="0" lang="zh-CN" altLang="en-US" b="1" dirty="0">
                  <a:ea typeface="华文新魏" panose="02010800040101010101" pitchFamily="2" charset="-122"/>
                </a:rPr>
                <a:t>程序</a:t>
              </a:r>
            </a:p>
          </p:txBody>
        </p:sp>
        <p:sp>
          <p:nvSpPr>
            <p:cNvPr id="32" name="Rectangle 12"/>
            <p:cNvSpPr>
              <a:spLocks noChangeArrowheads="1"/>
            </p:cNvSpPr>
            <p:nvPr/>
          </p:nvSpPr>
          <p:spPr bwMode="auto">
            <a:xfrm>
              <a:off x="3481" y="2606"/>
              <a:ext cx="1123" cy="507"/>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eaLnBrk="0" hangingPunct="0"/>
              <a:r>
                <a:rPr kumimoji="0" lang="zh-CN" altLang="en-US" dirty="0">
                  <a:ea typeface="华文新魏" panose="02010800040101010101" pitchFamily="2" charset="-122"/>
                </a:rPr>
                <a:t>语义分析及</a:t>
              </a:r>
            </a:p>
            <a:p>
              <a:pPr eaLnBrk="0" hangingPunct="0"/>
              <a:r>
                <a:rPr kumimoji="0" lang="zh-CN" altLang="en-US" dirty="0">
                  <a:ea typeface="华文新魏" panose="02010800040101010101" pitchFamily="2" charset="-122"/>
                </a:rPr>
                <a:t>代码生成程序</a:t>
              </a:r>
            </a:p>
          </p:txBody>
        </p:sp>
        <p:sp>
          <p:nvSpPr>
            <p:cNvPr id="33" name="Text Box 24"/>
            <p:cNvSpPr txBox="1">
              <a:spLocks noChangeArrowheads="1"/>
            </p:cNvSpPr>
            <p:nvPr/>
          </p:nvSpPr>
          <p:spPr bwMode="auto">
            <a:xfrm>
              <a:off x="2154" y="2001"/>
              <a:ext cx="453"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lgn="l">
                <a:spcBef>
                  <a:spcPct val="50000"/>
                </a:spcBef>
              </a:pPr>
              <a:r>
                <a:rPr kumimoji="0" lang="zh-CN" altLang="en-US" sz="2000">
                  <a:solidFill>
                    <a:srgbClr val="9900CC"/>
                  </a:solidFill>
                  <a:ea typeface="华文新魏" panose="02010800040101010101" pitchFamily="2" charset="-122"/>
                </a:rPr>
                <a:t>开始</a:t>
              </a:r>
            </a:p>
          </p:txBody>
        </p:sp>
        <p:sp>
          <p:nvSpPr>
            <p:cNvPr id="34" name="Text Box 25"/>
            <p:cNvSpPr txBox="1">
              <a:spLocks noChangeArrowheads="1"/>
            </p:cNvSpPr>
            <p:nvPr/>
          </p:nvSpPr>
          <p:spPr bwMode="auto">
            <a:xfrm>
              <a:off x="1383" y="2524"/>
              <a:ext cx="645"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lgn="l">
                <a:spcBef>
                  <a:spcPct val="50000"/>
                </a:spcBef>
              </a:pPr>
              <a:r>
                <a:rPr kumimoji="0" lang="zh-CN" altLang="en-US" sz="2000">
                  <a:solidFill>
                    <a:srgbClr val="9900CC"/>
                  </a:solidFill>
                  <a:ea typeface="华文新魏" panose="02010800040101010101" pitchFamily="2" charset="-122"/>
                </a:rPr>
                <a:t>取单词</a:t>
              </a:r>
            </a:p>
          </p:txBody>
        </p:sp>
        <p:sp>
          <p:nvSpPr>
            <p:cNvPr id="35" name="Text Box 27"/>
            <p:cNvSpPr txBox="1">
              <a:spLocks noChangeArrowheads="1"/>
            </p:cNvSpPr>
            <p:nvPr/>
          </p:nvSpPr>
          <p:spPr bwMode="auto">
            <a:xfrm>
              <a:off x="2744" y="2524"/>
              <a:ext cx="766"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lgn="l">
                <a:spcBef>
                  <a:spcPct val="50000"/>
                </a:spcBef>
              </a:pPr>
              <a:r>
                <a:rPr kumimoji="0" lang="zh-CN" altLang="en-US" sz="2000">
                  <a:solidFill>
                    <a:srgbClr val="9900CC"/>
                  </a:solidFill>
                  <a:ea typeface="华文新魏" panose="02010800040101010101" pitchFamily="2" charset="-122"/>
                </a:rPr>
                <a:t>语法单位</a:t>
              </a:r>
            </a:p>
          </p:txBody>
        </p:sp>
        <p:sp>
          <p:nvSpPr>
            <p:cNvPr id="36" name="Text Box 28"/>
            <p:cNvSpPr txBox="1">
              <a:spLocks noChangeArrowheads="1"/>
            </p:cNvSpPr>
            <p:nvPr/>
          </p:nvSpPr>
          <p:spPr bwMode="auto">
            <a:xfrm>
              <a:off x="2744" y="2977"/>
              <a:ext cx="768" cy="2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a:spcBef>
                  <a:spcPct val="50000"/>
                </a:spcBef>
              </a:pPr>
              <a:r>
                <a:rPr kumimoji="0" lang="zh-CN" altLang="en-US" sz="2000">
                  <a:solidFill>
                    <a:srgbClr val="9900CC"/>
                  </a:solidFill>
                  <a:ea typeface="华文新魏" panose="02010800040101010101" pitchFamily="2" charset="-122"/>
                </a:rPr>
                <a:t>语义信息</a:t>
              </a:r>
            </a:p>
          </p:txBody>
        </p:sp>
        <p:sp>
          <p:nvSpPr>
            <p:cNvPr id="37" name="AutoShape 29"/>
            <p:cNvSpPr>
              <a:spLocks noChangeArrowheads="1"/>
            </p:cNvSpPr>
            <p:nvPr/>
          </p:nvSpPr>
          <p:spPr bwMode="auto">
            <a:xfrm>
              <a:off x="3560" y="3339"/>
              <a:ext cx="907" cy="317"/>
            </a:xfrm>
            <a:prstGeom prst="parallelogram">
              <a:avLst>
                <a:gd name="adj" fmla="val 45514"/>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eaLnBrk="0" hangingPunct="0"/>
              <a:r>
                <a:rPr kumimoji="0" lang="zh-CN" altLang="en-US" dirty="0">
                  <a:ea typeface="华文新魏" panose="02010800040101010101" pitchFamily="2" charset="-122"/>
                </a:rPr>
                <a:t>目标程序</a:t>
              </a:r>
            </a:p>
          </p:txBody>
        </p:sp>
        <p:sp>
          <p:nvSpPr>
            <p:cNvPr id="38" name="Line 30"/>
            <p:cNvSpPr>
              <a:spLocks noChangeShapeType="1"/>
            </p:cNvSpPr>
            <p:nvPr/>
          </p:nvSpPr>
          <p:spPr bwMode="auto">
            <a:xfrm flipH="1">
              <a:off x="1383" y="2796"/>
              <a:ext cx="544"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p>
          </p:txBody>
        </p:sp>
        <p:sp>
          <p:nvSpPr>
            <p:cNvPr id="39" name="Line 31"/>
            <p:cNvSpPr>
              <a:spLocks noChangeShapeType="1"/>
            </p:cNvSpPr>
            <p:nvPr/>
          </p:nvSpPr>
          <p:spPr bwMode="auto">
            <a:xfrm>
              <a:off x="1383" y="2977"/>
              <a:ext cx="544"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p>
          </p:txBody>
        </p:sp>
        <p:sp>
          <p:nvSpPr>
            <p:cNvPr id="40" name="Line 32"/>
            <p:cNvSpPr>
              <a:spLocks noChangeShapeType="1"/>
            </p:cNvSpPr>
            <p:nvPr/>
          </p:nvSpPr>
          <p:spPr bwMode="auto">
            <a:xfrm>
              <a:off x="975" y="2297"/>
              <a:ext cx="0" cy="317"/>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p>
          </p:txBody>
        </p:sp>
        <p:sp>
          <p:nvSpPr>
            <p:cNvPr id="41" name="Line 33"/>
            <p:cNvSpPr>
              <a:spLocks noChangeShapeType="1"/>
            </p:cNvSpPr>
            <p:nvPr/>
          </p:nvSpPr>
          <p:spPr bwMode="auto">
            <a:xfrm>
              <a:off x="2744" y="2751"/>
              <a:ext cx="726"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p>
          </p:txBody>
        </p:sp>
        <p:sp>
          <p:nvSpPr>
            <p:cNvPr id="42" name="Line 34"/>
            <p:cNvSpPr>
              <a:spLocks noChangeShapeType="1"/>
            </p:cNvSpPr>
            <p:nvPr/>
          </p:nvSpPr>
          <p:spPr bwMode="auto">
            <a:xfrm flipH="1">
              <a:off x="2744" y="2977"/>
              <a:ext cx="726"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p>
          </p:txBody>
        </p:sp>
        <p:sp>
          <p:nvSpPr>
            <p:cNvPr id="43" name="Line 35"/>
            <p:cNvSpPr>
              <a:spLocks noChangeShapeType="1"/>
            </p:cNvSpPr>
            <p:nvPr/>
          </p:nvSpPr>
          <p:spPr bwMode="auto">
            <a:xfrm>
              <a:off x="4014" y="3113"/>
              <a:ext cx="0" cy="227"/>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p>
          </p:txBody>
        </p:sp>
        <p:sp>
          <p:nvSpPr>
            <p:cNvPr id="44" name="Line 37"/>
            <p:cNvSpPr>
              <a:spLocks noChangeShapeType="1"/>
            </p:cNvSpPr>
            <p:nvPr/>
          </p:nvSpPr>
          <p:spPr bwMode="auto">
            <a:xfrm>
              <a:off x="2381" y="2205"/>
              <a:ext cx="0" cy="409"/>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p>
          </p:txBody>
        </p:sp>
        <p:sp>
          <p:nvSpPr>
            <p:cNvPr id="45" name="Rectangle 39"/>
            <p:cNvSpPr>
              <a:spLocks noChangeArrowheads="1"/>
            </p:cNvSpPr>
            <p:nvPr/>
          </p:nvSpPr>
          <p:spPr bwMode="auto">
            <a:xfrm>
              <a:off x="1565" y="3520"/>
              <a:ext cx="1440" cy="318"/>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eaLnBrk="0" hangingPunct="0"/>
              <a:r>
                <a:rPr kumimoji="0" lang="zh-CN" altLang="en-US">
                  <a:ea typeface="华文新魏" panose="02010800040101010101" pitchFamily="2" charset="-122"/>
                </a:rPr>
                <a:t>错误的诊查处理</a:t>
              </a:r>
            </a:p>
          </p:txBody>
        </p:sp>
        <p:sp>
          <p:nvSpPr>
            <p:cNvPr id="46" name="Line 40"/>
            <p:cNvSpPr>
              <a:spLocks noChangeShapeType="1"/>
            </p:cNvSpPr>
            <p:nvPr/>
          </p:nvSpPr>
          <p:spPr bwMode="auto">
            <a:xfrm>
              <a:off x="1020" y="3113"/>
              <a:ext cx="817" cy="408"/>
            </a:xfrm>
            <a:prstGeom prst="line">
              <a:avLst/>
            </a:prstGeom>
            <a:noFill/>
            <a:ln w="381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p>
          </p:txBody>
        </p:sp>
        <p:sp>
          <p:nvSpPr>
            <p:cNvPr id="47" name="Line 41"/>
            <p:cNvSpPr>
              <a:spLocks noChangeShapeType="1"/>
            </p:cNvSpPr>
            <p:nvPr/>
          </p:nvSpPr>
          <p:spPr bwMode="auto">
            <a:xfrm>
              <a:off x="2290" y="3113"/>
              <a:ext cx="0" cy="408"/>
            </a:xfrm>
            <a:prstGeom prst="line">
              <a:avLst/>
            </a:prstGeom>
            <a:noFill/>
            <a:ln w="381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p>
          </p:txBody>
        </p:sp>
        <p:sp>
          <p:nvSpPr>
            <p:cNvPr id="48" name="Line 42"/>
            <p:cNvSpPr>
              <a:spLocks noChangeShapeType="1"/>
            </p:cNvSpPr>
            <p:nvPr/>
          </p:nvSpPr>
          <p:spPr bwMode="auto">
            <a:xfrm flipH="1">
              <a:off x="2789" y="3113"/>
              <a:ext cx="862" cy="408"/>
            </a:xfrm>
            <a:prstGeom prst="line">
              <a:avLst/>
            </a:prstGeom>
            <a:noFill/>
            <a:ln w="381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p>
          </p:txBody>
        </p:sp>
      </p:grpSp>
      <p:sp>
        <p:nvSpPr>
          <p:cNvPr id="49" name="TextBox 48"/>
          <p:cNvSpPr txBox="1"/>
          <p:nvPr/>
        </p:nvSpPr>
        <p:spPr>
          <a:xfrm>
            <a:off x="1702476" y="4395563"/>
            <a:ext cx="2031325" cy="461665"/>
          </a:xfrm>
          <a:prstGeom prst="rect">
            <a:avLst/>
          </a:prstGeom>
          <a:noFill/>
        </p:spPr>
        <p:txBody>
          <a:bodyPr wrap="none" rtlCol="0">
            <a:spAutoFit/>
          </a:bodyPr>
          <a:lstStyle/>
          <a:p>
            <a:r>
              <a:rPr lang="zh-CN" altLang="en-US" dirty="0">
                <a:solidFill>
                  <a:srgbClr val="FF0000"/>
                </a:solidFill>
                <a:latin typeface="华文新魏" panose="02010800040101010101" pitchFamily="2" charset="-122"/>
                <a:ea typeface="华文新魏" panose="02010800040101010101" pitchFamily="2" charset="-122"/>
              </a:rPr>
              <a:t>单遍编译程序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6400" y="990600"/>
            <a:ext cx="11379200" cy="989687"/>
          </a:xfrm>
        </p:spPr>
        <p:txBody>
          <a:bodyPr/>
          <a:lstStyle/>
          <a:p>
            <a:r>
              <a:rPr lang="zh-CN" altLang="en-US" dirty="0"/>
              <a:t>把前端组织成一遍扫描</a:t>
            </a:r>
          </a:p>
        </p:txBody>
      </p:sp>
      <p:sp>
        <p:nvSpPr>
          <p:cNvPr id="4" name="灯片编号占位符 3"/>
          <p:cNvSpPr>
            <a:spLocks noGrp="1"/>
          </p:cNvSpPr>
          <p:nvPr>
            <p:ph type="sldNum" sz="quarter" idx="12"/>
          </p:nvPr>
        </p:nvSpPr>
        <p:spPr/>
        <p:txBody>
          <a:bodyPr/>
          <a:lstStyle/>
          <a:p>
            <a:fld id="{91F816EA-24CC-2048-859A-C5EA9F275392}" type="slidenum">
              <a:rPr lang="en-US" smtClean="0"/>
              <a:t>53</a:t>
            </a:fld>
            <a:endParaRPr lang="en-US" dirty="0"/>
          </a:p>
        </p:txBody>
      </p:sp>
      <p:sp>
        <p:nvSpPr>
          <p:cNvPr id="2" name="标题 1"/>
          <p:cNvSpPr>
            <a:spLocks noGrp="1"/>
          </p:cNvSpPr>
          <p:nvPr>
            <p:ph type="title"/>
          </p:nvPr>
        </p:nvSpPr>
        <p:spPr/>
        <p:txBody>
          <a:bodyPr/>
          <a:lstStyle/>
          <a:p>
            <a:r>
              <a:rPr lang="zh-CN" altLang="en-US" dirty="0">
                <a:latin typeface="Comic Sans MS" panose="030F0902030302020204" pitchFamily="66" charset="0"/>
              </a:rPr>
              <a:t>遍</a:t>
            </a:r>
            <a:r>
              <a:rPr lang="en-US" altLang="zh-CN" dirty="0">
                <a:latin typeface="Comic Sans MS" panose="030F0902030302020204" pitchFamily="66" charset="0"/>
              </a:rPr>
              <a:t>/</a:t>
            </a:r>
            <a:r>
              <a:rPr lang="zh-CN" altLang="en-US" dirty="0">
                <a:latin typeface="Comic Sans MS" panose="030F0902030302020204" pitchFamily="66" charset="0"/>
              </a:rPr>
              <a:t>趟</a:t>
            </a:r>
            <a:r>
              <a:rPr lang="en-US" altLang="zh-CN" dirty="0">
                <a:latin typeface="Comic Sans MS" panose="030F0902030302020204" pitchFamily="66" charset="0"/>
              </a:rPr>
              <a:t>(pass)</a:t>
            </a:r>
            <a:endParaRPr lang="zh-CN" altLang="en-US" dirty="0"/>
          </a:p>
        </p:txBody>
      </p:sp>
      <p:grpSp>
        <p:nvGrpSpPr>
          <p:cNvPr id="5" name="Group 85"/>
          <p:cNvGrpSpPr/>
          <p:nvPr/>
        </p:nvGrpSpPr>
        <p:grpSpPr bwMode="auto">
          <a:xfrm>
            <a:off x="2209800" y="2286000"/>
            <a:ext cx="7644832" cy="3554414"/>
            <a:chOff x="158" y="2251"/>
            <a:chExt cx="4355" cy="1837"/>
          </a:xfrm>
        </p:grpSpPr>
        <p:sp>
          <p:nvSpPr>
            <p:cNvPr id="6" name="Text Box 63"/>
            <p:cNvSpPr txBox="1">
              <a:spLocks noChangeArrowheads="1"/>
            </p:cNvSpPr>
            <p:nvPr/>
          </p:nvSpPr>
          <p:spPr bwMode="auto">
            <a:xfrm>
              <a:off x="981" y="3227"/>
              <a:ext cx="634" cy="20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ctr">
                <a:spcBef>
                  <a:spcPct val="50000"/>
                </a:spcBef>
              </a:pPr>
              <a:r>
                <a:rPr kumimoji="0" lang="zh-CN" altLang="en-US" sz="2000">
                  <a:solidFill>
                    <a:srgbClr val="9900CC"/>
                  </a:solidFill>
                  <a:ea typeface="华文新魏" panose="02010800040101010101" pitchFamily="2" charset="-122"/>
                </a:rPr>
                <a:t>送单词</a:t>
              </a:r>
            </a:p>
          </p:txBody>
        </p:sp>
        <p:sp>
          <p:nvSpPr>
            <p:cNvPr id="7" name="AutoShape 64"/>
            <p:cNvSpPr>
              <a:spLocks noChangeArrowheads="1"/>
            </p:cNvSpPr>
            <p:nvPr/>
          </p:nvSpPr>
          <p:spPr bwMode="auto">
            <a:xfrm>
              <a:off x="158" y="2274"/>
              <a:ext cx="868" cy="272"/>
            </a:xfrm>
            <a:prstGeom prst="parallelogram">
              <a:avLst>
                <a:gd name="adj" fmla="val 50763"/>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a:ea typeface="华文新魏" panose="02010800040101010101" pitchFamily="2" charset="-122"/>
                </a:rPr>
                <a:t>源程序</a:t>
              </a:r>
            </a:p>
          </p:txBody>
        </p:sp>
        <p:sp>
          <p:nvSpPr>
            <p:cNvPr id="8" name="Rectangle 65"/>
            <p:cNvSpPr>
              <a:spLocks noChangeArrowheads="1"/>
            </p:cNvSpPr>
            <p:nvPr/>
          </p:nvSpPr>
          <p:spPr bwMode="auto">
            <a:xfrm>
              <a:off x="164" y="2856"/>
              <a:ext cx="816" cy="507"/>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a:ea typeface="华文新魏" panose="02010800040101010101" pitchFamily="2" charset="-122"/>
                </a:rPr>
                <a:t>词法分析</a:t>
              </a:r>
            </a:p>
            <a:p>
              <a:pPr algn="ctr" eaLnBrk="0" hangingPunct="0"/>
              <a:r>
                <a:rPr lang="zh-CN" altLang="en-US">
                  <a:ea typeface="华文新魏" panose="02010800040101010101" pitchFamily="2" charset="-122"/>
                </a:rPr>
                <a:t>程序</a:t>
              </a:r>
            </a:p>
          </p:txBody>
        </p:sp>
        <p:sp>
          <p:nvSpPr>
            <p:cNvPr id="9" name="Rectangle 66"/>
            <p:cNvSpPr>
              <a:spLocks noChangeArrowheads="1"/>
            </p:cNvSpPr>
            <p:nvPr/>
          </p:nvSpPr>
          <p:spPr bwMode="auto">
            <a:xfrm>
              <a:off x="1517" y="2856"/>
              <a:ext cx="824" cy="507"/>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b="1">
                  <a:ea typeface="华文新魏" panose="02010800040101010101" pitchFamily="2" charset="-122"/>
                </a:rPr>
                <a:t>语法分析</a:t>
              </a:r>
            </a:p>
            <a:p>
              <a:pPr algn="ctr" eaLnBrk="0" hangingPunct="0"/>
              <a:r>
                <a:rPr lang="zh-CN" altLang="en-US" b="1">
                  <a:ea typeface="华文新魏" panose="02010800040101010101" pitchFamily="2" charset="-122"/>
                </a:rPr>
                <a:t>程序</a:t>
              </a:r>
            </a:p>
          </p:txBody>
        </p:sp>
        <p:sp>
          <p:nvSpPr>
            <p:cNvPr id="10" name="Rectangle 67"/>
            <p:cNvSpPr>
              <a:spLocks noChangeArrowheads="1"/>
            </p:cNvSpPr>
            <p:nvPr/>
          </p:nvSpPr>
          <p:spPr bwMode="auto">
            <a:xfrm>
              <a:off x="3078" y="2856"/>
              <a:ext cx="1435" cy="507"/>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dirty="0">
                  <a:ea typeface="华文新魏" panose="02010800040101010101" pitchFamily="2" charset="-122"/>
                </a:rPr>
                <a:t>语义分析及中间</a:t>
              </a:r>
            </a:p>
            <a:p>
              <a:pPr algn="ctr" eaLnBrk="0" hangingPunct="0"/>
              <a:r>
                <a:rPr lang="zh-CN" altLang="en-US" dirty="0">
                  <a:ea typeface="华文新魏" panose="02010800040101010101" pitchFamily="2" charset="-122"/>
                </a:rPr>
                <a:t>代码生成程序</a:t>
              </a:r>
            </a:p>
          </p:txBody>
        </p:sp>
        <p:sp>
          <p:nvSpPr>
            <p:cNvPr id="11" name="Text Box 68"/>
            <p:cNvSpPr txBox="1">
              <a:spLocks noChangeArrowheads="1"/>
            </p:cNvSpPr>
            <p:nvPr/>
          </p:nvSpPr>
          <p:spPr bwMode="auto">
            <a:xfrm>
              <a:off x="1751" y="2251"/>
              <a:ext cx="453" cy="20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ctr">
                <a:spcBef>
                  <a:spcPct val="50000"/>
                </a:spcBef>
              </a:pPr>
              <a:r>
                <a:rPr kumimoji="0" lang="zh-CN" altLang="en-US" sz="2000">
                  <a:solidFill>
                    <a:srgbClr val="9900CC"/>
                  </a:solidFill>
                  <a:ea typeface="华文新魏" panose="02010800040101010101" pitchFamily="2" charset="-122"/>
                </a:rPr>
                <a:t>开始</a:t>
              </a:r>
            </a:p>
          </p:txBody>
        </p:sp>
        <p:sp>
          <p:nvSpPr>
            <p:cNvPr id="12" name="Text Box 69"/>
            <p:cNvSpPr txBox="1">
              <a:spLocks noChangeArrowheads="1"/>
            </p:cNvSpPr>
            <p:nvPr/>
          </p:nvSpPr>
          <p:spPr bwMode="auto">
            <a:xfrm>
              <a:off x="980" y="2774"/>
              <a:ext cx="645" cy="20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ctr">
                <a:spcBef>
                  <a:spcPct val="50000"/>
                </a:spcBef>
              </a:pPr>
              <a:r>
                <a:rPr kumimoji="0" lang="zh-CN" altLang="en-US" sz="2000">
                  <a:solidFill>
                    <a:srgbClr val="9900CC"/>
                  </a:solidFill>
                  <a:ea typeface="华文新魏" panose="02010800040101010101" pitchFamily="2" charset="-122"/>
                </a:rPr>
                <a:t>取单词</a:t>
              </a:r>
            </a:p>
          </p:txBody>
        </p:sp>
        <p:sp>
          <p:nvSpPr>
            <p:cNvPr id="13" name="Text Box 70"/>
            <p:cNvSpPr txBox="1">
              <a:spLocks noChangeArrowheads="1"/>
            </p:cNvSpPr>
            <p:nvPr/>
          </p:nvSpPr>
          <p:spPr bwMode="auto">
            <a:xfrm>
              <a:off x="2341" y="2774"/>
              <a:ext cx="766" cy="20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ctr">
                <a:spcBef>
                  <a:spcPct val="50000"/>
                </a:spcBef>
              </a:pPr>
              <a:r>
                <a:rPr kumimoji="0" lang="zh-CN" altLang="en-US" sz="2000">
                  <a:solidFill>
                    <a:srgbClr val="9900CC"/>
                  </a:solidFill>
                  <a:ea typeface="华文新魏" panose="02010800040101010101" pitchFamily="2" charset="-122"/>
                </a:rPr>
                <a:t>语法单位</a:t>
              </a:r>
            </a:p>
          </p:txBody>
        </p:sp>
        <p:sp>
          <p:nvSpPr>
            <p:cNvPr id="14" name="Text Box 71"/>
            <p:cNvSpPr txBox="1">
              <a:spLocks noChangeArrowheads="1"/>
            </p:cNvSpPr>
            <p:nvPr/>
          </p:nvSpPr>
          <p:spPr bwMode="auto">
            <a:xfrm>
              <a:off x="2341" y="3227"/>
              <a:ext cx="768" cy="20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ctr">
                <a:spcBef>
                  <a:spcPct val="50000"/>
                </a:spcBef>
              </a:pPr>
              <a:r>
                <a:rPr kumimoji="0" lang="zh-CN" altLang="en-US" sz="2000">
                  <a:solidFill>
                    <a:srgbClr val="9900CC"/>
                  </a:solidFill>
                  <a:ea typeface="华文新魏" panose="02010800040101010101" pitchFamily="2" charset="-122"/>
                </a:rPr>
                <a:t>语义信息</a:t>
              </a:r>
            </a:p>
          </p:txBody>
        </p:sp>
        <p:sp>
          <p:nvSpPr>
            <p:cNvPr id="15" name="AutoShape 72"/>
            <p:cNvSpPr>
              <a:spLocks noChangeArrowheads="1"/>
            </p:cNvSpPr>
            <p:nvPr/>
          </p:nvSpPr>
          <p:spPr bwMode="auto">
            <a:xfrm>
              <a:off x="3157" y="3589"/>
              <a:ext cx="907" cy="317"/>
            </a:xfrm>
            <a:prstGeom prst="parallelogram">
              <a:avLst>
                <a:gd name="adj" fmla="val 45514"/>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dirty="0">
                  <a:ea typeface="华文新魏" panose="02010800040101010101" pitchFamily="2" charset="-122"/>
                </a:rPr>
                <a:t>中间代码</a:t>
              </a:r>
            </a:p>
          </p:txBody>
        </p:sp>
        <p:sp>
          <p:nvSpPr>
            <p:cNvPr id="16" name="Line 73"/>
            <p:cNvSpPr>
              <a:spLocks noChangeShapeType="1"/>
            </p:cNvSpPr>
            <p:nvPr/>
          </p:nvSpPr>
          <p:spPr bwMode="auto">
            <a:xfrm flipH="1">
              <a:off x="980" y="3046"/>
              <a:ext cx="544"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zh-CN" altLang="en-US"/>
            </a:p>
          </p:txBody>
        </p:sp>
        <p:sp>
          <p:nvSpPr>
            <p:cNvPr id="17" name="Line 74"/>
            <p:cNvSpPr>
              <a:spLocks noChangeShapeType="1"/>
            </p:cNvSpPr>
            <p:nvPr/>
          </p:nvSpPr>
          <p:spPr bwMode="auto">
            <a:xfrm>
              <a:off x="980" y="3227"/>
              <a:ext cx="544"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zh-CN" altLang="en-US"/>
            </a:p>
          </p:txBody>
        </p:sp>
        <p:sp>
          <p:nvSpPr>
            <p:cNvPr id="18" name="Line 75"/>
            <p:cNvSpPr>
              <a:spLocks noChangeShapeType="1"/>
            </p:cNvSpPr>
            <p:nvPr/>
          </p:nvSpPr>
          <p:spPr bwMode="auto">
            <a:xfrm>
              <a:off x="572" y="2547"/>
              <a:ext cx="0" cy="317"/>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zh-CN" altLang="en-US"/>
            </a:p>
          </p:txBody>
        </p:sp>
        <p:sp>
          <p:nvSpPr>
            <p:cNvPr id="19" name="Line 76"/>
            <p:cNvSpPr>
              <a:spLocks noChangeShapeType="1"/>
            </p:cNvSpPr>
            <p:nvPr/>
          </p:nvSpPr>
          <p:spPr bwMode="auto">
            <a:xfrm>
              <a:off x="2341" y="3001"/>
              <a:ext cx="726"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zh-CN" altLang="en-US"/>
            </a:p>
          </p:txBody>
        </p:sp>
        <p:sp>
          <p:nvSpPr>
            <p:cNvPr id="20" name="Line 77"/>
            <p:cNvSpPr>
              <a:spLocks noChangeShapeType="1"/>
            </p:cNvSpPr>
            <p:nvPr/>
          </p:nvSpPr>
          <p:spPr bwMode="auto">
            <a:xfrm flipH="1">
              <a:off x="2341" y="3227"/>
              <a:ext cx="726"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zh-CN" altLang="en-US"/>
            </a:p>
          </p:txBody>
        </p:sp>
        <p:sp>
          <p:nvSpPr>
            <p:cNvPr id="21" name="Line 78"/>
            <p:cNvSpPr>
              <a:spLocks noChangeShapeType="1"/>
            </p:cNvSpPr>
            <p:nvPr/>
          </p:nvSpPr>
          <p:spPr bwMode="auto">
            <a:xfrm>
              <a:off x="3611" y="3339"/>
              <a:ext cx="0" cy="227"/>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zh-CN" altLang="en-US"/>
            </a:p>
          </p:txBody>
        </p:sp>
        <p:sp>
          <p:nvSpPr>
            <p:cNvPr id="22" name="Line 79"/>
            <p:cNvSpPr>
              <a:spLocks noChangeShapeType="1"/>
            </p:cNvSpPr>
            <p:nvPr/>
          </p:nvSpPr>
          <p:spPr bwMode="auto">
            <a:xfrm>
              <a:off x="1978" y="2455"/>
              <a:ext cx="0" cy="409"/>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zh-CN" altLang="en-US"/>
            </a:p>
          </p:txBody>
        </p:sp>
        <p:sp>
          <p:nvSpPr>
            <p:cNvPr id="23" name="Rectangle 80"/>
            <p:cNvSpPr>
              <a:spLocks noChangeArrowheads="1"/>
            </p:cNvSpPr>
            <p:nvPr/>
          </p:nvSpPr>
          <p:spPr bwMode="auto">
            <a:xfrm>
              <a:off x="1162" y="3770"/>
              <a:ext cx="1440" cy="318"/>
            </a:xfrm>
            <a:prstGeom prst="rect">
              <a:avLst/>
            </a:prstGeom>
            <a:solidFill>
              <a:srgbClr val="99C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a:ea typeface="华文新魏" panose="02010800040101010101" pitchFamily="2" charset="-122"/>
                </a:rPr>
                <a:t>错误的诊查处理</a:t>
              </a:r>
            </a:p>
          </p:txBody>
        </p:sp>
        <p:sp>
          <p:nvSpPr>
            <p:cNvPr id="24" name="Line 81"/>
            <p:cNvSpPr>
              <a:spLocks noChangeShapeType="1"/>
            </p:cNvSpPr>
            <p:nvPr/>
          </p:nvSpPr>
          <p:spPr bwMode="auto">
            <a:xfrm>
              <a:off x="617" y="3363"/>
              <a:ext cx="817" cy="408"/>
            </a:xfrm>
            <a:prstGeom prst="line">
              <a:avLst/>
            </a:prstGeom>
            <a:noFill/>
            <a:ln w="381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zh-CN" altLang="en-US"/>
            </a:p>
          </p:txBody>
        </p:sp>
        <p:sp>
          <p:nvSpPr>
            <p:cNvPr id="25" name="Line 82"/>
            <p:cNvSpPr>
              <a:spLocks noChangeShapeType="1"/>
            </p:cNvSpPr>
            <p:nvPr/>
          </p:nvSpPr>
          <p:spPr bwMode="auto">
            <a:xfrm>
              <a:off x="1887" y="3363"/>
              <a:ext cx="0" cy="408"/>
            </a:xfrm>
            <a:prstGeom prst="line">
              <a:avLst/>
            </a:prstGeom>
            <a:noFill/>
            <a:ln w="381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zh-CN" altLang="en-US"/>
            </a:p>
          </p:txBody>
        </p:sp>
        <p:sp>
          <p:nvSpPr>
            <p:cNvPr id="26" name="Line 83"/>
            <p:cNvSpPr>
              <a:spLocks noChangeShapeType="1"/>
            </p:cNvSpPr>
            <p:nvPr/>
          </p:nvSpPr>
          <p:spPr bwMode="auto">
            <a:xfrm flipH="1">
              <a:off x="2386" y="3363"/>
              <a:ext cx="862" cy="408"/>
            </a:xfrm>
            <a:prstGeom prst="line">
              <a:avLst/>
            </a:prstGeom>
            <a:noFill/>
            <a:ln w="381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latin typeface="Comic Sans MS" panose="030F0902030302020204" pitchFamily="66" charset="0"/>
              </a:rPr>
              <a:t>构造编译程序的工具称为</a:t>
            </a:r>
            <a:r>
              <a:rPr lang="zh-CN" altLang="en-US" dirty="0">
                <a:solidFill>
                  <a:srgbClr val="FF0000"/>
                </a:solidFill>
                <a:latin typeface="Comic Sans MS" panose="030F0902030302020204" pitchFamily="66" charset="0"/>
              </a:rPr>
              <a:t>编译程序</a:t>
            </a:r>
            <a:r>
              <a:rPr lang="en-US" altLang="zh-CN" dirty="0">
                <a:solidFill>
                  <a:srgbClr val="FF0000"/>
                </a:solidFill>
                <a:latin typeface="Comic Sans MS" panose="030F0902030302020204" pitchFamily="66" charset="0"/>
              </a:rPr>
              <a:t>-</a:t>
            </a:r>
            <a:r>
              <a:rPr lang="zh-CN" altLang="en-US" dirty="0">
                <a:solidFill>
                  <a:srgbClr val="FF0000"/>
                </a:solidFill>
                <a:latin typeface="Comic Sans MS" panose="030F0902030302020204" pitchFamily="66" charset="0"/>
              </a:rPr>
              <a:t>编译程序</a:t>
            </a:r>
            <a:r>
              <a:rPr lang="zh-CN" altLang="en-US" dirty="0">
                <a:latin typeface="Comic Sans MS" panose="030F0902030302020204" pitchFamily="66" charset="0"/>
              </a:rPr>
              <a:t>、编译程序产生器或翻译程序书写系统</a:t>
            </a:r>
          </a:p>
          <a:p>
            <a:pPr lvl="1"/>
            <a:r>
              <a:rPr lang="zh-CN" altLang="en-US" dirty="0">
                <a:latin typeface="Comic Sans MS" panose="030F0902030302020204" pitchFamily="66" charset="0"/>
              </a:rPr>
              <a:t>扫描器生成器</a:t>
            </a:r>
            <a:r>
              <a:rPr lang="en-US" altLang="zh-CN" dirty="0">
                <a:latin typeface="Comic Sans MS" panose="030F0902030302020204" pitchFamily="66" charset="0"/>
              </a:rPr>
              <a:t>: </a:t>
            </a:r>
            <a:r>
              <a:rPr lang="zh-CN" altLang="en-US" dirty="0">
                <a:latin typeface="Comic Sans MS" panose="030F0902030302020204" pitchFamily="66" charset="0"/>
              </a:rPr>
              <a:t>产生词法分析器，如</a:t>
            </a:r>
            <a:r>
              <a:rPr lang="en-US" altLang="zh-CN" dirty="0" err="1">
                <a:latin typeface="Comic Sans MS" panose="030F0902030302020204" pitchFamily="66" charset="0"/>
              </a:rPr>
              <a:t>lex</a:t>
            </a:r>
            <a:r>
              <a:rPr lang="en-US" altLang="zh-CN" dirty="0">
                <a:latin typeface="Comic Sans MS" panose="030F0902030302020204" pitchFamily="66" charset="0"/>
              </a:rPr>
              <a:t>/flex</a:t>
            </a:r>
          </a:p>
          <a:p>
            <a:pPr lvl="1"/>
            <a:r>
              <a:rPr lang="zh-CN" altLang="en-US" dirty="0">
                <a:latin typeface="Comic Sans MS" panose="030F0902030302020204" pitchFamily="66" charset="0"/>
              </a:rPr>
              <a:t>语法分析器生成器</a:t>
            </a:r>
            <a:r>
              <a:rPr lang="en-US" altLang="zh-CN" dirty="0">
                <a:latin typeface="Comic Sans MS" panose="030F0902030302020204" pitchFamily="66" charset="0"/>
              </a:rPr>
              <a:t>: </a:t>
            </a:r>
            <a:r>
              <a:rPr lang="zh-CN" altLang="en-US" dirty="0">
                <a:latin typeface="Comic Sans MS" panose="030F0902030302020204" pitchFamily="66" charset="0"/>
              </a:rPr>
              <a:t>自动产生语法分析器，如</a:t>
            </a:r>
            <a:r>
              <a:rPr lang="en-US" altLang="zh-CN" dirty="0" err="1">
                <a:latin typeface="Comic Sans MS" panose="030F0902030302020204" pitchFamily="66" charset="0"/>
              </a:rPr>
              <a:t>yacc</a:t>
            </a:r>
            <a:r>
              <a:rPr lang="en-US" altLang="zh-CN" dirty="0">
                <a:latin typeface="Comic Sans MS" panose="030F0902030302020204" pitchFamily="66" charset="0"/>
              </a:rPr>
              <a:t>/bison</a:t>
            </a:r>
          </a:p>
          <a:p>
            <a:pPr lvl="1"/>
            <a:r>
              <a:rPr lang="zh-CN" altLang="en-US" dirty="0">
                <a:latin typeface="Comic Sans MS" panose="030F0902030302020204" pitchFamily="66" charset="0"/>
              </a:rPr>
              <a:t>语法制导翻译引擎</a:t>
            </a:r>
            <a:r>
              <a:rPr lang="en-US" altLang="zh-CN" dirty="0">
                <a:latin typeface="Comic Sans MS" panose="030F0902030302020204" pitchFamily="66" charset="0"/>
              </a:rPr>
              <a:t>: </a:t>
            </a:r>
            <a:r>
              <a:rPr lang="zh-CN" altLang="en-US" dirty="0">
                <a:latin typeface="Comic Sans MS" panose="030F0902030302020204" pitchFamily="66" charset="0"/>
              </a:rPr>
              <a:t>生成一组用于遍历分析树并生成中间代码的程序集</a:t>
            </a:r>
            <a:endParaRPr lang="en-US" altLang="zh-CN" dirty="0">
              <a:latin typeface="Comic Sans MS" panose="030F0902030302020204" pitchFamily="66" charset="0"/>
            </a:endParaRPr>
          </a:p>
          <a:p>
            <a:pPr lvl="1"/>
            <a:r>
              <a:rPr lang="zh-CN" altLang="en-US" dirty="0">
                <a:latin typeface="Comic Sans MS" panose="030F0902030302020204" pitchFamily="66" charset="0"/>
              </a:rPr>
              <a:t>其他更多工具 </a:t>
            </a:r>
            <a:endParaRPr lang="en-US" altLang="zh-CN" dirty="0">
              <a:latin typeface="Comic Sans MS" panose="030F0902030302020204" pitchFamily="66" charset="0"/>
            </a:endParaRPr>
          </a:p>
          <a:p>
            <a:pPr lvl="2"/>
            <a:r>
              <a:rPr lang="en-US" altLang="zh-CN" dirty="0">
                <a:latin typeface="Comic Sans MS" panose="030F0902030302020204" pitchFamily="66" charset="0"/>
              </a:rPr>
              <a:t>JAVACC</a:t>
            </a:r>
            <a:r>
              <a:rPr lang="zh-CN" altLang="en-US" dirty="0">
                <a:latin typeface="Comic Sans MS" panose="030F0902030302020204" pitchFamily="66" charset="0"/>
              </a:rPr>
              <a:t>，</a:t>
            </a:r>
            <a:r>
              <a:rPr lang="en-US" altLang="zh-CN" dirty="0">
                <a:latin typeface="Comic Sans MS" panose="030F0902030302020204" pitchFamily="66" charset="0"/>
              </a:rPr>
              <a:t>ANTLR</a:t>
            </a:r>
            <a:endParaRPr lang="zh-CN" altLang="en-US" dirty="0">
              <a:latin typeface="Comic Sans MS" panose="030F0902030302020204" pitchFamily="66" charset="0"/>
            </a:endParaRPr>
          </a:p>
        </p:txBody>
      </p:sp>
      <p:sp>
        <p:nvSpPr>
          <p:cNvPr id="4" name="灯片编号占位符 3"/>
          <p:cNvSpPr>
            <a:spLocks noGrp="1"/>
          </p:cNvSpPr>
          <p:nvPr>
            <p:ph type="sldNum" sz="quarter" idx="12"/>
          </p:nvPr>
        </p:nvSpPr>
        <p:spPr/>
        <p:txBody>
          <a:bodyPr/>
          <a:lstStyle/>
          <a:p>
            <a:fld id="{91F816EA-24CC-2048-859A-C5EA9F275392}" type="slidenum">
              <a:rPr lang="en-US" smtClean="0"/>
              <a:t>54</a:t>
            </a:fld>
            <a:endParaRPr lang="en-US" dirty="0"/>
          </a:p>
        </p:txBody>
      </p:sp>
      <p:sp>
        <p:nvSpPr>
          <p:cNvPr id="2" name="标题 1"/>
          <p:cNvSpPr>
            <a:spLocks noGrp="1"/>
          </p:cNvSpPr>
          <p:nvPr>
            <p:ph type="title"/>
          </p:nvPr>
        </p:nvSpPr>
        <p:spPr/>
        <p:txBody>
          <a:bodyPr/>
          <a:lstStyle/>
          <a:p>
            <a:r>
              <a:rPr lang="zh-CN" altLang="en-US" dirty="0"/>
              <a:t>编译程序的生成</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latin typeface="Comic Sans MS" panose="030F0902030302020204" pitchFamily="66" charset="0"/>
              </a:rPr>
              <a:t>词法分析器的自动生成程序</a:t>
            </a:r>
            <a:r>
              <a:rPr lang="en-US" altLang="zh-CN" dirty="0" err="1">
                <a:latin typeface="Comic Sans MS" panose="030F0902030302020204" pitchFamily="66" charset="0"/>
              </a:rPr>
              <a:t>Lex</a:t>
            </a:r>
            <a:endParaRPr lang="en-US" altLang="zh-CN" dirty="0">
              <a:latin typeface="Comic Sans MS" panose="030F0902030302020204" pitchFamily="66" charset="0"/>
            </a:endParaRPr>
          </a:p>
          <a:p>
            <a:endParaRPr lang="en-US" altLang="zh-CN" dirty="0">
              <a:latin typeface="Comic Sans MS" panose="030F0902030302020204" pitchFamily="66" charset="0"/>
            </a:endParaRPr>
          </a:p>
          <a:p>
            <a:endParaRPr lang="en-US" altLang="zh-CN" dirty="0">
              <a:latin typeface="Comic Sans MS" panose="030F0902030302020204" pitchFamily="66" charset="0"/>
            </a:endParaRPr>
          </a:p>
          <a:p>
            <a:endParaRPr lang="en-US" altLang="zh-CN" dirty="0">
              <a:latin typeface="Comic Sans MS" panose="030F0902030302020204" pitchFamily="66" charset="0"/>
            </a:endParaRPr>
          </a:p>
          <a:p>
            <a:r>
              <a:rPr lang="zh-CN" altLang="en-US" dirty="0">
                <a:latin typeface="Comic Sans MS" panose="030F0902030302020204" pitchFamily="66" charset="0"/>
              </a:rPr>
              <a:t>语法分析器自动生成程序 </a:t>
            </a:r>
            <a:r>
              <a:rPr lang="en-US" altLang="zh-CN" dirty="0">
                <a:latin typeface="Comic Sans MS" panose="030F0902030302020204" pitchFamily="66" charset="0"/>
              </a:rPr>
              <a:t>— YACC</a:t>
            </a:r>
          </a:p>
        </p:txBody>
      </p:sp>
      <p:sp>
        <p:nvSpPr>
          <p:cNvPr id="4" name="灯片编号占位符 3"/>
          <p:cNvSpPr>
            <a:spLocks noGrp="1"/>
          </p:cNvSpPr>
          <p:nvPr>
            <p:ph type="sldNum" sz="quarter" idx="12"/>
          </p:nvPr>
        </p:nvSpPr>
        <p:spPr/>
        <p:txBody>
          <a:bodyPr/>
          <a:lstStyle/>
          <a:p>
            <a:fld id="{91F816EA-24CC-2048-859A-C5EA9F275392}" type="slidenum">
              <a:rPr lang="en-US" smtClean="0"/>
              <a:t>55</a:t>
            </a:fld>
            <a:endParaRPr lang="en-US" dirty="0"/>
          </a:p>
        </p:txBody>
      </p:sp>
      <p:sp>
        <p:nvSpPr>
          <p:cNvPr id="2" name="标题 1"/>
          <p:cNvSpPr>
            <a:spLocks noGrp="1"/>
          </p:cNvSpPr>
          <p:nvPr>
            <p:ph type="title"/>
          </p:nvPr>
        </p:nvSpPr>
        <p:spPr/>
        <p:txBody>
          <a:bodyPr/>
          <a:lstStyle/>
          <a:p>
            <a:r>
              <a:rPr lang="zh-CN" altLang="en-US" dirty="0"/>
              <a:t>编译程序的构造工具</a:t>
            </a:r>
          </a:p>
        </p:txBody>
      </p:sp>
      <p:grpSp>
        <p:nvGrpSpPr>
          <p:cNvPr id="5" name="Group 11"/>
          <p:cNvGrpSpPr/>
          <p:nvPr/>
        </p:nvGrpSpPr>
        <p:grpSpPr bwMode="auto">
          <a:xfrm>
            <a:off x="1981201" y="1905000"/>
            <a:ext cx="8029575" cy="1019174"/>
            <a:chOff x="204" y="2062"/>
            <a:chExt cx="5058" cy="642"/>
          </a:xfrm>
        </p:grpSpPr>
        <p:sp>
          <p:nvSpPr>
            <p:cNvPr id="6" name="Text Box 6"/>
            <p:cNvSpPr txBox="1">
              <a:spLocks noChangeArrowheads="1"/>
            </p:cNvSpPr>
            <p:nvPr/>
          </p:nvSpPr>
          <p:spPr bwMode="auto">
            <a:xfrm>
              <a:off x="2132" y="2195"/>
              <a:ext cx="1180" cy="37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eaLnBrk="1" fontAlgn="ctr" hangingPunct="1">
                <a:spcBef>
                  <a:spcPct val="50000"/>
                </a:spcBef>
              </a:pPr>
              <a:r>
                <a:rPr lang="en-US" altLang="zh-CN" sz="3200" b="1" dirty="0">
                  <a:latin typeface="Comic Sans MS" panose="030F0902030302020204" pitchFamily="66" charset="0"/>
                  <a:ea typeface="华文新魏" panose="02010800040101010101" pitchFamily="2" charset="-122"/>
                </a:rPr>
                <a:t>LEX</a:t>
              </a:r>
            </a:p>
          </p:txBody>
        </p:sp>
        <p:sp>
          <p:nvSpPr>
            <p:cNvPr id="7" name="Text Box 7"/>
            <p:cNvSpPr txBox="1">
              <a:spLocks noChangeArrowheads="1"/>
            </p:cNvSpPr>
            <p:nvPr/>
          </p:nvSpPr>
          <p:spPr bwMode="auto">
            <a:xfrm>
              <a:off x="204" y="2062"/>
              <a:ext cx="1565"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eaLnBrk="1" fontAlgn="ctr" hangingPunct="1">
                <a:spcBef>
                  <a:spcPct val="50000"/>
                </a:spcBef>
              </a:pPr>
              <a:r>
                <a:rPr lang="zh-CN" altLang="en-US" b="1" dirty="0">
                  <a:latin typeface="Comic Sans MS" panose="030F0902030302020204" pitchFamily="66" charset="0"/>
                  <a:ea typeface="华文新魏" panose="02010800040101010101" pitchFamily="2" charset="-122"/>
                </a:rPr>
                <a:t>词法规则</a:t>
              </a:r>
            </a:p>
            <a:p>
              <a:pPr eaLnBrk="1" fontAlgn="ctr" hangingPunct="1">
                <a:spcBef>
                  <a:spcPct val="50000"/>
                </a:spcBef>
              </a:pPr>
              <a:r>
                <a:rPr lang="en-US" altLang="zh-CN" b="1" dirty="0">
                  <a:latin typeface="Comic Sans MS" panose="030F0902030302020204" pitchFamily="66" charset="0"/>
                  <a:ea typeface="华文新魏" panose="02010800040101010101" pitchFamily="2" charset="-122"/>
                </a:rPr>
                <a:t>(</a:t>
              </a:r>
              <a:r>
                <a:rPr lang="zh-CN" altLang="en-US" b="1" dirty="0">
                  <a:latin typeface="Comic Sans MS" panose="030F0902030302020204" pitchFamily="66" charset="0"/>
                  <a:ea typeface="华文新魏" panose="02010800040101010101" pitchFamily="2" charset="-122"/>
                </a:rPr>
                <a:t>正规表达式</a:t>
              </a:r>
              <a:r>
                <a:rPr lang="en-US" altLang="zh-CN" b="1" dirty="0">
                  <a:latin typeface="Comic Sans MS" panose="030F0902030302020204" pitchFamily="66" charset="0"/>
                  <a:ea typeface="华文新魏" panose="02010800040101010101" pitchFamily="2" charset="-122"/>
                </a:rPr>
                <a:t>)</a:t>
              </a:r>
              <a:endParaRPr lang="zh-CN" altLang="en-US" b="1" dirty="0">
                <a:latin typeface="Comic Sans MS" panose="030F0902030302020204" pitchFamily="66" charset="0"/>
                <a:ea typeface="华文新魏" panose="02010800040101010101" pitchFamily="2" charset="-122"/>
              </a:endParaRPr>
            </a:p>
          </p:txBody>
        </p:sp>
        <p:sp>
          <p:nvSpPr>
            <p:cNvPr id="8" name="Text Box 8"/>
            <p:cNvSpPr txBox="1">
              <a:spLocks noChangeArrowheads="1"/>
            </p:cNvSpPr>
            <p:nvPr/>
          </p:nvSpPr>
          <p:spPr bwMode="auto">
            <a:xfrm>
              <a:off x="3810" y="2064"/>
              <a:ext cx="1452"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pPr eaLnBrk="1" fontAlgn="ctr" hangingPunct="1">
                <a:spcBef>
                  <a:spcPct val="50000"/>
                </a:spcBef>
              </a:pPr>
              <a:r>
                <a:rPr lang="zh-CN" altLang="en-US" b="1">
                  <a:latin typeface="Comic Sans MS" panose="030F0902030302020204" pitchFamily="66" charset="0"/>
                  <a:ea typeface="华文新魏" panose="02010800040101010101" pitchFamily="2" charset="-122"/>
                </a:rPr>
                <a:t>词法分析程序</a:t>
              </a:r>
            </a:p>
            <a:p>
              <a:pPr eaLnBrk="1" fontAlgn="ctr" hangingPunct="1">
                <a:spcBef>
                  <a:spcPct val="50000"/>
                </a:spcBef>
              </a:pPr>
              <a:r>
                <a:rPr lang="en-US" altLang="zh-CN" b="1">
                  <a:latin typeface="Comic Sans MS" panose="030F0902030302020204" pitchFamily="66" charset="0"/>
                  <a:ea typeface="华文新魏" panose="02010800040101010101" pitchFamily="2" charset="-122"/>
                </a:rPr>
                <a:t>(C /C++</a:t>
              </a:r>
              <a:r>
                <a:rPr lang="zh-CN" altLang="en-US" b="1">
                  <a:latin typeface="Comic Sans MS" panose="030F0902030302020204" pitchFamily="66" charset="0"/>
                  <a:ea typeface="华文新魏" panose="02010800040101010101" pitchFamily="2" charset="-122"/>
                </a:rPr>
                <a:t>程序</a:t>
              </a:r>
              <a:r>
                <a:rPr lang="en-US" altLang="zh-CN" b="1">
                  <a:latin typeface="Comic Sans MS" panose="030F0902030302020204" pitchFamily="66" charset="0"/>
                  <a:ea typeface="华文新魏" panose="02010800040101010101" pitchFamily="2" charset="-122"/>
                </a:rPr>
                <a:t>)</a:t>
              </a:r>
            </a:p>
          </p:txBody>
        </p:sp>
        <p:sp>
          <p:nvSpPr>
            <p:cNvPr id="9" name="Line 9"/>
            <p:cNvSpPr>
              <a:spLocks noChangeShapeType="1"/>
            </p:cNvSpPr>
            <p:nvPr/>
          </p:nvSpPr>
          <p:spPr bwMode="auto">
            <a:xfrm>
              <a:off x="1543" y="2384"/>
              <a:ext cx="589" cy="0"/>
            </a:xfrm>
            <a:prstGeom prst="line">
              <a:avLst/>
            </a:prstGeom>
            <a:noFill/>
            <a:ln w="2540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latin typeface="Comic Sans MS" panose="030F0902030302020204" pitchFamily="66" charset="0"/>
              </a:endParaRPr>
            </a:p>
          </p:txBody>
        </p:sp>
        <p:sp>
          <p:nvSpPr>
            <p:cNvPr id="10" name="Line 10"/>
            <p:cNvSpPr>
              <a:spLocks noChangeShapeType="1"/>
            </p:cNvSpPr>
            <p:nvPr/>
          </p:nvSpPr>
          <p:spPr bwMode="auto">
            <a:xfrm>
              <a:off x="3312" y="2384"/>
              <a:ext cx="589" cy="0"/>
            </a:xfrm>
            <a:prstGeom prst="line">
              <a:avLst/>
            </a:prstGeom>
            <a:noFill/>
            <a:ln w="2540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defPPr>
                <a:defRPr lang="en-US"/>
              </a:defPPr>
              <a:lvl1pPr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1pPr>
              <a:lvl2pPr marL="4572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2pPr>
              <a:lvl3pPr marL="9144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3pPr>
              <a:lvl4pPr marL="13716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4pPr>
              <a:lvl5pPr marL="1828800" algn="ctr" rtl="0" fontAlgn="base">
                <a:spcBef>
                  <a:spcPct val="0"/>
                </a:spcBef>
                <a:spcAft>
                  <a:spcPct val="0"/>
                </a:spcAft>
                <a:defRPr kumimoji="1" sz="2400" kern="1200">
                  <a:solidFill>
                    <a:schemeClr val="tx1"/>
                  </a:solidFill>
                  <a:latin typeface="Times New Roman" panose="02020603050405020304"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charset="0"/>
                  <a:ea typeface="楷体_GB2312" pitchFamily="49" charset="-122"/>
                  <a:cs typeface="+mn-cs"/>
                </a:defRPr>
              </a:lvl9pPr>
            </a:lstStyle>
            <a:p>
              <a:endParaRPr lang="zh-CN" altLang="en-US">
                <a:latin typeface="Comic Sans MS" panose="030F0902030302020204" pitchFamily="66" charset="0"/>
              </a:endParaRPr>
            </a:p>
          </p:txBody>
        </p:sp>
      </p:grpSp>
      <p:grpSp>
        <p:nvGrpSpPr>
          <p:cNvPr id="11" name="Group 19"/>
          <p:cNvGrpSpPr/>
          <p:nvPr/>
        </p:nvGrpSpPr>
        <p:grpSpPr bwMode="auto">
          <a:xfrm>
            <a:off x="1998890" y="4381502"/>
            <a:ext cx="8029575" cy="1028699"/>
            <a:chOff x="226" y="3234"/>
            <a:chExt cx="5058" cy="648"/>
          </a:xfrm>
        </p:grpSpPr>
        <p:sp>
          <p:nvSpPr>
            <p:cNvPr id="12" name="Text Box 14"/>
            <p:cNvSpPr txBox="1">
              <a:spLocks noChangeArrowheads="1"/>
            </p:cNvSpPr>
            <p:nvPr/>
          </p:nvSpPr>
          <p:spPr bwMode="auto">
            <a:xfrm>
              <a:off x="2154" y="3367"/>
              <a:ext cx="1180" cy="371"/>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ctr" eaLnBrk="1" fontAlgn="ctr" hangingPunct="1">
                <a:spcBef>
                  <a:spcPct val="50000"/>
                </a:spcBef>
              </a:pPr>
              <a:r>
                <a:rPr lang="en-US" altLang="zh-CN" sz="3200" b="1">
                  <a:latin typeface="Comic Sans MS" panose="030F0902030302020204" pitchFamily="66" charset="0"/>
                  <a:ea typeface="华文新魏" panose="02010800040101010101" pitchFamily="2" charset="-122"/>
                </a:rPr>
                <a:t>YACC</a:t>
              </a:r>
            </a:p>
          </p:txBody>
        </p:sp>
        <p:sp>
          <p:nvSpPr>
            <p:cNvPr id="13" name="Text Box 15"/>
            <p:cNvSpPr txBox="1">
              <a:spLocks noChangeArrowheads="1"/>
            </p:cNvSpPr>
            <p:nvPr/>
          </p:nvSpPr>
          <p:spPr bwMode="auto">
            <a:xfrm>
              <a:off x="226" y="3234"/>
              <a:ext cx="1565"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ctr" eaLnBrk="1" fontAlgn="ctr" hangingPunct="1">
                <a:spcBef>
                  <a:spcPct val="50000"/>
                </a:spcBef>
              </a:pPr>
              <a:r>
                <a:rPr lang="zh-CN" altLang="en-US" b="1" dirty="0">
                  <a:latin typeface="Comic Sans MS" panose="030F0902030302020204" pitchFamily="66" charset="0"/>
                  <a:ea typeface="华文新魏" panose="02010800040101010101" pitchFamily="2" charset="-122"/>
                </a:rPr>
                <a:t>语法规则</a:t>
              </a:r>
            </a:p>
            <a:p>
              <a:pPr algn="ctr" eaLnBrk="1" fontAlgn="ctr" hangingPunct="1">
                <a:spcBef>
                  <a:spcPct val="50000"/>
                </a:spcBef>
              </a:pPr>
              <a:r>
                <a:rPr lang="zh-CN" altLang="en-US" b="1" dirty="0">
                  <a:latin typeface="Comic Sans MS" panose="030F0902030302020204" pitchFamily="66" charset="0"/>
                  <a:ea typeface="华文新魏" panose="02010800040101010101" pitchFamily="2" charset="-122"/>
                </a:rPr>
                <a:t>（产生式）</a:t>
              </a:r>
            </a:p>
          </p:txBody>
        </p:sp>
        <p:sp>
          <p:nvSpPr>
            <p:cNvPr id="14" name="Text Box 16"/>
            <p:cNvSpPr txBox="1">
              <a:spLocks noChangeArrowheads="1"/>
            </p:cNvSpPr>
            <p:nvPr/>
          </p:nvSpPr>
          <p:spPr bwMode="auto">
            <a:xfrm>
              <a:off x="3832" y="3242"/>
              <a:ext cx="1452"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defRPr kumimoji="1" sz="2400">
                  <a:solidFill>
                    <a:schemeClr val="tx1"/>
                  </a:solidFill>
                  <a:latin typeface="Times New Roman" panose="02020603050405020304" charset="0"/>
                  <a:ea typeface="楷体_GB2312" pitchFamily="49" charset="-122"/>
                </a:defRPr>
              </a:lvl1pPr>
              <a:lvl2pPr marL="742950" indent="-285750" eaLnBrk="0" hangingPunct="0">
                <a:defRPr kumimoji="1" sz="2400">
                  <a:solidFill>
                    <a:schemeClr val="tx1"/>
                  </a:solidFill>
                  <a:latin typeface="Times New Roman" panose="02020603050405020304" charset="0"/>
                  <a:ea typeface="楷体_GB2312" pitchFamily="49" charset="-122"/>
                </a:defRPr>
              </a:lvl2pPr>
              <a:lvl3pPr marL="1143000" indent="-228600" eaLnBrk="0" hangingPunct="0">
                <a:defRPr kumimoji="1" sz="2400">
                  <a:solidFill>
                    <a:schemeClr val="tx1"/>
                  </a:solidFill>
                  <a:latin typeface="Times New Roman" panose="02020603050405020304" charset="0"/>
                  <a:ea typeface="楷体_GB2312" pitchFamily="49" charset="-122"/>
                </a:defRPr>
              </a:lvl3pPr>
              <a:lvl4pPr marL="1600200" indent="-228600" eaLnBrk="0" hangingPunct="0">
                <a:defRPr kumimoji="1" sz="2400">
                  <a:solidFill>
                    <a:schemeClr val="tx1"/>
                  </a:solidFill>
                  <a:latin typeface="Times New Roman" panose="02020603050405020304" charset="0"/>
                  <a:ea typeface="楷体_GB2312" pitchFamily="49" charset="-122"/>
                </a:defRPr>
              </a:lvl4pPr>
              <a:lvl5pPr marL="2057400" indent="-228600" eaLnBrk="0" hangingPunct="0">
                <a:defRPr kumimoji="1" sz="2400">
                  <a:solidFill>
                    <a:schemeClr val="tx1"/>
                  </a:solidFill>
                  <a:latin typeface="Times New Roman" panose="02020603050405020304" charset="0"/>
                  <a:ea typeface="楷体_GB2312" pitchFamily="49"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charset="0"/>
                  <a:ea typeface="楷体_GB2312" pitchFamily="49" charset="-122"/>
                </a:defRPr>
              </a:lvl9pPr>
            </a:lstStyle>
            <a:p>
              <a:pPr algn="ctr" eaLnBrk="1" fontAlgn="ctr" hangingPunct="1">
                <a:spcBef>
                  <a:spcPct val="50000"/>
                </a:spcBef>
              </a:pPr>
              <a:r>
                <a:rPr lang="zh-CN" altLang="en-US" b="1" dirty="0">
                  <a:latin typeface="Comic Sans MS" panose="030F0902030302020204" pitchFamily="66" charset="0"/>
                  <a:ea typeface="华文新魏" panose="02010800040101010101" pitchFamily="2" charset="-122"/>
                </a:rPr>
                <a:t>语法分析程序</a:t>
              </a:r>
            </a:p>
            <a:p>
              <a:pPr algn="ctr" eaLnBrk="1" fontAlgn="ctr" hangingPunct="1">
                <a:spcBef>
                  <a:spcPct val="50000"/>
                </a:spcBef>
              </a:pPr>
              <a:r>
                <a:rPr lang="en-US" altLang="zh-CN" b="1" dirty="0">
                  <a:latin typeface="Comic Sans MS" panose="030F0902030302020204" pitchFamily="66" charset="0"/>
                  <a:ea typeface="华文新魏" panose="02010800040101010101" pitchFamily="2" charset="-122"/>
                </a:rPr>
                <a:t>(C /C++</a:t>
              </a:r>
              <a:r>
                <a:rPr lang="zh-CN" altLang="en-US" b="1" dirty="0">
                  <a:latin typeface="Comic Sans MS" panose="030F0902030302020204" pitchFamily="66" charset="0"/>
                  <a:ea typeface="华文新魏" panose="02010800040101010101" pitchFamily="2" charset="-122"/>
                </a:rPr>
                <a:t>程序</a:t>
              </a:r>
              <a:r>
                <a:rPr lang="en-US" altLang="zh-CN" b="1" dirty="0">
                  <a:latin typeface="Comic Sans MS" panose="030F0902030302020204" pitchFamily="66" charset="0"/>
                  <a:ea typeface="华文新魏" panose="02010800040101010101" pitchFamily="2" charset="-122"/>
                </a:rPr>
                <a:t>)</a:t>
              </a:r>
              <a:endParaRPr lang="zh-CN" altLang="en-US" b="1" dirty="0">
                <a:latin typeface="Comic Sans MS" panose="030F0902030302020204" pitchFamily="66" charset="0"/>
                <a:ea typeface="华文新魏" panose="02010800040101010101" pitchFamily="2" charset="-122"/>
              </a:endParaRPr>
            </a:p>
          </p:txBody>
        </p:sp>
        <p:sp>
          <p:nvSpPr>
            <p:cNvPr id="15" name="Line 17"/>
            <p:cNvSpPr>
              <a:spLocks noChangeShapeType="1"/>
            </p:cNvSpPr>
            <p:nvPr/>
          </p:nvSpPr>
          <p:spPr bwMode="auto">
            <a:xfrm>
              <a:off x="1565" y="3556"/>
              <a:ext cx="589" cy="0"/>
            </a:xfrm>
            <a:prstGeom prst="line">
              <a:avLst/>
            </a:prstGeom>
            <a:noFill/>
            <a:ln w="2540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endParaRPr lang="zh-CN" altLang="en-US">
                <a:latin typeface="Comic Sans MS" panose="030F0902030302020204" pitchFamily="66" charset="0"/>
              </a:endParaRPr>
            </a:p>
          </p:txBody>
        </p:sp>
        <p:sp>
          <p:nvSpPr>
            <p:cNvPr id="16" name="Line 18"/>
            <p:cNvSpPr>
              <a:spLocks noChangeShapeType="1"/>
            </p:cNvSpPr>
            <p:nvPr/>
          </p:nvSpPr>
          <p:spPr bwMode="auto">
            <a:xfrm>
              <a:off x="3334" y="3556"/>
              <a:ext cx="589" cy="0"/>
            </a:xfrm>
            <a:prstGeom prst="line">
              <a:avLst/>
            </a:prstGeom>
            <a:noFill/>
            <a:ln w="25400">
              <a:solidFill>
                <a:schemeClr val="tx1"/>
              </a:solidFill>
              <a:rou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endParaRPr lang="zh-CN" altLang="en-US">
                <a:latin typeface="Comic Sans MS" panose="030F0902030302020204"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500"/>
                            </p:stCondLst>
                            <p:childTnLst>
                              <p:par>
                                <p:cTn id="17" presetID="3" presetClass="entr" presetSubtype="1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latin typeface="Comic Sans MS" panose="030F0902030302020204" pitchFamily="66" charset="0"/>
              </a:rPr>
              <a:t>当然，并不是所有的问题都能通过工具来完成</a:t>
            </a:r>
            <a:endParaRPr lang="en-US" altLang="zh-CN" dirty="0">
              <a:latin typeface="Comic Sans MS" panose="030F0902030302020204" pitchFamily="66" charset="0"/>
            </a:endParaRPr>
          </a:p>
          <a:p>
            <a:r>
              <a:rPr lang="zh-CN" altLang="en-US" dirty="0">
                <a:latin typeface="Comic Sans MS" panose="030F0902030302020204" pitchFamily="66" charset="0"/>
              </a:rPr>
              <a:t>大部分工具都是基于形式理论</a:t>
            </a:r>
            <a:endParaRPr lang="en-US" altLang="zh-CN" dirty="0">
              <a:latin typeface="Comic Sans MS" panose="030F0902030302020204" pitchFamily="66" charset="0"/>
            </a:endParaRPr>
          </a:p>
          <a:p>
            <a:pPr lvl="1"/>
            <a:r>
              <a:rPr lang="zh-CN" altLang="en-US" dirty="0">
                <a:latin typeface="Comic Sans MS" panose="030F0902030302020204" pitchFamily="66" charset="0"/>
              </a:rPr>
              <a:t>正则表达式 </a:t>
            </a:r>
            <a:r>
              <a:rPr lang="en-US" altLang="zh-CN" dirty="0">
                <a:latin typeface="Comic Sans MS" panose="030F0902030302020204" pitchFamily="66" charset="0"/>
              </a:rPr>
              <a:t>(</a:t>
            </a:r>
            <a:r>
              <a:rPr lang="zh-CN" altLang="en-US" dirty="0">
                <a:latin typeface="Comic Sans MS" panose="030F0902030302020204" pitchFamily="66" charset="0"/>
              </a:rPr>
              <a:t>词法分析</a:t>
            </a:r>
            <a:r>
              <a:rPr lang="en-US" altLang="zh-CN" dirty="0">
                <a:latin typeface="Comic Sans MS" panose="030F0902030302020204" pitchFamily="66" charset="0"/>
              </a:rPr>
              <a:t>)</a:t>
            </a:r>
          </a:p>
          <a:p>
            <a:pPr lvl="1"/>
            <a:r>
              <a:rPr lang="zh-CN" altLang="en-US" dirty="0">
                <a:latin typeface="Comic Sans MS" panose="030F0902030302020204" pitchFamily="66" charset="0"/>
              </a:rPr>
              <a:t>上下文无关文法</a:t>
            </a:r>
            <a:r>
              <a:rPr lang="en-US" altLang="zh-CN" dirty="0">
                <a:latin typeface="Comic Sans MS" panose="030F0902030302020204" pitchFamily="66" charset="0"/>
              </a:rPr>
              <a:t>(</a:t>
            </a:r>
            <a:r>
              <a:rPr lang="zh-CN" altLang="en-US" dirty="0">
                <a:latin typeface="Comic Sans MS" panose="030F0902030302020204" pitchFamily="66" charset="0"/>
              </a:rPr>
              <a:t>语法分析</a:t>
            </a:r>
            <a:r>
              <a:rPr lang="en-US" altLang="zh-CN" dirty="0">
                <a:latin typeface="Comic Sans MS" panose="030F0902030302020204" pitchFamily="66" charset="0"/>
              </a:rPr>
              <a:t>)</a:t>
            </a:r>
          </a:p>
          <a:p>
            <a:pPr lvl="1"/>
            <a:r>
              <a:rPr lang="zh-CN" altLang="en-US" dirty="0">
                <a:latin typeface="Comic Sans MS" panose="030F0902030302020204" pitchFamily="66" charset="0"/>
              </a:rPr>
              <a:t>属性文法</a:t>
            </a:r>
            <a:r>
              <a:rPr lang="en-US" altLang="zh-CN" dirty="0">
                <a:latin typeface="Comic Sans MS" panose="030F0902030302020204" pitchFamily="66" charset="0"/>
              </a:rPr>
              <a:t>(</a:t>
            </a:r>
            <a:r>
              <a:rPr lang="zh-CN" altLang="en-US" dirty="0">
                <a:latin typeface="Comic Sans MS" panose="030F0902030302020204" pitchFamily="66" charset="0"/>
              </a:rPr>
              <a:t>语义分析</a:t>
            </a:r>
            <a:r>
              <a:rPr lang="en-US" altLang="zh-CN" dirty="0">
                <a:latin typeface="Comic Sans MS" panose="030F0902030302020204" pitchFamily="66" charset="0"/>
              </a:rPr>
              <a:t>)</a:t>
            </a:r>
          </a:p>
          <a:p>
            <a:r>
              <a:rPr lang="zh-CN" altLang="en-US" dirty="0">
                <a:latin typeface="Comic Sans MS" panose="030F0902030302020204" pitchFamily="66" charset="0"/>
              </a:rPr>
              <a:t>但是，编译器并不是一个简单的系统，设计一个好的编译器要求有良好的系统组织和基本程序设计技巧，如</a:t>
            </a:r>
            <a:r>
              <a:rPr lang="en-US" altLang="zh-CN" dirty="0">
                <a:latin typeface="Comic Sans MS" panose="030F0902030302020204" pitchFamily="66" charset="0"/>
              </a:rPr>
              <a:t>: GCC</a:t>
            </a:r>
            <a:r>
              <a:rPr lang="zh-CN" altLang="en-US" dirty="0">
                <a:latin typeface="Comic Sans MS" panose="030F0902030302020204" pitchFamily="66" charset="0"/>
              </a:rPr>
              <a:t>编译器就包含了</a:t>
            </a:r>
            <a:r>
              <a:rPr lang="en-US" altLang="zh-CN" dirty="0">
                <a:latin typeface="Comic Sans MS" panose="030F0902030302020204" pitchFamily="66" charset="0"/>
              </a:rPr>
              <a:t>700</a:t>
            </a:r>
            <a:r>
              <a:rPr lang="zh-CN" altLang="en-US" dirty="0">
                <a:latin typeface="Comic Sans MS" panose="030F0902030302020204" pitchFamily="66" charset="0"/>
              </a:rPr>
              <a:t>多万行代码，并持续开发了近</a:t>
            </a:r>
            <a:r>
              <a:rPr lang="en-US" altLang="zh-CN" dirty="0">
                <a:latin typeface="Comic Sans MS" panose="030F0902030302020204" pitchFamily="66" charset="0"/>
              </a:rPr>
              <a:t>30</a:t>
            </a:r>
            <a:r>
              <a:rPr lang="zh-CN" altLang="en-US" dirty="0">
                <a:latin typeface="Comic Sans MS" panose="030F0902030302020204" pitchFamily="66" charset="0"/>
              </a:rPr>
              <a:t>年！</a:t>
            </a:r>
          </a:p>
        </p:txBody>
      </p:sp>
      <p:sp>
        <p:nvSpPr>
          <p:cNvPr id="4" name="灯片编号占位符 3"/>
          <p:cNvSpPr>
            <a:spLocks noGrp="1"/>
          </p:cNvSpPr>
          <p:nvPr>
            <p:ph type="sldNum" sz="quarter" idx="12"/>
          </p:nvPr>
        </p:nvSpPr>
        <p:spPr/>
        <p:txBody>
          <a:bodyPr/>
          <a:lstStyle/>
          <a:p>
            <a:fld id="{91F816EA-24CC-2048-859A-C5EA9F275392}" type="slidenum">
              <a:rPr lang="en-US" smtClean="0"/>
              <a:t>56</a:t>
            </a:fld>
            <a:endParaRPr lang="en-US" dirty="0"/>
          </a:p>
        </p:txBody>
      </p:sp>
      <p:sp>
        <p:nvSpPr>
          <p:cNvPr id="2" name="标题 1"/>
          <p:cNvSpPr>
            <a:spLocks noGrp="1"/>
          </p:cNvSpPr>
          <p:nvPr>
            <p:ph type="title"/>
          </p:nvPr>
        </p:nvSpPr>
        <p:spPr/>
        <p:txBody>
          <a:bodyPr/>
          <a:lstStyle/>
          <a:p>
            <a:r>
              <a:rPr lang="zh-CN" altLang="en-US" dirty="0"/>
              <a:t>编译程序的生成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latin typeface="Comic Sans MS" panose="030F0902030302020204" pitchFamily="66" charset="0"/>
              </a:rPr>
              <a:t>用已有高级语言</a:t>
            </a:r>
            <a:r>
              <a:rPr lang="en-US" altLang="zh-CN" dirty="0">
                <a:latin typeface="Comic Sans MS" panose="030F0902030302020204" pitchFamily="66" charset="0"/>
              </a:rPr>
              <a:t>L1</a:t>
            </a:r>
            <a:r>
              <a:rPr lang="zh-CN" altLang="en-US" dirty="0">
                <a:latin typeface="Comic Sans MS" panose="030F0902030302020204" pitchFamily="66" charset="0"/>
              </a:rPr>
              <a:t>实现其它高级语言</a:t>
            </a:r>
            <a:r>
              <a:rPr lang="en-US" altLang="zh-CN" dirty="0">
                <a:latin typeface="Comic Sans MS" panose="030F0902030302020204" pitchFamily="66" charset="0"/>
              </a:rPr>
              <a:t>L2</a:t>
            </a:r>
            <a:r>
              <a:rPr lang="zh-CN" altLang="en-US" dirty="0">
                <a:latin typeface="Comic Sans MS" panose="030F0902030302020204" pitchFamily="66" charset="0"/>
              </a:rPr>
              <a:t>的编译程序</a:t>
            </a:r>
          </a:p>
          <a:p>
            <a:endParaRPr lang="zh-CN" altLang="en-US" dirty="0">
              <a:latin typeface="Comic Sans MS" panose="030F0902030302020204" pitchFamily="66" charset="0"/>
            </a:endParaRPr>
          </a:p>
        </p:txBody>
      </p:sp>
      <p:sp>
        <p:nvSpPr>
          <p:cNvPr id="4" name="灯片编号占位符 3"/>
          <p:cNvSpPr>
            <a:spLocks noGrp="1"/>
          </p:cNvSpPr>
          <p:nvPr>
            <p:ph type="sldNum" sz="quarter" idx="12"/>
          </p:nvPr>
        </p:nvSpPr>
        <p:spPr/>
        <p:txBody>
          <a:bodyPr/>
          <a:lstStyle/>
          <a:p>
            <a:fld id="{91F816EA-24CC-2048-859A-C5EA9F275392}" type="slidenum">
              <a:rPr lang="en-US" smtClean="0"/>
              <a:t>57</a:t>
            </a:fld>
            <a:endParaRPr lang="en-US" dirty="0"/>
          </a:p>
        </p:txBody>
      </p:sp>
      <p:sp>
        <p:nvSpPr>
          <p:cNvPr id="2" name="标题 1"/>
          <p:cNvSpPr>
            <a:spLocks noGrp="1"/>
          </p:cNvSpPr>
          <p:nvPr>
            <p:ph type="title"/>
          </p:nvPr>
        </p:nvSpPr>
        <p:spPr/>
        <p:txBody>
          <a:bodyPr/>
          <a:lstStyle/>
          <a:p>
            <a:r>
              <a:rPr lang="zh-CN" altLang="en-US" dirty="0"/>
              <a:t>编译程序的生成</a:t>
            </a:r>
          </a:p>
        </p:txBody>
      </p:sp>
      <p:grpSp>
        <p:nvGrpSpPr>
          <p:cNvPr id="9" name="组合 8"/>
          <p:cNvGrpSpPr/>
          <p:nvPr/>
        </p:nvGrpSpPr>
        <p:grpSpPr>
          <a:xfrm>
            <a:off x="2050143" y="2238375"/>
            <a:ext cx="2514600" cy="990600"/>
            <a:chOff x="533400" y="2209800"/>
            <a:chExt cx="2514600" cy="990600"/>
          </a:xfrm>
        </p:grpSpPr>
        <p:sp>
          <p:nvSpPr>
            <p:cNvPr id="5" name="矩形 4"/>
            <p:cNvSpPr/>
            <p:nvPr/>
          </p:nvSpPr>
          <p:spPr bwMode="auto">
            <a:xfrm>
              <a:off x="533400" y="2209800"/>
              <a:ext cx="2514600" cy="990600"/>
            </a:xfrm>
            <a:prstGeom prst="rect">
              <a:avLst/>
            </a:prstGeom>
            <a:no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b" anchorCtr="1" compatLnSpc="1"/>
            <a:lstStyle/>
            <a:p>
              <a:pPr algn="ctr"/>
              <a:r>
                <a:rPr lang="en-US" altLang="zh-CN" dirty="0">
                  <a:latin typeface="Comic Sans MS" panose="030F0902030302020204" pitchFamily="66" charset="0"/>
                  <a:ea typeface="华文新魏" panose="02010800040101010101" pitchFamily="2" charset="-122"/>
                </a:rPr>
                <a:t>L2</a:t>
              </a:r>
              <a:r>
                <a:rPr lang="zh-CN" altLang="en-US" dirty="0">
                  <a:latin typeface="Comic Sans MS" panose="030F0902030302020204" pitchFamily="66" charset="0"/>
                  <a:ea typeface="华文新魏" panose="02010800040101010101" pitchFamily="2" charset="-122"/>
                </a:rPr>
                <a:t>编译器源码</a:t>
              </a:r>
            </a:p>
          </p:txBody>
        </p:sp>
        <p:sp>
          <p:nvSpPr>
            <p:cNvPr id="6" name="矩形 5"/>
            <p:cNvSpPr/>
            <p:nvPr/>
          </p:nvSpPr>
          <p:spPr bwMode="auto">
            <a:xfrm>
              <a:off x="533400" y="2209800"/>
              <a:ext cx="685800" cy="495300"/>
            </a:xfrm>
            <a:prstGeom prst="rect">
              <a:avLst/>
            </a:prstGeom>
            <a:solidFill>
              <a:schemeClr val="accent2">
                <a:lumMod val="40000"/>
                <a:lumOff val="60000"/>
              </a:schemeClr>
            </a:solid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en-US" altLang="zh-CN" dirty="0">
                  <a:latin typeface="Comic Sans MS" panose="030F0902030302020204" pitchFamily="66" charset="0"/>
                </a:rPr>
                <a:t>L1</a:t>
              </a:r>
              <a:endParaRPr lang="zh-CN" altLang="en-US" dirty="0">
                <a:latin typeface="Comic Sans MS" panose="030F0902030302020204" pitchFamily="66" charset="0"/>
              </a:endParaRPr>
            </a:p>
          </p:txBody>
        </p:sp>
        <p:sp>
          <p:nvSpPr>
            <p:cNvPr id="7" name="矩形 6"/>
            <p:cNvSpPr/>
            <p:nvPr/>
          </p:nvSpPr>
          <p:spPr bwMode="auto">
            <a:xfrm>
              <a:off x="2362200" y="2209800"/>
              <a:ext cx="685800" cy="495300"/>
            </a:xfrm>
            <a:prstGeom prst="rect">
              <a:avLst/>
            </a:prstGeom>
            <a:solidFill>
              <a:schemeClr val="accent2">
                <a:lumMod val="40000"/>
                <a:lumOff val="60000"/>
              </a:schemeClr>
            </a:solid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en-US" altLang="zh-CN" dirty="0">
                  <a:latin typeface="Comic Sans MS" panose="030F0902030302020204" pitchFamily="66" charset="0"/>
                </a:rPr>
                <a:t>txt</a:t>
              </a:r>
              <a:endParaRPr lang="zh-CN" altLang="en-US" dirty="0">
                <a:latin typeface="Comic Sans MS" panose="030F0902030302020204" pitchFamily="66" charset="0"/>
              </a:endParaRPr>
            </a:p>
          </p:txBody>
        </p:sp>
      </p:grpSp>
      <p:sp>
        <p:nvSpPr>
          <p:cNvPr id="8" name="圆角矩形 7"/>
          <p:cNvSpPr/>
          <p:nvPr/>
        </p:nvSpPr>
        <p:spPr bwMode="auto">
          <a:xfrm>
            <a:off x="5332186" y="2362200"/>
            <a:ext cx="1689100" cy="742950"/>
          </a:xfrm>
          <a:prstGeom prst="roundRect">
            <a:avLst/>
          </a:prstGeom>
          <a:solidFill>
            <a:schemeClr val="bg2">
              <a:lumMod val="20000"/>
              <a:lumOff val="80000"/>
            </a:schemeClr>
          </a:solid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en-US" altLang="zh-CN" dirty="0">
                <a:latin typeface="Comic Sans MS" panose="030F0902030302020204" pitchFamily="66" charset="0"/>
                <a:ea typeface="华文新魏" panose="02010800040101010101" pitchFamily="2" charset="-122"/>
              </a:rPr>
              <a:t>L1</a:t>
            </a:r>
            <a:r>
              <a:rPr lang="zh-CN" altLang="en-US" dirty="0">
                <a:latin typeface="Comic Sans MS" panose="030F0902030302020204" pitchFamily="66" charset="0"/>
                <a:ea typeface="华文新魏" panose="02010800040101010101" pitchFamily="2" charset="-122"/>
              </a:rPr>
              <a:t>编译器</a:t>
            </a:r>
          </a:p>
        </p:txBody>
      </p:sp>
      <p:grpSp>
        <p:nvGrpSpPr>
          <p:cNvPr id="10" name="组合 9"/>
          <p:cNvGrpSpPr/>
          <p:nvPr/>
        </p:nvGrpSpPr>
        <p:grpSpPr>
          <a:xfrm>
            <a:off x="7772400" y="2238375"/>
            <a:ext cx="2514600" cy="990600"/>
            <a:chOff x="533400" y="2209800"/>
            <a:chExt cx="2514600" cy="990600"/>
          </a:xfrm>
        </p:grpSpPr>
        <p:sp>
          <p:nvSpPr>
            <p:cNvPr id="11" name="矩形 10"/>
            <p:cNvSpPr/>
            <p:nvPr/>
          </p:nvSpPr>
          <p:spPr bwMode="auto">
            <a:xfrm>
              <a:off x="533400" y="2209800"/>
              <a:ext cx="2514600" cy="990600"/>
            </a:xfrm>
            <a:prstGeom prst="rect">
              <a:avLst/>
            </a:prstGeom>
            <a:no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b" anchorCtr="1" compatLnSpc="1"/>
            <a:lstStyle/>
            <a:p>
              <a:pPr algn="ctr"/>
              <a:r>
                <a:rPr lang="zh-CN" altLang="en-US" dirty="0">
                  <a:latin typeface="Comic Sans MS" panose="030F0902030302020204" pitchFamily="66" charset="0"/>
                  <a:ea typeface="华文新魏" panose="02010800040101010101" pitchFamily="2" charset="-122"/>
                </a:rPr>
                <a:t>可执行的编译器</a:t>
              </a:r>
            </a:p>
          </p:txBody>
        </p:sp>
        <p:sp>
          <p:nvSpPr>
            <p:cNvPr id="13" name="矩形 12"/>
            <p:cNvSpPr/>
            <p:nvPr/>
          </p:nvSpPr>
          <p:spPr bwMode="auto">
            <a:xfrm>
              <a:off x="2362200" y="2209800"/>
              <a:ext cx="685800" cy="495300"/>
            </a:xfrm>
            <a:prstGeom prst="rect">
              <a:avLst/>
            </a:prstGeom>
            <a:solidFill>
              <a:schemeClr val="accent2">
                <a:lumMod val="40000"/>
                <a:lumOff val="60000"/>
              </a:schemeClr>
            </a:solid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en-US" altLang="zh-CN" dirty="0">
                  <a:latin typeface="Comic Sans MS" panose="030F0902030302020204" pitchFamily="66" charset="0"/>
                </a:rPr>
                <a:t>exe</a:t>
              </a:r>
              <a:endParaRPr lang="zh-CN" altLang="en-US" dirty="0">
                <a:latin typeface="Comic Sans MS" panose="030F0902030302020204" pitchFamily="66" charset="0"/>
              </a:endParaRPr>
            </a:p>
          </p:txBody>
        </p:sp>
      </p:grpSp>
      <p:cxnSp>
        <p:nvCxnSpPr>
          <p:cNvPr id="15" name="直接箭头连接符 14"/>
          <p:cNvCxnSpPr>
            <a:stCxn id="5" idx="3"/>
            <a:endCxn id="8" idx="1"/>
          </p:cNvCxnSpPr>
          <p:nvPr/>
        </p:nvCxnSpPr>
        <p:spPr bwMode="auto">
          <a:xfrm>
            <a:off x="4564744" y="2733675"/>
            <a:ext cx="767443" cy="0"/>
          </a:xfrm>
          <a:prstGeom prst="straightConnector1">
            <a:avLst/>
          </a:prstGeom>
          <a:gradFill rotWithShape="0">
            <a:gsLst>
              <a:gs pos="0">
                <a:srgbClr val="A50021"/>
              </a:gs>
              <a:gs pos="100000">
                <a:schemeClr val="tx1"/>
              </a:gs>
            </a:gsLst>
            <a:lin ang="0" scaled="1"/>
          </a:gradFill>
          <a:ln w="31750" cap="flat" cmpd="sng" algn="ctr">
            <a:solidFill>
              <a:schemeClr val="tx1"/>
            </a:solidFill>
            <a:prstDash val="solid"/>
            <a:miter lim="800000"/>
            <a:headEnd type="none" w="med" len="med"/>
            <a:tailEnd type="triangle"/>
          </a:ln>
          <a:effectLst/>
        </p:spPr>
      </p:cxnSp>
      <p:cxnSp>
        <p:nvCxnSpPr>
          <p:cNvPr id="17" name="直接箭头连接符 16"/>
          <p:cNvCxnSpPr>
            <a:stCxn id="8" idx="3"/>
            <a:endCxn id="11" idx="1"/>
          </p:cNvCxnSpPr>
          <p:nvPr/>
        </p:nvCxnSpPr>
        <p:spPr bwMode="auto">
          <a:xfrm>
            <a:off x="7021286" y="2733675"/>
            <a:ext cx="751114" cy="0"/>
          </a:xfrm>
          <a:prstGeom prst="straightConnector1">
            <a:avLst/>
          </a:prstGeom>
          <a:gradFill rotWithShape="0">
            <a:gsLst>
              <a:gs pos="0">
                <a:srgbClr val="A50021"/>
              </a:gs>
              <a:gs pos="100000">
                <a:schemeClr val="tx1"/>
              </a:gs>
            </a:gsLst>
            <a:lin ang="0" scaled="1"/>
          </a:gradFill>
          <a:ln w="31750" cap="flat" cmpd="sng" algn="ctr">
            <a:solidFill>
              <a:schemeClr val="tx1"/>
            </a:solidFill>
            <a:prstDash val="solid"/>
            <a:miter lim="800000"/>
            <a:headEnd type="none" w="med" len="med"/>
            <a:tailEnd type="triangle"/>
          </a:ln>
          <a:effectLst/>
        </p:spPr>
      </p:cxnSp>
      <p:grpSp>
        <p:nvGrpSpPr>
          <p:cNvPr id="18" name="组合 17"/>
          <p:cNvGrpSpPr/>
          <p:nvPr/>
        </p:nvGrpSpPr>
        <p:grpSpPr>
          <a:xfrm>
            <a:off x="2050143" y="3886200"/>
            <a:ext cx="2514600" cy="990600"/>
            <a:chOff x="533400" y="2209800"/>
            <a:chExt cx="2514600" cy="990600"/>
          </a:xfrm>
        </p:grpSpPr>
        <p:sp>
          <p:nvSpPr>
            <p:cNvPr id="19" name="矩形 18"/>
            <p:cNvSpPr/>
            <p:nvPr/>
          </p:nvSpPr>
          <p:spPr bwMode="auto">
            <a:xfrm>
              <a:off x="533400" y="2209800"/>
              <a:ext cx="2514600" cy="990600"/>
            </a:xfrm>
            <a:prstGeom prst="rect">
              <a:avLst/>
            </a:prstGeom>
            <a:no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b" anchorCtr="1" compatLnSpc="1"/>
            <a:lstStyle/>
            <a:p>
              <a:pPr algn="ctr"/>
              <a:r>
                <a:rPr lang="zh-CN" altLang="en-US" dirty="0">
                  <a:latin typeface="Comic Sans MS" panose="030F0902030302020204" pitchFamily="66" charset="0"/>
                  <a:ea typeface="华文新魏" panose="02010800040101010101" pitchFamily="2" charset="-122"/>
                </a:rPr>
                <a:t>源程序</a:t>
              </a:r>
            </a:p>
          </p:txBody>
        </p:sp>
        <p:sp>
          <p:nvSpPr>
            <p:cNvPr id="20" name="矩形 19"/>
            <p:cNvSpPr/>
            <p:nvPr/>
          </p:nvSpPr>
          <p:spPr bwMode="auto">
            <a:xfrm>
              <a:off x="533400" y="2209800"/>
              <a:ext cx="685800" cy="495300"/>
            </a:xfrm>
            <a:prstGeom prst="rect">
              <a:avLst/>
            </a:prstGeom>
            <a:solidFill>
              <a:schemeClr val="accent2">
                <a:lumMod val="40000"/>
                <a:lumOff val="60000"/>
              </a:schemeClr>
            </a:solid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en-US" altLang="zh-CN" dirty="0">
                  <a:latin typeface="Comic Sans MS" panose="030F0902030302020204" pitchFamily="66" charset="0"/>
                </a:rPr>
                <a:t>L2</a:t>
              </a:r>
              <a:endParaRPr lang="zh-CN" altLang="en-US" dirty="0">
                <a:latin typeface="Comic Sans MS" panose="030F0902030302020204" pitchFamily="66" charset="0"/>
              </a:endParaRPr>
            </a:p>
          </p:txBody>
        </p:sp>
        <p:sp>
          <p:nvSpPr>
            <p:cNvPr id="21" name="矩形 20"/>
            <p:cNvSpPr/>
            <p:nvPr/>
          </p:nvSpPr>
          <p:spPr bwMode="auto">
            <a:xfrm>
              <a:off x="2362200" y="2209800"/>
              <a:ext cx="685800" cy="495300"/>
            </a:xfrm>
            <a:prstGeom prst="rect">
              <a:avLst/>
            </a:prstGeom>
            <a:solidFill>
              <a:schemeClr val="accent2">
                <a:lumMod val="40000"/>
                <a:lumOff val="60000"/>
              </a:schemeClr>
            </a:solid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en-US" altLang="zh-CN" dirty="0">
                  <a:latin typeface="Comic Sans MS" panose="030F0902030302020204" pitchFamily="66" charset="0"/>
                </a:rPr>
                <a:t>txt</a:t>
              </a:r>
              <a:endParaRPr lang="zh-CN" altLang="en-US" dirty="0">
                <a:latin typeface="Comic Sans MS" panose="030F0902030302020204" pitchFamily="66" charset="0"/>
              </a:endParaRPr>
            </a:p>
          </p:txBody>
        </p:sp>
      </p:grpSp>
      <p:sp>
        <p:nvSpPr>
          <p:cNvPr id="24" name="圆角矩形 23"/>
          <p:cNvSpPr/>
          <p:nvPr/>
        </p:nvSpPr>
        <p:spPr bwMode="auto">
          <a:xfrm>
            <a:off x="5332186" y="4010025"/>
            <a:ext cx="1689100" cy="742950"/>
          </a:xfrm>
          <a:prstGeom prst="roundRect">
            <a:avLst/>
          </a:prstGeom>
          <a:solidFill>
            <a:schemeClr val="bg2">
              <a:lumMod val="20000"/>
              <a:lumOff val="80000"/>
            </a:schemeClr>
          </a:solid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en-US" altLang="zh-CN" dirty="0">
                <a:latin typeface="Comic Sans MS" panose="030F0902030302020204" pitchFamily="66" charset="0"/>
                <a:ea typeface="华文新魏" panose="02010800040101010101" pitchFamily="2" charset="-122"/>
              </a:rPr>
              <a:t>L2</a:t>
            </a:r>
            <a:r>
              <a:rPr lang="zh-CN" altLang="en-US" dirty="0">
                <a:latin typeface="Comic Sans MS" panose="030F0902030302020204" pitchFamily="66" charset="0"/>
                <a:ea typeface="华文新魏" panose="02010800040101010101" pitchFamily="2" charset="-122"/>
              </a:rPr>
              <a:t>编译器</a:t>
            </a:r>
          </a:p>
        </p:txBody>
      </p:sp>
      <p:grpSp>
        <p:nvGrpSpPr>
          <p:cNvPr id="25" name="组合 24"/>
          <p:cNvGrpSpPr/>
          <p:nvPr/>
        </p:nvGrpSpPr>
        <p:grpSpPr>
          <a:xfrm>
            <a:off x="7772400" y="3886200"/>
            <a:ext cx="2514600" cy="990600"/>
            <a:chOff x="533400" y="2209800"/>
            <a:chExt cx="2514600" cy="990600"/>
          </a:xfrm>
        </p:grpSpPr>
        <p:sp>
          <p:nvSpPr>
            <p:cNvPr id="26" name="矩形 25"/>
            <p:cNvSpPr/>
            <p:nvPr/>
          </p:nvSpPr>
          <p:spPr bwMode="auto">
            <a:xfrm>
              <a:off x="533400" y="2209800"/>
              <a:ext cx="2514600" cy="990600"/>
            </a:xfrm>
            <a:prstGeom prst="rect">
              <a:avLst/>
            </a:prstGeom>
            <a:no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b" anchorCtr="1" compatLnSpc="1"/>
            <a:lstStyle/>
            <a:p>
              <a:pPr algn="ctr"/>
              <a:r>
                <a:rPr lang="zh-CN" altLang="en-US" dirty="0">
                  <a:latin typeface="Comic Sans MS" panose="030F0902030302020204" pitchFamily="66" charset="0"/>
                  <a:ea typeface="华文新魏" panose="02010800040101010101" pitchFamily="2" charset="-122"/>
                </a:rPr>
                <a:t>可执行的程序</a:t>
              </a:r>
            </a:p>
          </p:txBody>
        </p:sp>
        <p:sp>
          <p:nvSpPr>
            <p:cNvPr id="27" name="矩形 26"/>
            <p:cNvSpPr/>
            <p:nvPr/>
          </p:nvSpPr>
          <p:spPr bwMode="auto">
            <a:xfrm>
              <a:off x="2362200" y="2209800"/>
              <a:ext cx="685800" cy="495300"/>
            </a:xfrm>
            <a:prstGeom prst="rect">
              <a:avLst/>
            </a:prstGeom>
            <a:solidFill>
              <a:schemeClr val="accent2">
                <a:lumMod val="40000"/>
                <a:lumOff val="60000"/>
              </a:schemeClr>
            </a:solid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en-US" altLang="zh-CN" dirty="0">
                  <a:latin typeface="Comic Sans MS" panose="030F0902030302020204" pitchFamily="66" charset="0"/>
                </a:rPr>
                <a:t>exe</a:t>
              </a:r>
              <a:endParaRPr lang="zh-CN" altLang="en-US" dirty="0">
                <a:latin typeface="Comic Sans MS" panose="030F0902030302020204" pitchFamily="66" charset="0"/>
              </a:endParaRPr>
            </a:p>
          </p:txBody>
        </p:sp>
      </p:grpSp>
      <p:cxnSp>
        <p:nvCxnSpPr>
          <p:cNvPr id="28" name="直接箭头连接符 27"/>
          <p:cNvCxnSpPr>
            <a:stCxn id="19" idx="3"/>
            <a:endCxn id="24" idx="1"/>
          </p:cNvCxnSpPr>
          <p:nvPr/>
        </p:nvCxnSpPr>
        <p:spPr bwMode="auto">
          <a:xfrm>
            <a:off x="4564744" y="4381500"/>
            <a:ext cx="767443" cy="0"/>
          </a:xfrm>
          <a:prstGeom prst="straightConnector1">
            <a:avLst/>
          </a:prstGeom>
          <a:gradFill rotWithShape="0">
            <a:gsLst>
              <a:gs pos="0">
                <a:srgbClr val="A50021"/>
              </a:gs>
              <a:gs pos="100000">
                <a:schemeClr val="tx1"/>
              </a:gs>
            </a:gsLst>
            <a:lin ang="0" scaled="1"/>
          </a:gradFill>
          <a:ln w="31750" cap="flat" cmpd="sng" algn="ctr">
            <a:solidFill>
              <a:schemeClr val="tx1"/>
            </a:solidFill>
            <a:prstDash val="solid"/>
            <a:miter lim="800000"/>
            <a:headEnd type="none" w="med" len="med"/>
            <a:tailEnd type="triangle"/>
          </a:ln>
          <a:effectLst/>
        </p:spPr>
      </p:cxnSp>
      <p:cxnSp>
        <p:nvCxnSpPr>
          <p:cNvPr id="29" name="直接箭头连接符 28"/>
          <p:cNvCxnSpPr>
            <a:stCxn id="24" idx="3"/>
            <a:endCxn id="26" idx="1"/>
          </p:cNvCxnSpPr>
          <p:nvPr/>
        </p:nvCxnSpPr>
        <p:spPr bwMode="auto">
          <a:xfrm>
            <a:off x="7021286" y="4381500"/>
            <a:ext cx="751114" cy="0"/>
          </a:xfrm>
          <a:prstGeom prst="straightConnector1">
            <a:avLst/>
          </a:prstGeom>
          <a:gradFill rotWithShape="0">
            <a:gsLst>
              <a:gs pos="0">
                <a:srgbClr val="A50021"/>
              </a:gs>
              <a:gs pos="100000">
                <a:schemeClr val="tx1"/>
              </a:gs>
            </a:gsLst>
            <a:lin ang="0" scaled="1"/>
          </a:gradFill>
          <a:ln w="31750" cap="flat" cmpd="sng" algn="ctr">
            <a:solidFill>
              <a:schemeClr val="tx1"/>
            </a:solidFill>
            <a:prstDash val="solid"/>
            <a:miter lim="800000"/>
            <a:headEnd type="none" w="med" len="med"/>
            <a:tailEnd type="triangle"/>
          </a:ln>
          <a:effectLst/>
        </p:spPr>
      </p:cxnSp>
      <p:sp>
        <p:nvSpPr>
          <p:cNvPr id="40" name="下箭头 39"/>
          <p:cNvSpPr/>
          <p:nvPr/>
        </p:nvSpPr>
        <p:spPr bwMode="auto">
          <a:xfrm rot="4269055">
            <a:off x="7020894" y="3187075"/>
            <a:ext cx="385536" cy="781050"/>
          </a:xfrm>
          <a:prstGeom prst="downArrow">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grpSp>
        <p:nvGrpSpPr>
          <p:cNvPr id="41" name="组合 40"/>
          <p:cNvGrpSpPr/>
          <p:nvPr/>
        </p:nvGrpSpPr>
        <p:grpSpPr>
          <a:xfrm>
            <a:off x="2050143" y="5210175"/>
            <a:ext cx="2514600" cy="990600"/>
            <a:chOff x="533400" y="2209800"/>
            <a:chExt cx="2514600" cy="990600"/>
          </a:xfrm>
        </p:grpSpPr>
        <p:sp>
          <p:nvSpPr>
            <p:cNvPr id="42" name="矩形 41"/>
            <p:cNvSpPr/>
            <p:nvPr/>
          </p:nvSpPr>
          <p:spPr bwMode="auto">
            <a:xfrm>
              <a:off x="533400" y="2209800"/>
              <a:ext cx="2514600" cy="990600"/>
            </a:xfrm>
            <a:prstGeom prst="rect">
              <a:avLst/>
            </a:prstGeom>
            <a:no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b" anchorCtr="1" compatLnSpc="1"/>
            <a:lstStyle/>
            <a:p>
              <a:pPr algn="ctr"/>
              <a:r>
                <a:rPr lang="zh-CN" altLang="en-US" dirty="0">
                  <a:latin typeface="Comic Sans MS" panose="030F0902030302020204" pitchFamily="66" charset="0"/>
                  <a:ea typeface="华文新魏" panose="02010800040101010101" pitchFamily="2" charset="-122"/>
                </a:rPr>
                <a:t>输入</a:t>
              </a:r>
            </a:p>
          </p:txBody>
        </p:sp>
        <p:sp>
          <p:nvSpPr>
            <p:cNvPr id="44" name="矩形 43"/>
            <p:cNvSpPr/>
            <p:nvPr/>
          </p:nvSpPr>
          <p:spPr bwMode="auto">
            <a:xfrm>
              <a:off x="2362200" y="2209800"/>
              <a:ext cx="685800" cy="495300"/>
            </a:xfrm>
            <a:prstGeom prst="rect">
              <a:avLst/>
            </a:prstGeom>
            <a:solidFill>
              <a:schemeClr val="accent2">
                <a:lumMod val="40000"/>
                <a:lumOff val="60000"/>
              </a:schemeClr>
            </a:solid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en-US" altLang="zh-CN" dirty="0">
                  <a:latin typeface="Comic Sans MS" panose="030F0902030302020204" pitchFamily="66" charset="0"/>
                </a:rPr>
                <a:t>x</a:t>
              </a:r>
              <a:endParaRPr lang="zh-CN" altLang="en-US" dirty="0">
                <a:latin typeface="Comic Sans MS" panose="030F0902030302020204" pitchFamily="66" charset="0"/>
              </a:endParaRPr>
            </a:p>
          </p:txBody>
        </p:sp>
      </p:grpSp>
      <p:sp>
        <p:nvSpPr>
          <p:cNvPr id="45" name="圆角矩形 44"/>
          <p:cNvSpPr/>
          <p:nvPr/>
        </p:nvSpPr>
        <p:spPr bwMode="auto">
          <a:xfrm>
            <a:off x="5332186" y="5334000"/>
            <a:ext cx="1689100" cy="742950"/>
          </a:xfrm>
          <a:prstGeom prst="roundRect">
            <a:avLst/>
          </a:prstGeom>
          <a:solidFill>
            <a:schemeClr val="bg2">
              <a:lumMod val="20000"/>
              <a:lumOff val="80000"/>
            </a:schemeClr>
          </a:solid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zh-CN" altLang="en-US" dirty="0">
                <a:latin typeface="Comic Sans MS" panose="030F0902030302020204" pitchFamily="66" charset="0"/>
                <a:ea typeface="华文新魏" panose="02010800040101010101" pitchFamily="2" charset="-122"/>
              </a:rPr>
              <a:t>程序</a:t>
            </a:r>
          </a:p>
        </p:txBody>
      </p:sp>
      <p:grpSp>
        <p:nvGrpSpPr>
          <p:cNvPr id="46" name="组合 45"/>
          <p:cNvGrpSpPr/>
          <p:nvPr/>
        </p:nvGrpSpPr>
        <p:grpSpPr>
          <a:xfrm>
            <a:off x="7772400" y="5210175"/>
            <a:ext cx="2514600" cy="990600"/>
            <a:chOff x="533400" y="2209800"/>
            <a:chExt cx="2514600" cy="990600"/>
          </a:xfrm>
        </p:grpSpPr>
        <p:sp>
          <p:nvSpPr>
            <p:cNvPr id="47" name="矩形 46"/>
            <p:cNvSpPr/>
            <p:nvPr/>
          </p:nvSpPr>
          <p:spPr bwMode="auto">
            <a:xfrm>
              <a:off x="533400" y="2209800"/>
              <a:ext cx="2514600" cy="990600"/>
            </a:xfrm>
            <a:prstGeom prst="rect">
              <a:avLst/>
            </a:prstGeom>
            <a:no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b" anchorCtr="1" compatLnSpc="1"/>
            <a:lstStyle/>
            <a:p>
              <a:pPr algn="ctr"/>
              <a:r>
                <a:rPr lang="zh-CN" altLang="en-US" dirty="0">
                  <a:latin typeface="Comic Sans MS" panose="030F0902030302020204" pitchFamily="66" charset="0"/>
                  <a:ea typeface="华文新魏" panose="02010800040101010101" pitchFamily="2" charset="-122"/>
                </a:rPr>
                <a:t>输出</a:t>
              </a:r>
            </a:p>
          </p:txBody>
        </p:sp>
        <p:sp>
          <p:nvSpPr>
            <p:cNvPr id="48" name="矩形 47"/>
            <p:cNvSpPr/>
            <p:nvPr/>
          </p:nvSpPr>
          <p:spPr bwMode="auto">
            <a:xfrm>
              <a:off x="2362200" y="2209800"/>
              <a:ext cx="685800" cy="495300"/>
            </a:xfrm>
            <a:prstGeom prst="rect">
              <a:avLst/>
            </a:prstGeom>
            <a:solidFill>
              <a:schemeClr val="accent2">
                <a:lumMod val="40000"/>
                <a:lumOff val="60000"/>
              </a:schemeClr>
            </a:solidFill>
            <a:ln w="9525" cap="flat" cmpd="sng" algn="ctr">
              <a:solidFill>
                <a:schemeClr val="tx2"/>
              </a:solidFill>
              <a:prstDash val="solid"/>
              <a:miter lim="800000"/>
              <a:headEnd type="none" w="med" len="med"/>
              <a:tailEnd type="none" w="med" len="med"/>
            </a:ln>
            <a:effectLst/>
          </p:spPr>
          <p:txBody>
            <a:bodyPr vert="horz" wrap="none" lIns="91440" tIns="45720" rIns="91440" bIns="45720" numCol="1" rtlCol="0" anchor="ctr" anchorCtr="0" compatLnSpc="1"/>
            <a:lstStyle/>
            <a:p>
              <a:pPr algn="ctr"/>
              <a:r>
                <a:rPr lang="en-US" altLang="zh-CN" dirty="0">
                  <a:latin typeface="Comic Sans MS" panose="030F0902030302020204" pitchFamily="66" charset="0"/>
                </a:rPr>
                <a:t>y</a:t>
              </a:r>
              <a:endParaRPr lang="zh-CN" altLang="en-US" dirty="0">
                <a:latin typeface="Comic Sans MS" panose="030F0902030302020204" pitchFamily="66" charset="0"/>
              </a:endParaRPr>
            </a:p>
          </p:txBody>
        </p:sp>
      </p:grpSp>
      <p:cxnSp>
        <p:nvCxnSpPr>
          <p:cNvPr id="49" name="直接箭头连接符 48"/>
          <p:cNvCxnSpPr>
            <a:stCxn id="42" idx="3"/>
            <a:endCxn id="45" idx="1"/>
          </p:cNvCxnSpPr>
          <p:nvPr/>
        </p:nvCxnSpPr>
        <p:spPr bwMode="auto">
          <a:xfrm>
            <a:off x="4564744" y="5705475"/>
            <a:ext cx="767443" cy="0"/>
          </a:xfrm>
          <a:prstGeom prst="straightConnector1">
            <a:avLst/>
          </a:prstGeom>
          <a:gradFill rotWithShape="0">
            <a:gsLst>
              <a:gs pos="0">
                <a:srgbClr val="A50021"/>
              </a:gs>
              <a:gs pos="100000">
                <a:schemeClr val="tx1"/>
              </a:gs>
            </a:gsLst>
            <a:lin ang="0" scaled="1"/>
          </a:gradFill>
          <a:ln w="31750" cap="flat" cmpd="sng" algn="ctr">
            <a:solidFill>
              <a:schemeClr val="tx1"/>
            </a:solidFill>
            <a:prstDash val="solid"/>
            <a:miter lim="800000"/>
            <a:headEnd type="none" w="med" len="med"/>
            <a:tailEnd type="triangle"/>
          </a:ln>
          <a:effectLst/>
        </p:spPr>
      </p:cxnSp>
      <p:cxnSp>
        <p:nvCxnSpPr>
          <p:cNvPr id="50" name="直接箭头连接符 49"/>
          <p:cNvCxnSpPr>
            <a:stCxn id="45" idx="3"/>
            <a:endCxn id="47" idx="1"/>
          </p:cNvCxnSpPr>
          <p:nvPr/>
        </p:nvCxnSpPr>
        <p:spPr bwMode="auto">
          <a:xfrm>
            <a:off x="7021286" y="5705475"/>
            <a:ext cx="751114" cy="0"/>
          </a:xfrm>
          <a:prstGeom prst="straightConnector1">
            <a:avLst/>
          </a:prstGeom>
          <a:gradFill rotWithShape="0">
            <a:gsLst>
              <a:gs pos="0">
                <a:srgbClr val="A50021"/>
              </a:gs>
              <a:gs pos="100000">
                <a:schemeClr val="tx1"/>
              </a:gs>
            </a:gsLst>
            <a:lin ang="0" scaled="1"/>
          </a:gradFill>
          <a:ln w="31750" cap="flat" cmpd="sng" algn="ctr">
            <a:solidFill>
              <a:schemeClr val="tx1"/>
            </a:solidFill>
            <a:prstDash val="solid"/>
            <a:miter lim="800000"/>
            <a:headEnd type="none" w="med" len="med"/>
            <a:tailEnd type="triangle"/>
          </a:ln>
          <a:effectLst/>
        </p:spPr>
      </p:cxnSp>
      <p:sp>
        <p:nvSpPr>
          <p:cNvPr id="51" name="下箭头 50"/>
          <p:cNvSpPr/>
          <p:nvPr/>
        </p:nvSpPr>
        <p:spPr bwMode="auto">
          <a:xfrm rot="4269055">
            <a:off x="7020894" y="4634875"/>
            <a:ext cx="385536" cy="781050"/>
          </a:xfrm>
          <a:prstGeom prst="downArrow">
            <a:avLst/>
          </a:prstGeom>
          <a:solidFill>
            <a:schemeClr val="accent2">
              <a:lumMod val="40000"/>
              <a:lumOff val="6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endParaRPr lang="zh-CN" altLang="en-US">
              <a:latin typeface="Lucida San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par>
                                <p:cTn id="69" presetID="10"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40" grpId="0" animBg="1"/>
      <p:bldP spid="45" grpId="0" animBg="1"/>
      <p:bldP spid="5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2"/>
          <p:cNvSpPr>
            <a:spLocks noChangeArrowheads="1"/>
          </p:cNvSpPr>
          <p:nvPr/>
        </p:nvSpPr>
        <p:spPr bwMode="auto">
          <a:xfrm>
            <a:off x="2265634" y="3066739"/>
            <a:ext cx="5834063" cy="2949575"/>
          </a:xfrm>
          <a:prstGeom prst="ellipse">
            <a:avLst/>
          </a:prstGeom>
          <a:solidFill>
            <a:schemeClr val="accent5">
              <a:lumMod val="20000"/>
              <a:lumOff val="80000"/>
            </a:schemeClr>
          </a:solidFill>
          <a:ln w="28575">
            <a:solidFill>
              <a:schemeClr val="tx1"/>
            </a:solidFill>
            <a:round/>
          </a:ln>
          <a:effectLst/>
        </p:spPr>
        <p:txBody>
          <a:bodyPr wrap="none" anchor="ctr"/>
          <a:lstStyle/>
          <a:p>
            <a:endParaRPr lang="zh-CN" altLang="en-US">
              <a:latin typeface="Comic Sans MS" panose="030F0902030302020204" pitchFamily="66" charset="0"/>
            </a:endParaRPr>
          </a:p>
        </p:txBody>
      </p:sp>
      <p:sp>
        <p:nvSpPr>
          <p:cNvPr id="3" name="内容占位符 2"/>
          <p:cNvSpPr>
            <a:spLocks noGrp="1"/>
          </p:cNvSpPr>
          <p:nvPr>
            <p:ph idx="1"/>
          </p:nvPr>
        </p:nvSpPr>
        <p:spPr/>
        <p:txBody>
          <a:bodyPr/>
          <a:lstStyle/>
          <a:p>
            <a:r>
              <a:rPr lang="zh-CN" altLang="en-US" dirty="0"/>
              <a:t>自展技术</a:t>
            </a:r>
            <a:r>
              <a:rPr lang="en-US" altLang="zh-CN" dirty="0"/>
              <a:t>(bootstrapping)</a:t>
            </a:r>
          </a:p>
          <a:p>
            <a:pPr lvl="1"/>
            <a:r>
              <a:rPr lang="zh-CN" altLang="en-US" dirty="0"/>
              <a:t>直接用目标机器上的机器语言书写源语言的编译程序工作量太大</a:t>
            </a:r>
          </a:p>
          <a:p>
            <a:pPr lvl="1"/>
            <a:r>
              <a:rPr lang="zh-CN" altLang="en-US" dirty="0"/>
              <a:t>用目标机器上的机器语言书写源语言的一个子集的编译程序，然后再用这个子集作为书写语言，实现源语言的编译程序，这就是自展技术</a:t>
            </a:r>
            <a:endParaRPr lang="en-US" altLang="zh-CN" dirty="0"/>
          </a:p>
        </p:txBody>
      </p:sp>
      <p:sp>
        <p:nvSpPr>
          <p:cNvPr id="4" name="灯片编号占位符 3"/>
          <p:cNvSpPr>
            <a:spLocks noGrp="1"/>
          </p:cNvSpPr>
          <p:nvPr>
            <p:ph type="sldNum" sz="quarter" idx="12"/>
          </p:nvPr>
        </p:nvSpPr>
        <p:spPr/>
        <p:txBody>
          <a:bodyPr/>
          <a:lstStyle/>
          <a:p>
            <a:fld id="{91F816EA-24CC-2048-859A-C5EA9F275392}" type="slidenum">
              <a:rPr lang="en-US" smtClean="0"/>
              <a:t>58</a:t>
            </a:fld>
            <a:endParaRPr lang="en-US" dirty="0"/>
          </a:p>
        </p:txBody>
      </p:sp>
      <p:sp>
        <p:nvSpPr>
          <p:cNvPr id="2" name="标题 1"/>
          <p:cNvSpPr>
            <a:spLocks noGrp="1"/>
          </p:cNvSpPr>
          <p:nvPr>
            <p:ph type="title"/>
          </p:nvPr>
        </p:nvSpPr>
        <p:spPr/>
        <p:txBody>
          <a:bodyPr/>
          <a:lstStyle/>
          <a:p>
            <a:r>
              <a:rPr lang="zh-CN" altLang="en-US" dirty="0"/>
              <a:t>编译程序的生成</a:t>
            </a:r>
          </a:p>
        </p:txBody>
      </p:sp>
      <p:sp>
        <p:nvSpPr>
          <p:cNvPr id="6" name="Oval 4"/>
          <p:cNvSpPr>
            <a:spLocks noChangeArrowheads="1"/>
          </p:cNvSpPr>
          <p:nvPr/>
        </p:nvSpPr>
        <p:spPr bwMode="auto">
          <a:xfrm>
            <a:off x="2872853" y="3489384"/>
            <a:ext cx="4267200" cy="2301875"/>
          </a:xfrm>
          <a:prstGeom prst="ellipse">
            <a:avLst/>
          </a:prstGeom>
          <a:solidFill>
            <a:schemeClr val="accent1">
              <a:lumMod val="20000"/>
              <a:lumOff val="80000"/>
            </a:schemeClr>
          </a:solidFill>
          <a:ln w="28575">
            <a:solidFill>
              <a:schemeClr val="tx1"/>
            </a:solidFill>
            <a:round/>
          </a:ln>
          <a:effectLst/>
        </p:spPr>
        <p:txBody>
          <a:bodyPr wrap="none" anchor="ctr"/>
          <a:lstStyle/>
          <a:p>
            <a:endParaRPr lang="zh-CN" altLang="en-US">
              <a:latin typeface="Comic Sans MS" panose="030F0902030302020204" pitchFamily="66" charset="0"/>
            </a:endParaRPr>
          </a:p>
        </p:txBody>
      </p:sp>
      <p:sp>
        <p:nvSpPr>
          <p:cNvPr id="7" name="Oval 5"/>
          <p:cNvSpPr>
            <a:spLocks noChangeArrowheads="1"/>
          </p:cNvSpPr>
          <p:nvPr/>
        </p:nvSpPr>
        <p:spPr bwMode="auto">
          <a:xfrm>
            <a:off x="3191941" y="4060554"/>
            <a:ext cx="3429000" cy="1430338"/>
          </a:xfrm>
          <a:prstGeom prst="ellipse">
            <a:avLst/>
          </a:prstGeom>
          <a:solidFill>
            <a:schemeClr val="accent4">
              <a:lumMod val="60000"/>
              <a:lumOff val="40000"/>
            </a:schemeClr>
          </a:solidFill>
          <a:ln w="28575">
            <a:solidFill>
              <a:schemeClr val="tx1"/>
            </a:solidFill>
            <a:round/>
          </a:ln>
          <a:effectLst/>
        </p:spPr>
        <p:txBody>
          <a:bodyPr wrap="none" anchor="ctr"/>
          <a:lstStyle/>
          <a:p>
            <a:endParaRPr lang="zh-CN" altLang="en-US">
              <a:latin typeface="Comic Sans MS" panose="030F0902030302020204" pitchFamily="66" charset="0"/>
            </a:endParaRPr>
          </a:p>
        </p:txBody>
      </p:sp>
      <p:sp>
        <p:nvSpPr>
          <p:cNvPr id="8" name="Oval 6"/>
          <p:cNvSpPr>
            <a:spLocks noChangeArrowheads="1"/>
          </p:cNvSpPr>
          <p:nvPr/>
        </p:nvSpPr>
        <p:spPr bwMode="auto">
          <a:xfrm>
            <a:off x="3885678" y="4576492"/>
            <a:ext cx="2133600" cy="838200"/>
          </a:xfrm>
          <a:prstGeom prst="ellipse">
            <a:avLst/>
          </a:prstGeom>
          <a:solidFill>
            <a:schemeClr val="bg2"/>
          </a:solidFill>
          <a:ln w="28575">
            <a:solidFill>
              <a:schemeClr val="tx1"/>
            </a:solidFill>
            <a:round/>
          </a:ln>
          <a:effectLst/>
        </p:spPr>
        <p:txBody>
          <a:bodyPr wrap="none" anchor="ctr"/>
          <a:lstStyle/>
          <a:p>
            <a:endParaRPr lang="zh-CN" altLang="en-US">
              <a:latin typeface="Comic Sans MS" panose="030F0902030302020204" pitchFamily="66" charset="0"/>
            </a:endParaRPr>
          </a:p>
        </p:txBody>
      </p:sp>
      <p:sp>
        <p:nvSpPr>
          <p:cNvPr id="9" name="Text Box 7"/>
          <p:cNvSpPr txBox="1">
            <a:spLocks noChangeArrowheads="1"/>
          </p:cNvSpPr>
          <p:nvPr/>
        </p:nvSpPr>
        <p:spPr bwMode="auto">
          <a:xfrm>
            <a:off x="4527028" y="4108179"/>
            <a:ext cx="6556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Comic Sans MS" panose="030F0902030302020204" pitchFamily="66" charset="0"/>
              </a:rPr>
              <a:t>L</a:t>
            </a:r>
            <a:r>
              <a:rPr lang="en-US" altLang="zh-CN" baseline="-25000">
                <a:latin typeface="Comic Sans MS" panose="030F0902030302020204" pitchFamily="66" charset="0"/>
              </a:rPr>
              <a:t>2</a:t>
            </a:r>
          </a:p>
        </p:txBody>
      </p:sp>
      <p:sp>
        <p:nvSpPr>
          <p:cNvPr id="10" name="Text Box 8"/>
          <p:cNvSpPr txBox="1">
            <a:spLocks noChangeArrowheads="1"/>
          </p:cNvSpPr>
          <p:nvPr/>
        </p:nvSpPr>
        <p:spPr bwMode="auto">
          <a:xfrm>
            <a:off x="4541317" y="3460479"/>
            <a:ext cx="5683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latin typeface="Comic Sans MS" panose="030F0902030302020204" pitchFamily="66" charset="0"/>
              </a:rPr>
              <a:t>L</a:t>
            </a:r>
            <a:r>
              <a:rPr lang="en-US" altLang="zh-CN" baseline="-25000" dirty="0">
                <a:latin typeface="Comic Sans MS" panose="030F0902030302020204" pitchFamily="66" charset="0"/>
              </a:rPr>
              <a:t>3</a:t>
            </a:r>
          </a:p>
        </p:txBody>
      </p:sp>
      <p:sp>
        <p:nvSpPr>
          <p:cNvPr id="11" name="Text Box 9"/>
          <p:cNvSpPr txBox="1">
            <a:spLocks noChangeArrowheads="1"/>
          </p:cNvSpPr>
          <p:nvPr/>
        </p:nvSpPr>
        <p:spPr bwMode="auto">
          <a:xfrm>
            <a:off x="4606403" y="4805092"/>
            <a:ext cx="8001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latin typeface="Comic Sans MS" panose="030F0902030302020204" pitchFamily="66" charset="0"/>
              </a:rPr>
              <a:t>L</a:t>
            </a:r>
            <a:r>
              <a:rPr lang="en-US" altLang="zh-CN" baseline="-25000" dirty="0">
                <a:latin typeface="Comic Sans MS" panose="030F0902030302020204" pitchFamily="66" charset="0"/>
              </a:rPr>
              <a:t>1</a:t>
            </a:r>
          </a:p>
        </p:txBody>
      </p:sp>
      <p:sp>
        <p:nvSpPr>
          <p:cNvPr id="13" name="Text Box 13"/>
          <p:cNvSpPr txBox="1">
            <a:spLocks noChangeArrowheads="1"/>
          </p:cNvSpPr>
          <p:nvPr/>
        </p:nvSpPr>
        <p:spPr bwMode="auto">
          <a:xfrm>
            <a:off x="6117703" y="2909618"/>
            <a:ext cx="800100" cy="5032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000" baseline="-25000">
                <a:latin typeface="Comic Sans MS" panose="030F0902030302020204" pitchFamily="66" charset="0"/>
              </a:rPr>
              <a:t>…</a:t>
            </a:r>
          </a:p>
        </p:txBody>
      </p:sp>
      <p:sp>
        <p:nvSpPr>
          <p:cNvPr id="14" name="Text Box 14"/>
          <p:cNvSpPr txBox="1">
            <a:spLocks noChangeArrowheads="1"/>
          </p:cNvSpPr>
          <p:nvPr/>
        </p:nvSpPr>
        <p:spPr bwMode="auto">
          <a:xfrm>
            <a:off x="7309917" y="3677853"/>
            <a:ext cx="5683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Comic Sans MS" panose="030F0902030302020204" pitchFamily="66" charset="0"/>
              </a:rPr>
              <a:t>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10"/>
                                        <p:tgtEl>
                                          <p:spTgt spid="8"/>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amond(i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amond(in)">
                                      <p:cBhvr>
                                        <p:cTn id="15" dur="500"/>
                                        <p:tgtEl>
                                          <p:spTgt spid="7"/>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amond(i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amond(in)">
                                      <p:cBhvr>
                                        <p:cTn id="23" dur="500"/>
                                        <p:tgtEl>
                                          <p:spTgt spid="6"/>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amond(i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amond(in)">
                                      <p:cBhvr>
                                        <p:cTn id="31" dur="500"/>
                                        <p:tgtEl>
                                          <p:spTgt spid="12"/>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amond(in)">
                                      <p:cBhvr>
                                        <p:cTn id="34" dur="500"/>
                                        <p:tgtEl>
                                          <p:spTgt spid="13"/>
                                        </p:tgtEl>
                                      </p:cBhvr>
                                    </p:animEffect>
                                  </p:childTnLst>
                                </p:cTn>
                              </p:par>
                              <p:par>
                                <p:cTn id="35" presetID="8" presetClass="entr" presetSubtype="16"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amond(in)">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animBg="1"/>
      <p:bldP spid="8" grpId="0" animBg="1"/>
      <p:bldP spid="9" grpId="0"/>
      <p:bldP spid="10" grpId="0"/>
      <p:bldP spid="11" grpId="0"/>
      <p:bldP spid="13"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64751EE-3839-AA42-9E98-4CDFF14CEF55}"/>
              </a:ext>
            </a:extLst>
          </p:cNvPr>
          <p:cNvSpPr>
            <a:spLocks noGrp="1"/>
          </p:cNvSpPr>
          <p:nvPr>
            <p:ph idx="1"/>
          </p:nvPr>
        </p:nvSpPr>
        <p:spPr>
          <a:xfrm>
            <a:off x="406400" y="838200"/>
            <a:ext cx="11379200" cy="5517976"/>
          </a:xfrm>
        </p:spPr>
        <p:txBody>
          <a:bodyPr/>
          <a:lstStyle/>
          <a:p>
            <a:r>
              <a:rPr kumimoji="1" lang="zh-CN" altLang="en-US" dirty="0">
                <a:latin typeface="Times New Roman" panose="02020603050405020304" pitchFamily="18" charset="0"/>
                <a:cs typeface="Times New Roman" panose="02020603050405020304" pitchFamily="18" charset="0"/>
              </a:rPr>
              <a:t>开源</a:t>
            </a:r>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GCC:</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hlinkClick r:id="rId2"/>
              </a:rPr>
              <a:t>https://gcc.gnu.org</a:t>
            </a:r>
            <a:r>
              <a:rPr kumimoji="1" lang="zh-CN" altLang="en-US" dirty="0">
                <a:latin typeface="Times New Roman" panose="02020603050405020304" pitchFamily="18" charset="0"/>
                <a:cs typeface="Times New Roman" panose="02020603050405020304" pitchFamily="18" charset="0"/>
              </a:rPr>
              <a:t> </a:t>
            </a:r>
            <a:endParaRPr kumimoji="1" lang="en-US" altLang="zh-CN" dirty="0">
              <a:latin typeface="Times New Roman" panose="02020603050405020304" pitchFamily="18" charset="0"/>
              <a:cs typeface="Times New Roman" panose="02020603050405020304" pitchFamily="18" charset="0"/>
            </a:endParaRPr>
          </a:p>
          <a:p>
            <a:pPr lvl="2"/>
            <a:r>
              <a:rPr kumimoji="1" lang="zh-CN" altLang="en-US" dirty="0">
                <a:latin typeface="Times New Roman" panose="02020603050405020304" pitchFamily="18" charset="0"/>
                <a:cs typeface="Times New Roman" panose="02020603050405020304" pitchFamily="18" charset="0"/>
              </a:rPr>
              <a:t>龙芯</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hlinkClick r:id="rId3"/>
              </a:rPr>
              <a:t>http://www.loongnix.cn/index.php/GCC</a:t>
            </a:r>
            <a:r>
              <a:rPr kumimoji="1" lang="zh-CN" altLang="en-US" dirty="0">
                <a:latin typeface="Times New Roman" panose="02020603050405020304" pitchFamily="18" charset="0"/>
                <a:cs typeface="Times New Roman" panose="02020603050405020304" pitchFamily="18" charset="0"/>
              </a:rPr>
              <a:t> </a:t>
            </a:r>
            <a:endParaRPr kumimoji="1" lang="en-US" altLang="zh-CN" dirty="0">
              <a:latin typeface="Times New Roman" panose="02020603050405020304" pitchFamily="18" charset="0"/>
              <a:cs typeface="Times New Roman" panose="02020603050405020304" pitchFamily="18" charset="0"/>
            </a:endParaRPr>
          </a:p>
          <a:p>
            <a:pPr lvl="2"/>
            <a:r>
              <a:rPr kumimoji="1" lang="zh-CN" altLang="en-US" dirty="0">
                <a:latin typeface="Times New Roman" panose="02020603050405020304" pitchFamily="18" charset="0"/>
                <a:cs typeface="Times New Roman" panose="02020603050405020304" pitchFamily="18" charset="0"/>
              </a:rPr>
              <a:t>神威</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hlinkClick r:id="rId4"/>
              </a:rPr>
              <a:t>http://nsccwx.cn</a:t>
            </a:r>
            <a:r>
              <a:rPr kumimoji="1" lang="zh-CN" altLang="en-US" dirty="0">
                <a:latin typeface="Times New Roman" panose="02020603050405020304" pitchFamily="18" charset="0"/>
                <a:cs typeface="Times New Roman" panose="02020603050405020304" pitchFamily="18" charset="0"/>
              </a:rPr>
              <a:t> </a:t>
            </a:r>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Clang/LLVM:</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hlinkClick r:id="rId5"/>
              </a:rPr>
              <a:t>https://llvm.org</a:t>
            </a:r>
            <a:r>
              <a:rPr kumimoji="1" lang="zh-CN" altLang="en-US" dirty="0">
                <a:latin typeface="Times New Roman" panose="02020603050405020304" pitchFamily="18" charset="0"/>
                <a:cs typeface="Times New Roman" panose="02020603050405020304" pitchFamily="18" charset="0"/>
              </a:rPr>
              <a:t> </a:t>
            </a:r>
            <a:endParaRPr kumimoji="1" lang="en-US" altLang="zh-CN" dirty="0">
              <a:latin typeface="Times New Roman" panose="02020603050405020304" pitchFamily="18" charset="0"/>
              <a:cs typeface="Times New Roman" panose="02020603050405020304" pitchFamily="18" charset="0"/>
            </a:endParaRPr>
          </a:p>
          <a:p>
            <a:pPr lvl="2"/>
            <a:r>
              <a:rPr kumimoji="1" lang="zh-CN" altLang="en-US" dirty="0">
                <a:latin typeface="Times New Roman" panose="02020603050405020304" pitchFamily="18" charset="0"/>
                <a:cs typeface="Times New Roman" panose="02020603050405020304" pitchFamily="18" charset="0"/>
              </a:rPr>
              <a:t>毕昇编译器</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鲲鹏平台高性能编译器</a:t>
            </a:r>
            <a:endParaRPr kumimoji="1" lang="en-US" altLang="zh-CN" dirty="0">
              <a:latin typeface="Times New Roman" panose="02020603050405020304" pitchFamily="18" charset="0"/>
              <a:cs typeface="Times New Roman" panose="02020603050405020304" pitchFamily="18" charset="0"/>
            </a:endParaRPr>
          </a:p>
          <a:p>
            <a:pPr lvl="3"/>
            <a:r>
              <a:rPr kumimoji="1" lang="zh-CN" altLang="en-US" dirty="0">
                <a:latin typeface="Times New Roman" panose="02020603050405020304" pitchFamily="18" charset="0"/>
                <a:cs typeface="Times New Roman" panose="02020603050405020304" pitchFamily="18" charset="0"/>
              </a:rPr>
              <a:t>基于</a:t>
            </a:r>
            <a:r>
              <a:rPr kumimoji="1" lang="en-US" altLang="zh-CN" dirty="0">
                <a:latin typeface="Times New Roman" panose="02020603050405020304" pitchFamily="18" charset="0"/>
                <a:cs typeface="Times New Roman" panose="02020603050405020304" pitchFamily="18" charset="0"/>
              </a:rPr>
              <a:t>LLVM</a:t>
            </a:r>
            <a:r>
              <a:rPr kumimoji="1" lang="zh-CN" altLang="en-US" dirty="0">
                <a:latin typeface="Times New Roman" panose="02020603050405020304" pitchFamily="18" charset="0"/>
                <a:cs typeface="Times New Roman" panose="02020603050405020304" pitchFamily="18" charset="0"/>
              </a:rPr>
              <a:t>开发</a:t>
            </a:r>
            <a:endParaRPr kumimoji="1" lang="en-US" altLang="zh-CN" dirty="0">
              <a:latin typeface="Times New Roman" panose="02020603050405020304" pitchFamily="18" charset="0"/>
              <a:cs typeface="Times New Roman" panose="02020603050405020304" pitchFamily="18" charset="0"/>
            </a:endParaRPr>
          </a:p>
          <a:p>
            <a:pPr lvl="3"/>
            <a:r>
              <a:rPr kumimoji="1" lang="zh-CN" altLang="en-US" dirty="0">
                <a:latin typeface="Times New Roman" panose="02020603050405020304" pitchFamily="18" charset="0"/>
                <a:cs typeface="Times New Roman" panose="02020603050405020304" pitchFamily="18" charset="0"/>
              </a:rPr>
              <a:t>对中端及后端进行深度优化</a:t>
            </a:r>
            <a:endParaRPr kumimoji="1" lang="en-US" altLang="zh-CN" dirty="0">
              <a:latin typeface="Times New Roman" panose="02020603050405020304" pitchFamily="18" charset="0"/>
              <a:cs typeface="Times New Roman" panose="02020603050405020304" pitchFamily="18" charset="0"/>
            </a:endParaRPr>
          </a:p>
          <a:p>
            <a:pPr lvl="3"/>
            <a:r>
              <a:rPr kumimoji="1" lang="zh-CN" altLang="en-US" dirty="0">
                <a:latin typeface="Times New Roman" panose="02020603050405020304" pitchFamily="18" charset="0"/>
                <a:cs typeface="Times New Roman" panose="02020603050405020304" pitchFamily="18" charset="0"/>
              </a:rPr>
              <a:t>集成</a:t>
            </a:r>
            <a:r>
              <a:rPr kumimoji="1" lang="en-US" altLang="zh-CN" dirty="0">
                <a:latin typeface="Times New Roman" panose="02020603050405020304" pitchFamily="18" charset="0"/>
                <a:cs typeface="Times New Roman" panose="02020603050405020304" pitchFamily="18" charset="0"/>
              </a:rPr>
              <a:t>auto-tuner</a:t>
            </a:r>
            <a:r>
              <a:rPr kumimoji="1" lang="zh-CN" altLang="en-US" dirty="0">
                <a:latin typeface="Times New Roman" panose="02020603050405020304" pitchFamily="18" charset="0"/>
                <a:cs typeface="Times New Roman" panose="02020603050405020304" pitchFamily="18" charset="0"/>
              </a:rPr>
              <a:t>支持编译器自动调优</a:t>
            </a:r>
            <a:endParaRPr kumimoji="1" lang="en-US" altLang="zh-CN" dirty="0">
              <a:latin typeface="Times New Roman" panose="02020603050405020304" pitchFamily="18" charset="0"/>
              <a:cs typeface="Times New Roman" panose="02020603050405020304" pitchFamily="18" charset="0"/>
            </a:endParaRPr>
          </a:p>
          <a:p>
            <a:pPr lvl="2"/>
            <a:r>
              <a:rPr kumimoji="1" lang="zh-CN" altLang="en-US" dirty="0">
                <a:latin typeface="Times New Roman" panose="02020603050405020304" pitchFamily="18" charset="0"/>
                <a:cs typeface="Times New Roman" panose="02020603050405020304" pitchFamily="18" charset="0"/>
              </a:rPr>
              <a:t>龙芯</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hlinkClick r:id="rId6"/>
              </a:rPr>
              <a:t>http://www.loongnix.cn/index.php/LLVM</a:t>
            </a:r>
            <a:r>
              <a:rPr kumimoji="1" lang="zh-CN" altLang="en-US" dirty="0">
                <a:latin typeface="Times New Roman" panose="02020603050405020304" pitchFamily="18" charset="0"/>
                <a:cs typeface="Times New Roman" panose="02020603050405020304" pitchFamily="18" charset="0"/>
              </a:rPr>
              <a:t> </a:t>
            </a:r>
            <a:endParaRPr kumimoji="1" lang="en-US" altLang="zh-CN"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闭源</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intel</a:t>
            </a:r>
            <a:r>
              <a:rPr kumimoji="1" lang="zh-CN" altLang="en-US" dirty="0">
                <a:latin typeface="Times New Roman" panose="02020603050405020304" pitchFamily="18" charset="0"/>
                <a:cs typeface="Times New Roman" panose="02020603050405020304" pitchFamily="18" charset="0"/>
              </a:rPr>
              <a:t> </a:t>
            </a:r>
            <a:r>
              <a:rPr kumimoji="1" lang="en-US" altLang="zh-CN" dirty="0" err="1">
                <a:latin typeface="Times New Roman" panose="02020603050405020304" pitchFamily="18" charset="0"/>
                <a:cs typeface="Times New Roman" panose="02020603050405020304" pitchFamily="18" charset="0"/>
              </a:rPr>
              <a:t>oneAPI</a:t>
            </a:r>
            <a:endParaRPr kumimoji="1"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5529272A-9A03-B54C-B3BE-FE7E792134EC}"/>
              </a:ext>
            </a:extLst>
          </p:cNvPr>
          <p:cNvSpPr>
            <a:spLocks noGrp="1"/>
          </p:cNvSpPr>
          <p:nvPr>
            <p:ph type="sldNum" sz="quarter" idx="12"/>
          </p:nvPr>
        </p:nvSpPr>
        <p:spPr/>
        <p:txBody>
          <a:bodyPr/>
          <a:lstStyle/>
          <a:p>
            <a:fld id="{91F816EA-24CC-2048-859A-C5EA9F275392}" type="slidenum">
              <a:rPr lang="en-US" smtClean="0"/>
              <a:t>59</a:t>
            </a:fld>
            <a:endParaRPr lang="en-US" dirty="0"/>
          </a:p>
        </p:txBody>
      </p:sp>
      <p:sp>
        <p:nvSpPr>
          <p:cNvPr id="4" name="标题 3">
            <a:extLst>
              <a:ext uri="{FF2B5EF4-FFF2-40B4-BE49-F238E27FC236}">
                <a16:creationId xmlns:a16="http://schemas.microsoft.com/office/drawing/2014/main" id="{EC4EDB59-B850-0C4D-9B85-7FA5D14EC98D}"/>
              </a:ext>
            </a:extLst>
          </p:cNvPr>
          <p:cNvSpPr>
            <a:spLocks noGrp="1"/>
          </p:cNvSpPr>
          <p:nvPr>
            <p:ph type="title"/>
          </p:nvPr>
        </p:nvSpPr>
        <p:spPr/>
        <p:txBody>
          <a:bodyPr/>
          <a:lstStyle/>
          <a:p>
            <a:r>
              <a:rPr kumimoji="1" lang="zh-CN" altLang="en-US" dirty="0"/>
              <a:t>编译技术新发展</a:t>
            </a:r>
          </a:p>
        </p:txBody>
      </p:sp>
    </p:spTree>
    <p:extLst>
      <p:ext uri="{BB962C8B-B14F-4D97-AF65-F5344CB8AC3E}">
        <p14:creationId xmlns:p14="http://schemas.microsoft.com/office/powerpoint/2010/main" val="3088476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50000"/>
              </a:lnSpc>
            </a:pPr>
            <a:r>
              <a:rPr lang="zh-CN" altLang="en-US" dirty="0"/>
              <a:t>理解什么是编译器？</a:t>
            </a:r>
          </a:p>
          <a:p>
            <a:pPr>
              <a:lnSpc>
                <a:spcPct val="150000"/>
              </a:lnSpc>
            </a:pPr>
            <a:r>
              <a:rPr lang="zh-CN" altLang="en-US" dirty="0"/>
              <a:t>编译器是如何跟程序语言和计算机硬件进行交互的？</a:t>
            </a:r>
            <a:endParaRPr lang="en-US" altLang="zh-CN" dirty="0">
              <a:latin typeface="华文新魏" panose="02010800040101010101" pitchFamily="2" charset="-122"/>
              <a:ea typeface="华文新魏" panose="02010800040101010101" pitchFamily="2" charset="-122"/>
            </a:endParaRPr>
          </a:p>
          <a:p>
            <a:pPr>
              <a:lnSpc>
                <a:spcPct val="150000"/>
              </a:lnSpc>
            </a:pPr>
            <a:r>
              <a:rPr lang="zh-CN" altLang="en-US" dirty="0"/>
              <a:t>编译器的不同阶段</a:t>
            </a:r>
            <a:endParaRPr lang="en-US" altLang="zh-CN" dirty="0"/>
          </a:p>
          <a:p>
            <a:pPr>
              <a:lnSpc>
                <a:spcPct val="150000"/>
              </a:lnSpc>
            </a:pPr>
            <a:r>
              <a:rPr lang="zh-CN" altLang="en-US" dirty="0"/>
              <a:t>编写简单编译器或某些基本模块</a:t>
            </a:r>
            <a:endParaRPr lang="en-US" altLang="zh-CN" dirty="0"/>
          </a:p>
        </p:txBody>
      </p:sp>
      <p:sp>
        <p:nvSpPr>
          <p:cNvPr id="4" name="灯片编号占位符 3"/>
          <p:cNvSpPr>
            <a:spLocks noGrp="1"/>
          </p:cNvSpPr>
          <p:nvPr>
            <p:ph type="sldNum" sz="quarter" idx="12"/>
          </p:nvPr>
        </p:nvSpPr>
        <p:spPr/>
        <p:txBody>
          <a:bodyPr/>
          <a:lstStyle/>
          <a:p>
            <a:fld id="{10F35DC5-7E65-8247-99AB-4E984F8A921E}" type="slidenum">
              <a:rPr lang="en-US" smtClean="0"/>
              <a:t>6</a:t>
            </a:fld>
            <a:endParaRPr lang="en-US"/>
          </a:p>
        </p:txBody>
      </p:sp>
      <p:sp>
        <p:nvSpPr>
          <p:cNvPr id="2" name="标题 1"/>
          <p:cNvSpPr>
            <a:spLocks noGrp="1"/>
          </p:cNvSpPr>
          <p:nvPr>
            <p:ph type="title"/>
          </p:nvPr>
        </p:nvSpPr>
        <p:spPr/>
        <p:txBody>
          <a:bodyPr/>
          <a:lstStyle/>
          <a:p>
            <a:r>
              <a:rPr lang="zh-CN" altLang="en-US" dirty="0">
                <a:latin typeface="华文新魏" panose="02010800040101010101" pitchFamily="2" charset="-122"/>
                <a:ea typeface="华文新魏" panose="02010800040101010101" pitchFamily="2" charset="-122"/>
              </a:rPr>
              <a:t>课程目标</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正式</a:t>
            </a:r>
            <a:r>
              <a:rPr lang="en-US" altLang="zh-CN" dirty="0">
                <a:latin typeface="华文新魏" panose="02010800040101010101" pitchFamily="2" charset="-122"/>
                <a:ea typeface="华文新魏" panose="02010800040101010101" pitchFamily="2" charset="-122"/>
              </a:rPr>
              <a:t>)</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41384C3-7B6D-EE4B-91CD-3E4E58571CBB}"/>
              </a:ext>
            </a:extLst>
          </p:cNvPr>
          <p:cNvSpPr>
            <a:spLocks noGrp="1"/>
          </p:cNvSpPr>
          <p:nvPr>
            <p:ph idx="1"/>
          </p:nvPr>
        </p:nvSpPr>
        <p:spPr/>
        <p:txBody>
          <a:bodyPr/>
          <a:lstStyle/>
          <a:p>
            <a:r>
              <a:rPr kumimoji="1" lang="en-US" altLang="zh-CN" dirty="0">
                <a:latin typeface="Consolas" panose="020B0609020204030204" pitchFamily="49" charset="0"/>
                <a:cs typeface="Consolas" panose="020B0609020204030204" pitchFamily="49" charset="0"/>
              </a:rPr>
              <a:t>LLVM</a:t>
            </a:r>
            <a:endParaRPr kumimoji="1" lang="zh-CN" altLang="en-US" dirty="0">
              <a:latin typeface="Consolas" panose="020B0609020204030204" pitchFamily="49" charset="0"/>
              <a:cs typeface="Consolas" panose="020B0609020204030204" pitchFamily="49" charset="0"/>
            </a:endParaRPr>
          </a:p>
        </p:txBody>
      </p:sp>
      <p:sp>
        <p:nvSpPr>
          <p:cNvPr id="3" name="灯片编号占位符 2">
            <a:extLst>
              <a:ext uri="{FF2B5EF4-FFF2-40B4-BE49-F238E27FC236}">
                <a16:creationId xmlns:a16="http://schemas.microsoft.com/office/drawing/2014/main" id="{4ADCCAB5-3218-D948-A968-A978F9A544DC}"/>
              </a:ext>
            </a:extLst>
          </p:cNvPr>
          <p:cNvSpPr>
            <a:spLocks noGrp="1"/>
          </p:cNvSpPr>
          <p:nvPr>
            <p:ph type="sldNum" sz="quarter" idx="12"/>
          </p:nvPr>
        </p:nvSpPr>
        <p:spPr/>
        <p:txBody>
          <a:bodyPr/>
          <a:lstStyle/>
          <a:p>
            <a:fld id="{91F816EA-24CC-2048-859A-C5EA9F275392}" type="slidenum">
              <a:rPr lang="en-US" smtClean="0"/>
              <a:t>60</a:t>
            </a:fld>
            <a:endParaRPr lang="en-US" dirty="0"/>
          </a:p>
        </p:txBody>
      </p:sp>
      <p:sp>
        <p:nvSpPr>
          <p:cNvPr id="4" name="标题 3">
            <a:extLst>
              <a:ext uri="{FF2B5EF4-FFF2-40B4-BE49-F238E27FC236}">
                <a16:creationId xmlns:a16="http://schemas.microsoft.com/office/drawing/2014/main" id="{58C715A4-9787-944A-AC06-7C505B389209}"/>
              </a:ext>
            </a:extLst>
          </p:cNvPr>
          <p:cNvSpPr>
            <a:spLocks noGrp="1"/>
          </p:cNvSpPr>
          <p:nvPr>
            <p:ph type="title"/>
          </p:nvPr>
        </p:nvSpPr>
        <p:spPr/>
        <p:txBody>
          <a:bodyPr/>
          <a:lstStyle/>
          <a:p>
            <a:r>
              <a:rPr kumimoji="1" lang="zh-CN" altLang="en-US" dirty="0"/>
              <a:t>编译技术新发展</a:t>
            </a:r>
          </a:p>
        </p:txBody>
      </p:sp>
      <p:pic>
        <p:nvPicPr>
          <p:cNvPr id="1028" name="Picture 4" descr="gcc - What exactly is LLVM? - Stack Overflow">
            <a:extLst>
              <a:ext uri="{FF2B5EF4-FFF2-40B4-BE49-F238E27FC236}">
                <a16:creationId xmlns:a16="http://schemas.microsoft.com/office/drawing/2014/main" id="{6E784258-767D-5D4B-9E63-72875EFDF6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12" b="7084"/>
          <a:stretch/>
        </p:blipFill>
        <p:spPr bwMode="auto">
          <a:xfrm>
            <a:off x="11723" y="1676400"/>
            <a:ext cx="60325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ure 1. Compile-time instrumentation flow in LLVM">
            <a:extLst>
              <a:ext uri="{FF2B5EF4-FFF2-40B4-BE49-F238E27FC236}">
                <a16:creationId xmlns:a16="http://schemas.microsoft.com/office/drawing/2014/main" id="{27B95A2B-FFCA-7748-BD49-5C623FCF8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4675"/>
            <a:ext cx="5830513" cy="362585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EC59EFEB-D8CF-E94D-B79D-D67FC9D5CE29}"/>
              </a:ext>
            </a:extLst>
          </p:cNvPr>
          <p:cNvSpPr txBox="1"/>
          <p:nvPr/>
        </p:nvSpPr>
        <p:spPr>
          <a:xfrm>
            <a:off x="4800599" y="5608320"/>
            <a:ext cx="7162801" cy="646331"/>
          </a:xfrm>
          <a:prstGeom prst="rect">
            <a:avLst/>
          </a:prstGeom>
          <a:noFill/>
        </p:spPr>
        <p:txBody>
          <a:bodyPr wrap="square">
            <a:spAutoFit/>
          </a:bodyPr>
          <a:lstStyle/>
          <a:p>
            <a:r>
              <a:rPr lang="en" altLang="zh-CN" sz="1800" dirty="0" err="1">
                <a:latin typeface="Times New Roman" panose="02020603050405020304" pitchFamily="18" charset="0"/>
                <a:cs typeface="Times New Roman" panose="02020603050405020304" pitchFamily="18" charset="0"/>
              </a:rPr>
              <a:t>Lyu</a:t>
            </a:r>
            <a:r>
              <a:rPr lang="en" altLang="zh-CN" sz="1800" dirty="0">
                <a:latin typeface="Times New Roman" panose="02020603050405020304" pitchFamily="18" charset="0"/>
                <a:cs typeface="Times New Roman" panose="02020603050405020304" pitchFamily="18" charset="0"/>
              </a:rPr>
              <a:t>, Yi-Hong et al. “DBILL: an efficient and retargetable dynamic binary instrumentation framework using </a:t>
            </a:r>
            <a:r>
              <a:rPr lang="en" altLang="zh-CN" sz="1800" dirty="0" err="1">
                <a:latin typeface="Times New Roman" panose="02020603050405020304" pitchFamily="18" charset="0"/>
                <a:cs typeface="Times New Roman" panose="02020603050405020304" pitchFamily="18" charset="0"/>
              </a:rPr>
              <a:t>llvm</a:t>
            </a:r>
            <a:r>
              <a:rPr lang="en" altLang="zh-CN" sz="1800" dirty="0">
                <a:latin typeface="Times New Roman" panose="02020603050405020304" pitchFamily="18" charset="0"/>
                <a:cs typeface="Times New Roman" panose="02020603050405020304" pitchFamily="18" charset="0"/>
              </a:rPr>
              <a:t> backend.” </a:t>
            </a:r>
            <a:r>
              <a:rPr lang="en" altLang="zh-CN" sz="1800" i="1" dirty="0">
                <a:latin typeface="Times New Roman" panose="02020603050405020304" pitchFamily="18" charset="0"/>
                <a:cs typeface="Times New Roman" panose="02020603050405020304" pitchFamily="18" charset="0"/>
              </a:rPr>
              <a:t>VEE '14</a:t>
            </a:r>
            <a:r>
              <a:rPr lang="en" altLang="zh-CN" sz="1800" dirty="0">
                <a:latin typeface="Times New Roman" panose="02020603050405020304" pitchFamily="18" charset="0"/>
                <a:cs typeface="Times New Roman" panose="02020603050405020304" pitchFamily="18" charset="0"/>
              </a:rPr>
              <a:t> (2014).</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796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5465B6E-B913-4C4D-AA12-37325A3ED0BC}"/>
              </a:ext>
            </a:extLst>
          </p:cNvPr>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LLVM</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IR</a:t>
            </a:r>
            <a:r>
              <a:rPr kumimoji="1" lang="zh-CN" altLang="en-US" dirty="0">
                <a:latin typeface="Times New Roman" panose="02020603050405020304" pitchFamily="18" charset="0"/>
                <a:cs typeface="Times New Roman" panose="02020603050405020304" pitchFamily="18" charset="0"/>
              </a:rPr>
              <a:t>优化</a:t>
            </a:r>
          </a:p>
        </p:txBody>
      </p:sp>
      <p:sp>
        <p:nvSpPr>
          <p:cNvPr id="3" name="灯片编号占位符 2">
            <a:extLst>
              <a:ext uri="{FF2B5EF4-FFF2-40B4-BE49-F238E27FC236}">
                <a16:creationId xmlns:a16="http://schemas.microsoft.com/office/drawing/2014/main" id="{E7FD83AA-65C5-6F44-AD15-6E1BB7518AEE}"/>
              </a:ext>
            </a:extLst>
          </p:cNvPr>
          <p:cNvSpPr>
            <a:spLocks noGrp="1"/>
          </p:cNvSpPr>
          <p:nvPr>
            <p:ph type="sldNum" sz="quarter" idx="12"/>
          </p:nvPr>
        </p:nvSpPr>
        <p:spPr/>
        <p:txBody>
          <a:bodyPr/>
          <a:lstStyle/>
          <a:p>
            <a:fld id="{91F816EA-24CC-2048-859A-C5EA9F275392}" type="slidenum">
              <a:rPr lang="en-US" smtClean="0"/>
              <a:t>61</a:t>
            </a:fld>
            <a:endParaRPr lang="en-US" dirty="0"/>
          </a:p>
        </p:txBody>
      </p:sp>
      <p:sp>
        <p:nvSpPr>
          <p:cNvPr id="4" name="标题 3">
            <a:extLst>
              <a:ext uri="{FF2B5EF4-FFF2-40B4-BE49-F238E27FC236}">
                <a16:creationId xmlns:a16="http://schemas.microsoft.com/office/drawing/2014/main" id="{79D77CF7-5477-7641-A745-53BDF74B29F9}"/>
              </a:ext>
            </a:extLst>
          </p:cNvPr>
          <p:cNvSpPr>
            <a:spLocks noGrp="1"/>
          </p:cNvSpPr>
          <p:nvPr>
            <p:ph type="title"/>
          </p:nvPr>
        </p:nvSpPr>
        <p:spPr/>
        <p:txBody>
          <a:bodyPr/>
          <a:lstStyle/>
          <a:p>
            <a:r>
              <a:rPr kumimoji="1" lang="zh-CN" altLang="en-US" dirty="0"/>
              <a:t>编译技术新发展</a:t>
            </a:r>
          </a:p>
        </p:txBody>
      </p:sp>
      <p:pic>
        <p:nvPicPr>
          <p:cNvPr id="2050" name="Picture 2">
            <a:extLst>
              <a:ext uri="{FF2B5EF4-FFF2-40B4-BE49-F238E27FC236}">
                <a16:creationId xmlns:a16="http://schemas.microsoft.com/office/drawing/2014/main" id="{1EB6CC35-6B75-194C-8007-32F73AA30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1" y="1652433"/>
            <a:ext cx="9677400" cy="455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1909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E2B041B-91DA-894C-8EB5-F914BA8B8CC4}"/>
              </a:ext>
            </a:extLst>
          </p:cNvPr>
          <p:cNvSpPr>
            <a:spLocks noGrp="1"/>
          </p:cNvSpPr>
          <p:nvPr>
            <p:ph idx="1"/>
          </p:nvPr>
        </p:nvSpPr>
        <p:spPr/>
        <p:txBody>
          <a:bodyPr/>
          <a:lstStyle/>
          <a:p>
            <a:r>
              <a:rPr kumimoji="1" lang="zh-CN" altLang="en-US" dirty="0"/>
              <a:t>多级中间表示</a:t>
            </a:r>
          </a:p>
        </p:txBody>
      </p:sp>
      <p:sp>
        <p:nvSpPr>
          <p:cNvPr id="3" name="灯片编号占位符 2">
            <a:extLst>
              <a:ext uri="{FF2B5EF4-FFF2-40B4-BE49-F238E27FC236}">
                <a16:creationId xmlns:a16="http://schemas.microsoft.com/office/drawing/2014/main" id="{3FF9B668-CED4-2043-9EE4-0BFDEF7EA555}"/>
              </a:ext>
            </a:extLst>
          </p:cNvPr>
          <p:cNvSpPr>
            <a:spLocks noGrp="1"/>
          </p:cNvSpPr>
          <p:nvPr>
            <p:ph type="sldNum" sz="quarter" idx="12"/>
          </p:nvPr>
        </p:nvSpPr>
        <p:spPr/>
        <p:txBody>
          <a:bodyPr/>
          <a:lstStyle/>
          <a:p>
            <a:fld id="{91F816EA-24CC-2048-859A-C5EA9F275392}" type="slidenum">
              <a:rPr lang="en-US" smtClean="0"/>
              <a:t>62</a:t>
            </a:fld>
            <a:endParaRPr lang="en-US" dirty="0"/>
          </a:p>
        </p:txBody>
      </p:sp>
      <p:sp>
        <p:nvSpPr>
          <p:cNvPr id="4" name="标题 3">
            <a:extLst>
              <a:ext uri="{FF2B5EF4-FFF2-40B4-BE49-F238E27FC236}">
                <a16:creationId xmlns:a16="http://schemas.microsoft.com/office/drawing/2014/main" id="{CCAFD792-B486-AD4E-B809-1FDD03DB8B88}"/>
              </a:ext>
            </a:extLst>
          </p:cNvPr>
          <p:cNvSpPr>
            <a:spLocks noGrp="1"/>
          </p:cNvSpPr>
          <p:nvPr>
            <p:ph type="title"/>
          </p:nvPr>
        </p:nvSpPr>
        <p:spPr/>
        <p:txBody>
          <a:bodyPr/>
          <a:lstStyle/>
          <a:p>
            <a:r>
              <a:rPr kumimoji="1" lang="zh-CN" altLang="en-US" dirty="0"/>
              <a:t>编译技术新发展</a:t>
            </a:r>
          </a:p>
        </p:txBody>
      </p:sp>
      <p:pic>
        <p:nvPicPr>
          <p:cNvPr id="3076" name="Picture 4" descr="Modern Languages">
            <a:extLst>
              <a:ext uri="{FF2B5EF4-FFF2-40B4-BE49-F238E27FC236}">
                <a16:creationId xmlns:a16="http://schemas.microsoft.com/office/drawing/2014/main" id="{5260FBA7-0C18-9D4D-94FB-AF5C70C159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610"/>
          <a:stretch/>
        </p:blipFill>
        <p:spPr bwMode="auto">
          <a:xfrm>
            <a:off x="685801" y="2669445"/>
            <a:ext cx="8991600" cy="36562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review">
            <a:extLst>
              <a:ext uri="{FF2B5EF4-FFF2-40B4-BE49-F238E27FC236}">
                <a16:creationId xmlns:a16="http://schemas.microsoft.com/office/drawing/2014/main" id="{6E1608EB-24A0-A64D-AA8F-5A8DC60584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b="54545"/>
          <a:stretch/>
        </p:blipFill>
        <p:spPr bwMode="auto">
          <a:xfrm>
            <a:off x="3809999" y="992855"/>
            <a:ext cx="8272155" cy="143344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F00FD2A-3A62-6844-AF7B-446C4645F01A}"/>
              </a:ext>
            </a:extLst>
          </p:cNvPr>
          <p:cNvSpPr txBox="1"/>
          <p:nvPr/>
        </p:nvSpPr>
        <p:spPr>
          <a:xfrm>
            <a:off x="716281" y="5177852"/>
            <a:ext cx="1704313" cy="646331"/>
          </a:xfrm>
          <a:prstGeom prst="rect">
            <a:avLst/>
          </a:prstGeom>
          <a:noFill/>
        </p:spPr>
        <p:txBody>
          <a:bodyPr wrap="none" rtlCol="0">
            <a:spAutoFit/>
          </a:bodyPr>
          <a:lstStyle/>
          <a:p>
            <a:r>
              <a:rPr kumimoji="1" lang="zh-CN" altLang="en-US" sz="1800" dirty="0">
                <a:solidFill>
                  <a:srgbClr val="FF0000"/>
                </a:solidFill>
                <a:latin typeface="+mn-lt"/>
              </a:rPr>
              <a:t>面向用户：</a:t>
            </a:r>
            <a:endParaRPr kumimoji="1" lang="en-US" altLang="zh-CN" sz="1800" dirty="0">
              <a:solidFill>
                <a:srgbClr val="FF0000"/>
              </a:solidFill>
              <a:latin typeface="+mn-lt"/>
            </a:endParaRPr>
          </a:p>
          <a:p>
            <a:r>
              <a:rPr kumimoji="1" lang="zh-CN" altLang="en-US" sz="1800" dirty="0">
                <a:solidFill>
                  <a:srgbClr val="FF0000"/>
                </a:solidFill>
                <a:latin typeface="+mn-lt"/>
              </a:rPr>
              <a:t>    易开发、安全</a:t>
            </a:r>
          </a:p>
        </p:txBody>
      </p:sp>
      <p:sp>
        <p:nvSpPr>
          <p:cNvPr id="10" name="文本框 9">
            <a:extLst>
              <a:ext uri="{FF2B5EF4-FFF2-40B4-BE49-F238E27FC236}">
                <a16:creationId xmlns:a16="http://schemas.microsoft.com/office/drawing/2014/main" id="{45F6DC6C-2D0E-D148-A18B-A6A8EDEE993D}"/>
              </a:ext>
            </a:extLst>
          </p:cNvPr>
          <p:cNvSpPr txBox="1"/>
          <p:nvPr/>
        </p:nvSpPr>
        <p:spPr>
          <a:xfrm>
            <a:off x="6990768" y="4174404"/>
            <a:ext cx="2834910" cy="646331"/>
          </a:xfrm>
          <a:prstGeom prst="rect">
            <a:avLst/>
          </a:prstGeom>
          <a:noFill/>
        </p:spPr>
        <p:txBody>
          <a:bodyPr wrap="square" rtlCol="0">
            <a:spAutoFit/>
          </a:bodyPr>
          <a:lstStyle/>
          <a:p>
            <a:r>
              <a:rPr kumimoji="1" lang="zh-CN" altLang="en-US" sz="1800" dirty="0">
                <a:solidFill>
                  <a:srgbClr val="FF0000"/>
                </a:solidFill>
                <a:latin typeface="+mn-lt"/>
              </a:rPr>
              <a:t>复用已有</a:t>
            </a:r>
            <a:r>
              <a:rPr kumimoji="1" lang="en-US" altLang="zh-CN" sz="1800" dirty="0">
                <a:solidFill>
                  <a:srgbClr val="FF0000"/>
                </a:solidFill>
                <a:latin typeface="+mn-lt"/>
              </a:rPr>
              <a:t>IR</a:t>
            </a:r>
            <a:r>
              <a:rPr kumimoji="1" lang="zh-CN" altLang="en-US" sz="1800" dirty="0">
                <a:solidFill>
                  <a:srgbClr val="FF0000"/>
                </a:solidFill>
                <a:latin typeface="+mn-lt"/>
              </a:rPr>
              <a:t>及底层优化，有效发挥异构算力资源</a:t>
            </a:r>
          </a:p>
        </p:txBody>
      </p:sp>
      <p:sp>
        <p:nvSpPr>
          <p:cNvPr id="11" name="文本框 10">
            <a:extLst>
              <a:ext uri="{FF2B5EF4-FFF2-40B4-BE49-F238E27FC236}">
                <a16:creationId xmlns:a16="http://schemas.microsoft.com/office/drawing/2014/main" id="{422FEAF5-244B-BA40-AEB6-5D5DC1CFCF07}"/>
              </a:ext>
            </a:extLst>
          </p:cNvPr>
          <p:cNvSpPr txBox="1"/>
          <p:nvPr/>
        </p:nvSpPr>
        <p:spPr>
          <a:xfrm>
            <a:off x="6552060" y="5377233"/>
            <a:ext cx="3582540" cy="923330"/>
          </a:xfrm>
          <a:prstGeom prst="rect">
            <a:avLst/>
          </a:prstGeom>
          <a:noFill/>
        </p:spPr>
        <p:txBody>
          <a:bodyPr wrap="square" rtlCol="0">
            <a:spAutoFit/>
          </a:bodyPr>
          <a:lstStyle/>
          <a:p>
            <a:r>
              <a:rPr kumimoji="1" lang="zh-CN" altLang="en-US" sz="1800" dirty="0">
                <a:solidFill>
                  <a:srgbClr val="00B0F0"/>
                </a:solidFill>
                <a:latin typeface="+mn-lt"/>
              </a:rPr>
              <a:t>具体语言相关的优化</a:t>
            </a:r>
            <a:endParaRPr kumimoji="1" lang="en-US" altLang="zh-CN" sz="1800" dirty="0">
              <a:solidFill>
                <a:srgbClr val="00B0F0"/>
              </a:solidFill>
              <a:latin typeface="+mn-lt"/>
            </a:endParaRPr>
          </a:p>
          <a:p>
            <a:r>
              <a:rPr kumimoji="1" lang="zh-CN" altLang="en-US" sz="1800" dirty="0">
                <a:solidFill>
                  <a:srgbClr val="00B0F0"/>
                </a:solidFill>
                <a:latin typeface="+mn-lt"/>
              </a:rPr>
              <a:t>数据流驱动的类型检查</a:t>
            </a:r>
            <a:endParaRPr kumimoji="1" lang="en-US" altLang="zh-CN" sz="1800" dirty="0">
              <a:solidFill>
                <a:srgbClr val="00B0F0"/>
              </a:solidFill>
              <a:latin typeface="+mn-lt"/>
            </a:endParaRPr>
          </a:p>
          <a:p>
            <a:r>
              <a:rPr kumimoji="1" lang="zh-CN" altLang="en-US" sz="1800" dirty="0">
                <a:solidFill>
                  <a:srgbClr val="00B0F0"/>
                </a:solidFill>
                <a:latin typeface="+mn-lt"/>
              </a:rPr>
              <a:t>从高级抽象层次不断降低成都</a:t>
            </a:r>
          </a:p>
        </p:txBody>
      </p:sp>
    </p:spTree>
    <p:extLst>
      <p:ext uri="{BB962C8B-B14F-4D97-AF65-F5344CB8AC3E}">
        <p14:creationId xmlns:p14="http://schemas.microsoft.com/office/powerpoint/2010/main" val="1026239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F6895F5-2EFE-4041-B600-6F976684C3C0}"/>
              </a:ext>
            </a:extLst>
          </p:cNvPr>
          <p:cNvSpPr>
            <a:spLocks noGrp="1"/>
          </p:cNvSpPr>
          <p:nvPr>
            <p:ph idx="1"/>
          </p:nvPr>
        </p:nvSpPr>
        <p:spPr>
          <a:xfrm>
            <a:off x="254000" y="939800"/>
            <a:ext cx="11379200" cy="4978400"/>
          </a:xfrm>
        </p:spPr>
        <p:txBody>
          <a:bodyPr/>
          <a:lstStyle/>
          <a:p>
            <a:r>
              <a:rPr kumimoji="1" lang="zh-CN" altLang="en-US" dirty="0">
                <a:latin typeface="Times New Roman" panose="02020603050405020304" pitchFamily="18" charset="0"/>
                <a:cs typeface="Times New Roman" panose="02020603050405020304" pitchFamily="18" charset="0"/>
              </a:rPr>
              <a:t>面向机器学习的编程框架</a:t>
            </a:r>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TensorFlow</a:t>
            </a:r>
            <a:endParaRPr kumimoji="1" lang="zh-CN" altLang="en-US"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63E72013-1D6C-994E-835E-80EF3F9757C0}"/>
              </a:ext>
            </a:extLst>
          </p:cNvPr>
          <p:cNvSpPr>
            <a:spLocks noGrp="1"/>
          </p:cNvSpPr>
          <p:nvPr>
            <p:ph type="sldNum" sz="quarter" idx="12"/>
          </p:nvPr>
        </p:nvSpPr>
        <p:spPr/>
        <p:txBody>
          <a:bodyPr/>
          <a:lstStyle/>
          <a:p>
            <a:fld id="{91F816EA-24CC-2048-859A-C5EA9F275392}" type="slidenum">
              <a:rPr lang="en-US" smtClean="0"/>
              <a:t>63</a:t>
            </a:fld>
            <a:endParaRPr lang="en-US" dirty="0"/>
          </a:p>
        </p:txBody>
      </p:sp>
      <p:sp>
        <p:nvSpPr>
          <p:cNvPr id="4" name="标题 3">
            <a:extLst>
              <a:ext uri="{FF2B5EF4-FFF2-40B4-BE49-F238E27FC236}">
                <a16:creationId xmlns:a16="http://schemas.microsoft.com/office/drawing/2014/main" id="{A51CA1B6-288F-1A4E-9615-861250730943}"/>
              </a:ext>
            </a:extLst>
          </p:cNvPr>
          <p:cNvSpPr>
            <a:spLocks noGrp="1"/>
          </p:cNvSpPr>
          <p:nvPr>
            <p:ph type="title"/>
          </p:nvPr>
        </p:nvSpPr>
        <p:spPr/>
        <p:txBody>
          <a:bodyPr/>
          <a:lstStyle/>
          <a:p>
            <a:r>
              <a:rPr kumimoji="1" lang="zh-CN" altLang="en-US" dirty="0"/>
              <a:t>编译技术新发展</a:t>
            </a:r>
          </a:p>
        </p:txBody>
      </p:sp>
      <p:pic>
        <p:nvPicPr>
          <p:cNvPr id="4098" name="Picture 2">
            <a:extLst>
              <a:ext uri="{FF2B5EF4-FFF2-40B4-BE49-F238E27FC236}">
                <a16:creationId xmlns:a16="http://schemas.microsoft.com/office/drawing/2014/main" id="{AE2A59C9-EFC9-7349-88DD-62D316F27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1492250"/>
            <a:ext cx="8890000" cy="38735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69DB9E3-8EDF-0D4B-9718-7E8CA8A405C3}"/>
              </a:ext>
            </a:extLst>
          </p:cNvPr>
          <p:cNvSpPr/>
          <p:nvPr/>
        </p:nvSpPr>
        <p:spPr bwMode="auto">
          <a:xfrm>
            <a:off x="6019800" y="1676400"/>
            <a:ext cx="5765801" cy="3733800"/>
          </a:xfrm>
          <a:prstGeom prst="rect">
            <a:avLst/>
          </a:prstGeom>
          <a:noFill/>
          <a:ln w="19050" cap="flat" cmpd="sng" algn="ctr">
            <a:solidFill>
              <a:schemeClr val="accent1"/>
            </a:solidFill>
            <a:prstDash val="sysDot"/>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dirty="0">
              <a:ln>
                <a:noFill/>
              </a:ln>
              <a:solidFill>
                <a:schemeClr val="tx1"/>
              </a:solidFill>
              <a:effectLst/>
              <a:latin typeface="Lucida Sans" charset="0"/>
            </a:endParaRPr>
          </a:p>
        </p:txBody>
      </p:sp>
      <p:sp>
        <p:nvSpPr>
          <p:cNvPr id="6" name="文本框 5">
            <a:extLst>
              <a:ext uri="{FF2B5EF4-FFF2-40B4-BE49-F238E27FC236}">
                <a16:creationId xmlns:a16="http://schemas.microsoft.com/office/drawing/2014/main" id="{B0D6B2A6-2E17-124F-9D6C-B561D25D5679}"/>
              </a:ext>
            </a:extLst>
          </p:cNvPr>
          <p:cNvSpPr txBox="1"/>
          <p:nvPr/>
        </p:nvSpPr>
        <p:spPr>
          <a:xfrm>
            <a:off x="7277418" y="1238424"/>
            <a:ext cx="2954655" cy="369332"/>
          </a:xfrm>
          <a:prstGeom prst="rect">
            <a:avLst/>
          </a:prstGeom>
          <a:noFill/>
        </p:spPr>
        <p:txBody>
          <a:bodyPr wrap="none" rtlCol="0">
            <a:spAutoFit/>
          </a:bodyPr>
          <a:lstStyle/>
          <a:p>
            <a:r>
              <a:rPr kumimoji="1" lang="zh-CN" altLang="en-US" sz="1800" dirty="0">
                <a:solidFill>
                  <a:srgbClr val="FF0000"/>
                </a:solidFill>
                <a:latin typeface="+mn-lt"/>
              </a:rPr>
              <a:t>探索不同后端的表示与优化</a:t>
            </a:r>
          </a:p>
        </p:txBody>
      </p:sp>
    </p:spTree>
    <p:extLst>
      <p:ext uri="{BB962C8B-B14F-4D97-AF65-F5344CB8AC3E}">
        <p14:creationId xmlns:p14="http://schemas.microsoft.com/office/powerpoint/2010/main" val="1020505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2722CC1-AEA7-194C-8AD7-DCEEDBC3CD35}"/>
              </a:ext>
            </a:extLst>
          </p:cNvPr>
          <p:cNvSpPr>
            <a:spLocks noGrp="1"/>
          </p:cNvSpPr>
          <p:nvPr>
            <p:ph idx="1"/>
          </p:nvPr>
        </p:nvSpPr>
        <p:spPr>
          <a:xfrm>
            <a:off x="142239" y="764704"/>
            <a:ext cx="11379200" cy="4978400"/>
          </a:xfrm>
        </p:spPr>
        <p:txBody>
          <a:bodyPr/>
          <a:lstStyle/>
          <a:p>
            <a:r>
              <a:rPr kumimoji="1" lang="zh-CN" altLang="en-US" dirty="0">
                <a:latin typeface="Times New Roman" panose="02020603050405020304" pitchFamily="18" charset="0"/>
                <a:cs typeface="Times New Roman" panose="02020603050405020304" pitchFamily="18" charset="0"/>
              </a:rPr>
              <a:t>虚拟机</a:t>
            </a:r>
            <a:endParaRPr kumimoji="1" lang="en-US" altLang="zh-CN" dirty="0">
              <a:latin typeface="Times New Roman" panose="02020603050405020304" pitchFamily="18" charset="0"/>
              <a:cs typeface="Times New Roman" panose="02020603050405020304" pitchFamily="18" charset="0"/>
            </a:endParaRPr>
          </a:p>
          <a:p>
            <a:pPr lvl="1"/>
            <a:r>
              <a:rPr kumimoji="1" lang="en-US" altLang="zh-CN" dirty="0">
                <a:latin typeface="Times New Roman" panose="02020603050405020304" pitchFamily="18" charset="0"/>
                <a:cs typeface="Times New Roman" panose="02020603050405020304" pitchFamily="18" charset="0"/>
              </a:rPr>
              <a:t>JAVA</a:t>
            </a:r>
            <a:r>
              <a:rPr kumimoji="1" lang="zh-CN" altLang="en-US" dirty="0">
                <a:latin typeface="Times New Roman" panose="02020603050405020304" pitchFamily="18" charset="0"/>
                <a:cs typeface="Times New Roman" panose="02020603050405020304" pitchFamily="18" charset="0"/>
              </a:rPr>
              <a:t>虚拟机</a:t>
            </a:r>
            <a:r>
              <a:rPr kumimoji="1" lang="en-US" altLang="zh-CN" dirty="0">
                <a:latin typeface="Times New Roman" panose="02020603050405020304" pitchFamily="18" charset="0"/>
                <a:cs typeface="Times New Roman" panose="02020603050405020304" pitchFamily="18" charset="0"/>
              </a:rPr>
              <a:t>JVM</a:t>
            </a:r>
          </a:p>
          <a:p>
            <a:pPr lvl="2"/>
            <a:r>
              <a:rPr kumimoji="1" lang="zh-CN" altLang="en-US" dirty="0">
                <a:latin typeface="Times New Roman" panose="02020603050405020304" pitchFamily="18" charset="0"/>
                <a:cs typeface="Times New Roman" panose="02020603050405020304" pitchFamily="18" charset="0"/>
              </a:rPr>
              <a:t>冷启动</a:t>
            </a:r>
            <a:endParaRPr kumimoji="1" lang="en-US" altLang="zh-CN" dirty="0">
              <a:latin typeface="Times New Roman" panose="02020603050405020304" pitchFamily="18" charset="0"/>
              <a:cs typeface="Times New Roman" panose="02020603050405020304" pitchFamily="18" charset="0"/>
            </a:endParaRPr>
          </a:p>
          <a:p>
            <a:pPr lvl="2"/>
            <a:r>
              <a:rPr kumimoji="1" lang="zh-CN" altLang="en-US" dirty="0">
                <a:latin typeface="Times New Roman" panose="02020603050405020304" pitchFamily="18" charset="0"/>
                <a:cs typeface="Times New Roman" panose="02020603050405020304" pitchFamily="18" charset="0"/>
              </a:rPr>
              <a:t>静态编译</a:t>
            </a:r>
          </a:p>
        </p:txBody>
      </p:sp>
      <p:sp>
        <p:nvSpPr>
          <p:cNvPr id="3" name="灯片编号占位符 2">
            <a:extLst>
              <a:ext uri="{FF2B5EF4-FFF2-40B4-BE49-F238E27FC236}">
                <a16:creationId xmlns:a16="http://schemas.microsoft.com/office/drawing/2014/main" id="{7242A351-A1AB-3247-899F-2968C231C592}"/>
              </a:ext>
            </a:extLst>
          </p:cNvPr>
          <p:cNvSpPr>
            <a:spLocks noGrp="1"/>
          </p:cNvSpPr>
          <p:nvPr>
            <p:ph type="sldNum" sz="quarter" idx="12"/>
          </p:nvPr>
        </p:nvSpPr>
        <p:spPr/>
        <p:txBody>
          <a:bodyPr/>
          <a:lstStyle/>
          <a:p>
            <a:fld id="{91F816EA-24CC-2048-859A-C5EA9F275392}" type="slidenum">
              <a:rPr lang="en-US" smtClean="0"/>
              <a:t>64</a:t>
            </a:fld>
            <a:endParaRPr lang="en-US" dirty="0"/>
          </a:p>
        </p:txBody>
      </p:sp>
      <p:sp>
        <p:nvSpPr>
          <p:cNvPr id="4" name="标题 3">
            <a:extLst>
              <a:ext uri="{FF2B5EF4-FFF2-40B4-BE49-F238E27FC236}">
                <a16:creationId xmlns:a16="http://schemas.microsoft.com/office/drawing/2014/main" id="{1604F44A-B9C5-AE4B-87E3-2F25D4E4C977}"/>
              </a:ext>
            </a:extLst>
          </p:cNvPr>
          <p:cNvSpPr>
            <a:spLocks noGrp="1"/>
          </p:cNvSpPr>
          <p:nvPr>
            <p:ph type="title"/>
          </p:nvPr>
        </p:nvSpPr>
        <p:spPr/>
        <p:txBody>
          <a:bodyPr/>
          <a:lstStyle/>
          <a:p>
            <a:r>
              <a:rPr kumimoji="1" lang="zh-CN" altLang="en-US" dirty="0"/>
              <a:t>编译技术新发展</a:t>
            </a:r>
          </a:p>
        </p:txBody>
      </p:sp>
      <p:pic>
        <p:nvPicPr>
          <p:cNvPr id="5" name="图片 4">
            <a:extLst>
              <a:ext uri="{FF2B5EF4-FFF2-40B4-BE49-F238E27FC236}">
                <a16:creationId xmlns:a16="http://schemas.microsoft.com/office/drawing/2014/main" id="{FF11DAEC-DB58-8649-BAE1-0863858B07E1}"/>
              </a:ext>
            </a:extLst>
          </p:cNvPr>
          <p:cNvPicPr>
            <a:picLocks noChangeAspect="1"/>
          </p:cNvPicPr>
          <p:nvPr/>
        </p:nvPicPr>
        <p:blipFill>
          <a:blip r:embed="rId2"/>
          <a:stretch>
            <a:fillRect/>
          </a:stretch>
        </p:blipFill>
        <p:spPr>
          <a:xfrm>
            <a:off x="6258929" y="42508"/>
            <a:ext cx="5933071" cy="3131590"/>
          </a:xfrm>
          <a:prstGeom prst="rect">
            <a:avLst/>
          </a:prstGeom>
        </p:spPr>
      </p:pic>
      <p:sp>
        <p:nvSpPr>
          <p:cNvPr id="6" name="文本框 5">
            <a:extLst>
              <a:ext uri="{FF2B5EF4-FFF2-40B4-BE49-F238E27FC236}">
                <a16:creationId xmlns:a16="http://schemas.microsoft.com/office/drawing/2014/main" id="{3285E8EA-E1D3-9A45-8E9B-1BCD770746EA}"/>
              </a:ext>
            </a:extLst>
          </p:cNvPr>
          <p:cNvSpPr txBox="1"/>
          <p:nvPr/>
        </p:nvSpPr>
        <p:spPr>
          <a:xfrm>
            <a:off x="8012615" y="2060473"/>
            <a:ext cx="1338828" cy="646331"/>
          </a:xfrm>
          <a:prstGeom prst="rect">
            <a:avLst/>
          </a:prstGeom>
          <a:noFill/>
        </p:spPr>
        <p:txBody>
          <a:bodyPr wrap="none" rtlCol="0">
            <a:spAutoFit/>
          </a:bodyPr>
          <a:lstStyle/>
          <a:p>
            <a:r>
              <a:rPr kumimoji="1" lang="zh-CN" altLang="en-US" sz="1800" dirty="0">
                <a:solidFill>
                  <a:srgbClr val="FF0000"/>
                </a:solidFill>
                <a:latin typeface="+mn-lt"/>
              </a:rPr>
              <a:t>即时编译器</a:t>
            </a:r>
            <a:endParaRPr kumimoji="1" lang="en-US" altLang="zh-CN" sz="1800" dirty="0">
              <a:solidFill>
                <a:srgbClr val="FF0000"/>
              </a:solidFill>
              <a:latin typeface="+mn-lt"/>
            </a:endParaRPr>
          </a:p>
          <a:p>
            <a:pPr algn="ctr"/>
            <a:r>
              <a:rPr kumimoji="1" lang="en-US" altLang="zh-CN" sz="1800" dirty="0">
                <a:solidFill>
                  <a:srgbClr val="FF0000"/>
                </a:solidFill>
                <a:latin typeface="+mn-lt"/>
              </a:rPr>
              <a:t>JIT</a:t>
            </a:r>
            <a:endParaRPr kumimoji="1" lang="zh-CN" altLang="en-US" sz="1800" dirty="0">
              <a:solidFill>
                <a:srgbClr val="FF0000"/>
              </a:solidFill>
              <a:latin typeface="+mn-lt"/>
            </a:endParaRPr>
          </a:p>
        </p:txBody>
      </p:sp>
      <p:sp>
        <p:nvSpPr>
          <p:cNvPr id="7" name="文本框 6">
            <a:extLst>
              <a:ext uri="{FF2B5EF4-FFF2-40B4-BE49-F238E27FC236}">
                <a16:creationId xmlns:a16="http://schemas.microsoft.com/office/drawing/2014/main" id="{EEFF2655-5A7F-8243-B914-07E6E9E03FB4}"/>
              </a:ext>
            </a:extLst>
          </p:cNvPr>
          <p:cNvSpPr txBox="1"/>
          <p:nvPr/>
        </p:nvSpPr>
        <p:spPr>
          <a:xfrm>
            <a:off x="7112369" y="405509"/>
            <a:ext cx="1569660" cy="369332"/>
          </a:xfrm>
          <a:prstGeom prst="rect">
            <a:avLst/>
          </a:prstGeom>
          <a:noFill/>
        </p:spPr>
        <p:txBody>
          <a:bodyPr wrap="none" rtlCol="0">
            <a:spAutoFit/>
          </a:bodyPr>
          <a:lstStyle/>
          <a:p>
            <a:r>
              <a:rPr kumimoji="1" lang="zh-CN" altLang="en-US" sz="1800" dirty="0">
                <a:solidFill>
                  <a:srgbClr val="FF0000"/>
                </a:solidFill>
                <a:latin typeface="+mn-lt"/>
              </a:rPr>
              <a:t>字节码解释器</a:t>
            </a:r>
            <a:endParaRPr kumimoji="1" lang="en-US" altLang="zh-CN" sz="1800" dirty="0">
              <a:solidFill>
                <a:srgbClr val="FF0000"/>
              </a:solidFill>
              <a:latin typeface="+mn-lt"/>
            </a:endParaRPr>
          </a:p>
        </p:txBody>
      </p:sp>
      <p:pic>
        <p:nvPicPr>
          <p:cNvPr id="8" name="图片 7">
            <a:extLst>
              <a:ext uri="{FF2B5EF4-FFF2-40B4-BE49-F238E27FC236}">
                <a16:creationId xmlns:a16="http://schemas.microsoft.com/office/drawing/2014/main" id="{C7D5EAB8-823B-E942-812E-A0EB660AC392}"/>
              </a:ext>
            </a:extLst>
          </p:cNvPr>
          <p:cNvPicPr>
            <a:picLocks noChangeAspect="1"/>
          </p:cNvPicPr>
          <p:nvPr/>
        </p:nvPicPr>
        <p:blipFill>
          <a:blip r:embed="rId3"/>
          <a:stretch>
            <a:fillRect/>
          </a:stretch>
        </p:blipFill>
        <p:spPr>
          <a:xfrm>
            <a:off x="1010759" y="2716850"/>
            <a:ext cx="7001856" cy="4174577"/>
          </a:xfrm>
          <a:prstGeom prst="rect">
            <a:avLst/>
          </a:prstGeom>
        </p:spPr>
      </p:pic>
    </p:spTree>
    <p:extLst>
      <p:ext uri="{BB962C8B-B14F-4D97-AF65-F5344CB8AC3E}">
        <p14:creationId xmlns:p14="http://schemas.microsoft.com/office/powerpoint/2010/main" val="1218961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2722CC1-AEA7-194C-8AD7-DCEEDBC3CD35}"/>
              </a:ext>
            </a:extLst>
          </p:cNvPr>
          <p:cNvSpPr>
            <a:spLocks noGrp="1"/>
          </p:cNvSpPr>
          <p:nvPr>
            <p:ph idx="1"/>
          </p:nvPr>
        </p:nvSpPr>
        <p:spPr>
          <a:xfrm>
            <a:off x="142239" y="764704"/>
            <a:ext cx="4582160" cy="2664296"/>
          </a:xfrm>
        </p:spPr>
        <p:txBody>
          <a:bodyPr/>
          <a:lstStyle/>
          <a:p>
            <a:r>
              <a:rPr kumimoji="1" lang="zh-CN" altLang="en-US" sz="2800" dirty="0">
                <a:latin typeface="Times New Roman" panose="02020603050405020304" pitchFamily="18" charset="0"/>
                <a:cs typeface="Times New Roman" panose="02020603050405020304" pitchFamily="18" charset="0"/>
              </a:rPr>
              <a:t>虚拟机</a:t>
            </a:r>
            <a:endParaRPr kumimoji="1" lang="en-US" altLang="zh-CN" sz="2800" dirty="0">
              <a:latin typeface="Times New Roman" panose="02020603050405020304" pitchFamily="18" charset="0"/>
              <a:cs typeface="Times New Roman" panose="02020603050405020304" pitchFamily="18" charset="0"/>
            </a:endParaRPr>
          </a:p>
          <a:p>
            <a:pPr lvl="1"/>
            <a:r>
              <a:rPr kumimoji="1" lang="en-US" altLang="zh-CN" sz="2400" dirty="0">
                <a:latin typeface="Times New Roman" panose="02020603050405020304" pitchFamily="18" charset="0"/>
                <a:cs typeface="Times New Roman" panose="02020603050405020304" pitchFamily="18" charset="0"/>
              </a:rPr>
              <a:t>JAVA</a:t>
            </a:r>
            <a:r>
              <a:rPr kumimoji="1" lang="zh-CN" altLang="en-US" sz="2400" dirty="0">
                <a:latin typeface="Times New Roman" panose="02020603050405020304" pitchFamily="18" charset="0"/>
                <a:cs typeface="Times New Roman" panose="02020603050405020304" pitchFamily="18" charset="0"/>
              </a:rPr>
              <a:t>虚拟机</a:t>
            </a:r>
            <a:r>
              <a:rPr kumimoji="1" lang="en-US" altLang="zh-CN" sz="2400" dirty="0">
                <a:latin typeface="Times New Roman" panose="02020603050405020304" pitchFamily="18" charset="0"/>
                <a:cs typeface="Times New Roman" panose="02020603050405020304" pitchFamily="18" charset="0"/>
              </a:rPr>
              <a:t>JVM</a:t>
            </a:r>
          </a:p>
          <a:p>
            <a:pPr lvl="2"/>
            <a:r>
              <a:rPr kumimoji="1" lang="zh-CN" altLang="en-US" sz="2400" dirty="0">
                <a:latin typeface="Times New Roman" panose="02020603050405020304" pitchFamily="18" charset="0"/>
                <a:cs typeface="Times New Roman" panose="02020603050405020304" pitchFamily="18" charset="0"/>
              </a:rPr>
              <a:t>冷启动</a:t>
            </a:r>
            <a:endParaRPr kumimoji="1" lang="en-US" altLang="zh-CN" sz="2400" dirty="0">
              <a:latin typeface="Times New Roman" panose="02020603050405020304" pitchFamily="18" charset="0"/>
              <a:cs typeface="Times New Roman" panose="02020603050405020304" pitchFamily="18" charset="0"/>
            </a:endParaRPr>
          </a:p>
          <a:p>
            <a:pPr lvl="2"/>
            <a:r>
              <a:rPr kumimoji="1" lang="zh-CN" altLang="en-US" sz="2400" dirty="0">
                <a:latin typeface="Times New Roman" panose="02020603050405020304" pitchFamily="18" charset="0"/>
                <a:cs typeface="Times New Roman" panose="02020603050405020304" pitchFamily="18" charset="0"/>
              </a:rPr>
              <a:t>静态编译</a:t>
            </a:r>
            <a:endParaRPr kumimoji="1" lang="en-US" altLang="zh-CN" sz="2400" dirty="0">
              <a:latin typeface="Times New Roman" panose="02020603050405020304" pitchFamily="18" charset="0"/>
              <a:cs typeface="Times New Roman" panose="02020603050405020304" pitchFamily="18" charset="0"/>
            </a:endParaRPr>
          </a:p>
          <a:p>
            <a:pPr lvl="3"/>
            <a:r>
              <a:rPr kumimoji="1" lang="en-US" altLang="zh-CN" sz="2000" dirty="0" err="1">
                <a:latin typeface="Times New Roman" panose="02020603050405020304" pitchFamily="18" charset="0"/>
                <a:cs typeface="Times New Roman" panose="02020603050405020304" pitchFamily="18" charset="0"/>
              </a:rPr>
              <a:t>GraalVM</a:t>
            </a:r>
            <a:endParaRPr kumimoji="1" lang="en-US" altLang="zh-CN" sz="2000" dirty="0">
              <a:latin typeface="Times New Roman" panose="02020603050405020304" pitchFamily="18" charset="0"/>
              <a:cs typeface="Times New Roman" panose="02020603050405020304" pitchFamily="18" charset="0"/>
            </a:endParaRPr>
          </a:p>
          <a:p>
            <a:pPr lvl="3"/>
            <a:r>
              <a:rPr kumimoji="1" lang="zh-CN" altLang="en-US" sz="2000" dirty="0">
                <a:latin typeface="Times New Roman" panose="02020603050405020304" pitchFamily="18" charset="0"/>
                <a:cs typeface="Times New Roman" panose="02020603050405020304" pitchFamily="18" charset="0"/>
              </a:rPr>
              <a:t>华为方舟编译器</a:t>
            </a:r>
            <a:endParaRPr kumimoji="1" lang="en-US" altLang="zh-CN" sz="20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7242A351-A1AB-3247-899F-2968C231C592}"/>
              </a:ext>
            </a:extLst>
          </p:cNvPr>
          <p:cNvSpPr>
            <a:spLocks noGrp="1"/>
          </p:cNvSpPr>
          <p:nvPr>
            <p:ph type="sldNum" sz="quarter" idx="12"/>
          </p:nvPr>
        </p:nvSpPr>
        <p:spPr/>
        <p:txBody>
          <a:bodyPr/>
          <a:lstStyle/>
          <a:p>
            <a:fld id="{91F816EA-24CC-2048-859A-C5EA9F275392}" type="slidenum">
              <a:rPr lang="en-US" smtClean="0"/>
              <a:t>65</a:t>
            </a:fld>
            <a:endParaRPr lang="en-US" dirty="0"/>
          </a:p>
        </p:txBody>
      </p:sp>
      <p:sp>
        <p:nvSpPr>
          <p:cNvPr id="4" name="标题 3">
            <a:extLst>
              <a:ext uri="{FF2B5EF4-FFF2-40B4-BE49-F238E27FC236}">
                <a16:creationId xmlns:a16="http://schemas.microsoft.com/office/drawing/2014/main" id="{1604F44A-B9C5-AE4B-87E3-2F25D4E4C977}"/>
              </a:ext>
            </a:extLst>
          </p:cNvPr>
          <p:cNvSpPr>
            <a:spLocks noGrp="1"/>
          </p:cNvSpPr>
          <p:nvPr>
            <p:ph type="title"/>
          </p:nvPr>
        </p:nvSpPr>
        <p:spPr/>
        <p:txBody>
          <a:bodyPr/>
          <a:lstStyle/>
          <a:p>
            <a:r>
              <a:rPr kumimoji="1" lang="zh-CN" altLang="en-US" dirty="0"/>
              <a:t>编译技术新发展</a:t>
            </a:r>
          </a:p>
        </p:txBody>
      </p:sp>
      <p:pic>
        <p:nvPicPr>
          <p:cNvPr id="5122" name="Picture 2">
            <a:extLst>
              <a:ext uri="{FF2B5EF4-FFF2-40B4-BE49-F238E27FC236}">
                <a16:creationId xmlns:a16="http://schemas.microsoft.com/office/drawing/2014/main" id="{3DB46081-77E3-8141-8430-CAC600C07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399" y="939800"/>
            <a:ext cx="7359077" cy="413948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CDE8F6B-05B0-2642-BB6B-7958AD0C6F6D}"/>
              </a:ext>
            </a:extLst>
          </p:cNvPr>
          <p:cNvSpPr txBox="1"/>
          <p:nvPr/>
        </p:nvSpPr>
        <p:spPr>
          <a:xfrm>
            <a:off x="6648715" y="5956066"/>
            <a:ext cx="5638800" cy="400110"/>
          </a:xfrm>
          <a:prstGeom prst="rect">
            <a:avLst/>
          </a:prstGeom>
          <a:noFill/>
        </p:spPr>
        <p:txBody>
          <a:bodyPr wrap="square">
            <a:spAutoFit/>
          </a:bodyPr>
          <a:lstStyle/>
          <a:p>
            <a:r>
              <a:rPr lang="zh-CN" altLang="en-US" sz="2000" dirty="0">
                <a:latin typeface="Times New Roman" panose="02020603050405020304" pitchFamily="18" charset="0"/>
                <a:cs typeface="Times New Roman" panose="02020603050405020304" pitchFamily="18" charset="0"/>
                <a:hlinkClick r:id="rId3"/>
              </a:rPr>
              <a:t>https://www.graalvm.org/22.0/docs/introduction/</a:t>
            </a:r>
            <a:r>
              <a:rPr lang="zh-CN" altLang="en-US" sz="2000" dirty="0">
                <a:latin typeface="Times New Roman" panose="02020603050405020304" pitchFamily="18" charset="0"/>
                <a:cs typeface="Times New Roman" panose="02020603050405020304" pitchFamily="18" charset="0"/>
              </a:rPr>
              <a:t> </a:t>
            </a:r>
          </a:p>
        </p:txBody>
      </p:sp>
      <p:pic>
        <p:nvPicPr>
          <p:cNvPr id="5124" name="Picture 4">
            <a:extLst>
              <a:ext uri="{FF2B5EF4-FFF2-40B4-BE49-F238E27FC236}">
                <a16:creationId xmlns:a16="http://schemas.microsoft.com/office/drawing/2014/main" id="{1960E6BE-E640-574C-84D8-3F399052C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 y="3399784"/>
            <a:ext cx="7162803" cy="2693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80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linds(horizont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checkerboard(across)">
                                      <p:cBhvr>
                                        <p:cTn id="12"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2722CC1-AEA7-194C-8AD7-DCEEDBC3CD35}"/>
              </a:ext>
            </a:extLst>
          </p:cNvPr>
          <p:cNvSpPr>
            <a:spLocks noGrp="1"/>
          </p:cNvSpPr>
          <p:nvPr>
            <p:ph idx="1"/>
          </p:nvPr>
        </p:nvSpPr>
        <p:spPr>
          <a:xfrm>
            <a:off x="142239" y="764704"/>
            <a:ext cx="4582160" cy="2664296"/>
          </a:xfrm>
        </p:spPr>
        <p:txBody>
          <a:bodyPr/>
          <a:lstStyle/>
          <a:p>
            <a:r>
              <a:rPr kumimoji="1" lang="zh-CN" altLang="en-US" sz="2800" dirty="0">
                <a:latin typeface="Times New Roman" panose="02020603050405020304" pitchFamily="18" charset="0"/>
                <a:cs typeface="Times New Roman" panose="02020603050405020304" pitchFamily="18" charset="0"/>
              </a:rPr>
              <a:t>虚拟机</a:t>
            </a:r>
            <a:endParaRPr kumimoji="1" lang="en-US" altLang="zh-CN" sz="2800" dirty="0">
              <a:latin typeface="Times New Roman" panose="02020603050405020304" pitchFamily="18" charset="0"/>
              <a:cs typeface="Times New Roman" panose="02020603050405020304" pitchFamily="18" charset="0"/>
            </a:endParaRPr>
          </a:p>
          <a:p>
            <a:pPr lvl="1"/>
            <a:r>
              <a:rPr kumimoji="1" lang="en-US" altLang="zh-CN" sz="2400" dirty="0">
                <a:latin typeface="Times New Roman" panose="02020603050405020304" pitchFamily="18" charset="0"/>
                <a:cs typeface="Times New Roman" panose="02020603050405020304" pitchFamily="18" charset="0"/>
              </a:rPr>
              <a:t>JAVA</a:t>
            </a:r>
            <a:r>
              <a:rPr kumimoji="1" lang="zh-CN" altLang="en-US" sz="2400" dirty="0">
                <a:latin typeface="Times New Roman" panose="02020603050405020304" pitchFamily="18" charset="0"/>
                <a:cs typeface="Times New Roman" panose="02020603050405020304" pitchFamily="18" charset="0"/>
              </a:rPr>
              <a:t>虚拟机</a:t>
            </a:r>
            <a:r>
              <a:rPr kumimoji="1" lang="en-US" altLang="zh-CN" sz="2400" dirty="0">
                <a:latin typeface="Times New Roman" panose="02020603050405020304" pitchFamily="18" charset="0"/>
                <a:cs typeface="Times New Roman" panose="02020603050405020304" pitchFamily="18" charset="0"/>
              </a:rPr>
              <a:t>JVM</a:t>
            </a:r>
          </a:p>
          <a:p>
            <a:pPr lvl="2"/>
            <a:r>
              <a:rPr kumimoji="1" lang="zh-CN" altLang="en-US" sz="2400" dirty="0">
                <a:latin typeface="Times New Roman" panose="02020603050405020304" pitchFamily="18" charset="0"/>
                <a:cs typeface="Times New Roman" panose="02020603050405020304" pitchFamily="18" charset="0"/>
              </a:rPr>
              <a:t>冷启动</a:t>
            </a:r>
            <a:endParaRPr kumimoji="1" lang="en-US" altLang="zh-CN" sz="2400" dirty="0">
              <a:latin typeface="Times New Roman" panose="02020603050405020304" pitchFamily="18" charset="0"/>
              <a:cs typeface="Times New Roman" panose="02020603050405020304" pitchFamily="18" charset="0"/>
            </a:endParaRPr>
          </a:p>
          <a:p>
            <a:pPr lvl="2"/>
            <a:r>
              <a:rPr kumimoji="1" lang="zh-CN" altLang="en-US" sz="2400" dirty="0">
                <a:latin typeface="Times New Roman" panose="02020603050405020304" pitchFamily="18" charset="0"/>
                <a:cs typeface="Times New Roman" panose="02020603050405020304" pitchFamily="18" charset="0"/>
              </a:rPr>
              <a:t>静态编译</a:t>
            </a:r>
            <a:endParaRPr kumimoji="1" lang="en-US" altLang="zh-CN" sz="2400" dirty="0">
              <a:latin typeface="Times New Roman" panose="02020603050405020304" pitchFamily="18" charset="0"/>
              <a:cs typeface="Times New Roman" panose="02020603050405020304" pitchFamily="18" charset="0"/>
            </a:endParaRPr>
          </a:p>
          <a:p>
            <a:pPr lvl="3"/>
            <a:r>
              <a:rPr kumimoji="1" lang="en-US" altLang="zh-CN" sz="2000" dirty="0" err="1">
                <a:latin typeface="Times New Roman" panose="02020603050405020304" pitchFamily="18" charset="0"/>
                <a:cs typeface="Times New Roman" panose="02020603050405020304" pitchFamily="18" charset="0"/>
              </a:rPr>
              <a:t>GraalVM</a:t>
            </a:r>
            <a:endParaRPr kumimoji="1" lang="en-US" altLang="zh-CN" sz="2000" dirty="0">
              <a:latin typeface="Times New Roman" panose="02020603050405020304" pitchFamily="18" charset="0"/>
              <a:cs typeface="Times New Roman" panose="02020603050405020304" pitchFamily="18" charset="0"/>
            </a:endParaRPr>
          </a:p>
          <a:p>
            <a:pPr lvl="3"/>
            <a:r>
              <a:rPr kumimoji="1" lang="zh-CN" altLang="en-US" sz="2000" dirty="0">
                <a:latin typeface="Times New Roman" panose="02020603050405020304" pitchFamily="18" charset="0"/>
                <a:cs typeface="Times New Roman" panose="02020603050405020304" pitchFamily="18" charset="0"/>
              </a:rPr>
              <a:t>华为方舟编译器</a:t>
            </a:r>
            <a:endParaRPr kumimoji="1" lang="en-US" altLang="zh-CN" sz="2000" dirty="0">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7242A351-A1AB-3247-899F-2968C231C592}"/>
              </a:ext>
            </a:extLst>
          </p:cNvPr>
          <p:cNvSpPr>
            <a:spLocks noGrp="1"/>
          </p:cNvSpPr>
          <p:nvPr>
            <p:ph type="sldNum" sz="quarter" idx="12"/>
          </p:nvPr>
        </p:nvSpPr>
        <p:spPr/>
        <p:txBody>
          <a:bodyPr/>
          <a:lstStyle/>
          <a:p>
            <a:fld id="{91F816EA-24CC-2048-859A-C5EA9F275392}" type="slidenum">
              <a:rPr lang="en-US" smtClean="0"/>
              <a:t>66</a:t>
            </a:fld>
            <a:endParaRPr lang="en-US" dirty="0"/>
          </a:p>
        </p:txBody>
      </p:sp>
      <p:sp>
        <p:nvSpPr>
          <p:cNvPr id="4" name="标题 3">
            <a:extLst>
              <a:ext uri="{FF2B5EF4-FFF2-40B4-BE49-F238E27FC236}">
                <a16:creationId xmlns:a16="http://schemas.microsoft.com/office/drawing/2014/main" id="{1604F44A-B9C5-AE4B-87E3-2F25D4E4C977}"/>
              </a:ext>
            </a:extLst>
          </p:cNvPr>
          <p:cNvSpPr>
            <a:spLocks noGrp="1"/>
          </p:cNvSpPr>
          <p:nvPr>
            <p:ph type="title"/>
          </p:nvPr>
        </p:nvSpPr>
        <p:spPr/>
        <p:txBody>
          <a:bodyPr/>
          <a:lstStyle/>
          <a:p>
            <a:r>
              <a:rPr kumimoji="1" lang="zh-CN" altLang="en-US" dirty="0"/>
              <a:t>编译技术新发展</a:t>
            </a:r>
          </a:p>
        </p:txBody>
      </p:sp>
      <p:pic>
        <p:nvPicPr>
          <p:cNvPr id="7" name="图片 6">
            <a:extLst>
              <a:ext uri="{FF2B5EF4-FFF2-40B4-BE49-F238E27FC236}">
                <a16:creationId xmlns:a16="http://schemas.microsoft.com/office/drawing/2014/main" id="{AF1C9452-87BB-D647-9FA9-98F5BEF3957E}"/>
              </a:ext>
            </a:extLst>
          </p:cNvPr>
          <p:cNvPicPr>
            <a:picLocks noChangeAspect="1"/>
          </p:cNvPicPr>
          <p:nvPr/>
        </p:nvPicPr>
        <p:blipFill>
          <a:blip r:embed="rId2"/>
          <a:stretch>
            <a:fillRect/>
          </a:stretch>
        </p:blipFill>
        <p:spPr>
          <a:xfrm>
            <a:off x="595049" y="3531346"/>
            <a:ext cx="6477000" cy="3213551"/>
          </a:xfrm>
          <a:prstGeom prst="rect">
            <a:avLst/>
          </a:prstGeom>
        </p:spPr>
      </p:pic>
      <p:pic>
        <p:nvPicPr>
          <p:cNvPr id="7174" name="Picture 6">
            <a:extLst>
              <a:ext uri="{FF2B5EF4-FFF2-40B4-BE49-F238E27FC236}">
                <a16:creationId xmlns:a16="http://schemas.microsoft.com/office/drawing/2014/main" id="{E62522A2-B1CC-B943-8643-E3773859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399" y="0"/>
            <a:ext cx="7040879" cy="42672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CF8E34B-D711-AD44-8252-38E84683EF09}"/>
              </a:ext>
            </a:extLst>
          </p:cNvPr>
          <p:cNvSpPr txBox="1"/>
          <p:nvPr/>
        </p:nvSpPr>
        <p:spPr>
          <a:xfrm>
            <a:off x="7072049" y="4557357"/>
            <a:ext cx="3502818" cy="830997"/>
          </a:xfrm>
          <a:prstGeom prst="rect">
            <a:avLst/>
          </a:prstGeom>
          <a:noFill/>
        </p:spPr>
        <p:txBody>
          <a:bodyPr wrap="square" rtlCol="0">
            <a:spAutoFit/>
          </a:bodyPr>
          <a:lstStyle/>
          <a:p>
            <a:r>
              <a:rPr kumimoji="1" lang="zh-CN" altLang="en-US" dirty="0">
                <a:solidFill>
                  <a:srgbClr val="FF0000"/>
                </a:solidFill>
                <a:latin typeface="+mn-lt"/>
              </a:rPr>
              <a:t>方舟的核心是名为</a:t>
            </a:r>
            <a:r>
              <a:rPr kumimoji="1" lang="en-US" altLang="zh-CN" dirty="0">
                <a:solidFill>
                  <a:srgbClr val="FF0000"/>
                </a:solidFill>
                <a:latin typeface="+mn-lt"/>
              </a:rPr>
              <a:t>Maple</a:t>
            </a:r>
            <a:r>
              <a:rPr kumimoji="1" lang="zh-CN" altLang="en-US" dirty="0">
                <a:solidFill>
                  <a:srgbClr val="FF0000"/>
                </a:solidFill>
                <a:latin typeface="+mn-lt"/>
              </a:rPr>
              <a:t> </a:t>
            </a:r>
            <a:r>
              <a:rPr kumimoji="1" lang="en-US" altLang="zh-CN" dirty="0">
                <a:solidFill>
                  <a:srgbClr val="FF0000"/>
                </a:solidFill>
                <a:latin typeface="+mn-lt"/>
              </a:rPr>
              <a:t>IR</a:t>
            </a:r>
            <a:r>
              <a:rPr kumimoji="1" lang="zh-CN" altLang="en-US" dirty="0">
                <a:solidFill>
                  <a:srgbClr val="FF0000"/>
                </a:solidFill>
                <a:latin typeface="+mn-lt"/>
              </a:rPr>
              <a:t>的中间语言</a:t>
            </a:r>
          </a:p>
        </p:txBody>
      </p:sp>
      <p:sp>
        <p:nvSpPr>
          <p:cNvPr id="15" name="文本框 14">
            <a:extLst>
              <a:ext uri="{FF2B5EF4-FFF2-40B4-BE49-F238E27FC236}">
                <a16:creationId xmlns:a16="http://schemas.microsoft.com/office/drawing/2014/main" id="{F51765F3-2474-B040-B85F-9D24D98B1086}"/>
              </a:ext>
            </a:extLst>
          </p:cNvPr>
          <p:cNvSpPr txBox="1"/>
          <p:nvPr/>
        </p:nvSpPr>
        <p:spPr>
          <a:xfrm>
            <a:off x="7072048" y="5575108"/>
            <a:ext cx="5074229" cy="830997"/>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hlinkClick r:id="rId4"/>
              </a:rPr>
              <a:t>https://gitee.com/openarkcompiler/OpenArkCompiler/</a:t>
            </a:r>
            <a:r>
              <a:rPr lang="zh-CN" alt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10057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91F816EA-24CC-2048-859A-C5EA9F275392}" type="slidenum">
              <a:rPr lang="en-US" smtClean="0"/>
              <a:t>67</a:t>
            </a:fld>
            <a:endParaRPr lang="en-US" dirty="0"/>
          </a:p>
        </p:txBody>
      </p:sp>
      <p:sp>
        <p:nvSpPr>
          <p:cNvPr id="2" name="标题 1"/>
          <p:cNvSpPr>
            <a:spLocks noGrp="1"/>
          </p:cNvSpPr>
          <p:nvPr>
            <p:ph type="title"/>
          </p:nvPr>
        </p:nvSpPr>
        <p:spPr/>
        <p:txBody>
          <a:bodyPr/>
          <a:lstStyle/>
          <a:p>
            <a:r>
              <a:rPr kumimoji="1" lang="zh-CN" altLang="en-US" dirty="0"/>
              <a:t>与编译器技术相关的图灵奖获得者</a:t>
            </a:r>
            <a:endParaRPr lang="zh-CN" altLang="en-US" dirty="0"/>
          </a:p>
        </p:txBody>
      </p:sp>
      <p:sp>
        <p:nvSpPr>
          <p:cNvPr id="6" name="内容占位符 5">
            <a:extLst>
              <a:ext uri="{FF2B5EF4-FFF2-40B4-BE49-F238E27FC236}">
                <a16:creationId xmlns:a16="http://schemas.microsoft.com/office/drawing/2014/main" id="{458D702A-DF0A-6147-870F-852D130CC7BD}"/>
              </a:ext>
            </a:extLst>
          </p:cNvPr>
          <p:cNvSpPr>
            <a:spLocks noGrp="1"/>
          </p:cNvSpPr>
          <p:nvPr>
            <p:ph idx="1"/>
          </p:nvPr>
        </p:nvSpPr>
        <p:spPr>
          <a:xfrm>
            <a:off x="228600" y="867881"/>
            <a:ext cx="9220200" cy="4978400"/>
          </a:xfrm>
        </p:spPr>
        <p:txBody>
          <a:bodyPr/>
          <a:lstStyle/>
          <a:p>
            <a:r>
              <a:rPr kumimoji="1" lang="zh-CN" altLang="en-US" dirty="0">
                <a:solidFill>
                  <a:srgbClr val="FF0000"/>
                </a:solidFill>
              </a:rPr>
              <a:t>编程语言、编译相关的获奖者约占</a:t>
            </a:r>
            <a:r>
              <a:rPr kumimoji="1" lang="en-US" altLang="zh-CN" dirty="0">
                <a:solidFill>
                  <a:srgbClr val="FF0000"/>
                </a:solidFill>
              </a:rPr>
              <a:t>1/3</a:t>
            </a:r>
            <a:endParaRPr kumimoji="1" lang="zh-CN" altLang="en-US" dirty="0">
              <a:solidFill>
                <a:srgbClr val="FF0000"/>
              </a:solidFill>
            </a:endParaRPr>
          </a:p>
        </p:txBody>
      </p:sp>
      <p:pic>
        <p:nvPicPr>
          <p:cNvPr id="7" name="图片 6">
            <a:extLst>
              <a:ext uri="{FF2B5EF4-FFF2-40B4-BE49-F238E27FC236}">
                <a16:creationId xmlns:a16="http://schemas.microsoft.com/office/drawing/2014/main" id="{7BBFF92C-AB08-6242-A5AC-2A57E3DA6FED}"/>
              </a:ext>
            </a:extLst>
          </p:cNvPr>
          <p:cNvPicPr>
            <a:picLocks noChangeAspect="1"/>
          </p:cNvPicPr>
          <p:nvPr/>
        </p:nvPicPr>
        <p:blipFill>
          <a:blip r:embed="rId3"/>
          <a:stretch>
            <a:fillRect/>
          </a:stretch>
        </p:blipFill>
        <p:spPr>
          <a:xfrm>
            <a:off x="117235" y="1481666"/>
            <a:ext cx="7852280" cy="4176262"/>
          </a:xfrm>
          <a:prstGeom prst="rect">
            <a:avLst/>
          </a:prstGeom>
        </p:spPr>
      </p:pic>
      <p:pic>
        <p:nvPicPr>
          <p:cNvPr id="8" name="图片 7">
            <a:extLst>
              <a:ext uri="{FF2B5EF4-FFF2-40B4-BE49-F238E27FC236}">
                <a16:creationId xmlns:a16="http://schemas.microsoft.com/office/drawing/2014/main" id="{F626ED16-0495-AF42-B8F2-FC60F1698828}"/>
              </a:ext>
            </a:extLst>
          </p:cNvPr>
          <p:cNvPicPr>
            <a:picLocks noChangeAspect="1"/>
          </p:cNvPicPr>
          <p:nvPr/>
        </p:nvPicPr>
        <p:blipFill>
          <a:blip r:embed="rId4"/>
          <a:stretch>
            <a:fillRect/>
          </a:stretch>
        </p:blipFill>
        <p:spPr>
          <a:xfrm>
            <a:off x="8008409" y="4454392"/>
            <a:ext cx="3596383" cy="1391889"/>
          </a:xfrm>
          <a:prstGeom prst="rect">
            <a:avLst/>
          </a:prstGeom>
        </p:spPr>
      </p:pic>
      <p:sp>
        <p:nvSpPr>
          <p:cNvPr id="11" name="文本框 10">
            <a:extLst>
              <a:ext uri="{FF2B5EF4-FFF2-40B4-BE49-F238E27FC236}">
                <a16:creationId xmlns:a16="http://schemas.microsoft.com/office/drawing/2014/main" id="{882004A6-33BF-D74D-8F78-114F2F4D42A3}"/>
              </a:ext>
            </a:extLst>
          </p:cNvPr>
          <p:cNvSpPr txBox="1"/>
          <p:nvPr/>
        </p:nvSpPr>
        <p:spPr>
          <a:xfrm>
            <a:off x="267494" y="5759286"/>
            <a:ext cx="6381221" cy="461665"/>
          </a:xfrm>
          <a:prstGeom prst="rect">
            <a:avLst/>
          </a:prstGeom>
          <a:noFill/>
        </p:spPr>
        <p:txBody>
          <a:bodyPr wrap="square">
            <a:spAutoFit/>
          </a:bodyPr>
          <a:lstStyle/>
          <a:p>
            <a:r>
              <a:rPr lang="zh-CN" altLang="en-US" dirty="0">
                <a:hlinkClick r:id="rId5"/>
              </a:rPr>
              <a:t>https://amturing.acm.org/bysubject.cfm</a:t>
            </a:r>
            <a:r>
              <a:rPr lang="zh-CN" altLang="en-US" dirty="0"/>
              <a:t> </a:t>
            </a:r>
          </a:p>
        </p:txBody>
      </p:sp>
      <p:pic>
        <p:nvPicPr>
          <p:cNvPr id="8196" name="Picture 4">
            <a:extLst>
              <a:ext uri="{FF2B5EF4-FFF2-40B4-BE49-F238E27FC236}">
                <a16:creationId xmlns:a16="http://schemas.microsoft.com/office/drawing/2014/main" id="{C8512336-EB4D-084F-9C5A-C2FE696DCE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8156" y="899929"/>
            <a:ext cx="2430244" cy="169249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30C45A62-F3B3-804C-8F40-7F45C16483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0372" y="2624468"/>
            <a:ext cx="2445229" cy="17121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E3D082-B85D-C254-CD80-57B18AC34844}"/>
              </a:ext>
            </a:extLst>
          </p:cNvPr>
          <p:cNvSpPr>
            <a:spLocks noGrp="1"/>
          </p:cNvSpPr>
          <p:nvPr>
            <p:ph idx="1"/>
          </p:nvPr>
        </p:nvSpPr>
        <p:spPr>
          <a:xfrm>
            <a:off x="406400" y="990600"/>
            <a:ext cx="11379200" cy="1447800"/>
          </a:xfrm>
        </p:spPr>
        <p:txBody>
          <a:bodyPr/>
          <a:lstStyle/>
          <a:p>
            <a:r>
              <a:rPr kumimoji="1" lang="zh-CN" altLang="en-US" dirty="0"/>
              <a:t>图灵奖自</a:t>
            </a:r>
            <a:r>
              <a:rPr kumimoji="1" lang="en-US" altLang="zh-CN" dirty="0"/>
              <a:t>1966</a:t>
            </a:r>
            <a:r>
              <a:rPr kumimoji="1" lang="zh-CN" altLang="en-US" dirty="0"/>
              <a:t>年颁发以来，共有</a:t>
            </a:r>
            <a:r>
              <a:rPr kumimoji="1" lang="en-US" altLang="zh-CN" dirty="0"/>
              <a:t>75</a:t>
            </a:r>
            <a:r>
              <a:rPr kumimoji="1" lang="zh-CN" altLang="en-US" dirty="0"/>
              <a:t>名获奖者，其中</a:t>
            </a:r>
            <a:r>
              <a:rPr kumimoji="1" lang="zh-CN" altLang="en-US" dirty="0">
                <a:solidFill>
                  <a:srgbClr val="FF0000"/>
                </a:solidFill>
              </a:rPr>
              <a:t>编译相关的科研人员有</a:t>
            </a:r>
            <a:r>
              <a:rPr kumimoji="1" lang="en-US" altLang="zh-CN" dirty="0">
                <a:solidFill>
                  <a:srgbClr val="FF0000"/>
                </a:solidFill>
              </a:rPr>
              <a:t>21</a:t>
            </a:r>
            <a:r>
              <a:rPr kumimoji="1" lang="zh-CN" altLang="en-US" dirty="0">
                <a:solidFill>
                  <a:srgbClr val="FF0000"/>
                </a:solidFill>
              </a:rPr>
              <a:t>位</a:t>
            </a:r>
            <a:r>
              <a:rPr kumimoji="1" lang="zh-CN" altLang="en-US" dirty="0"/>
              <a:t>，占比</a:t>
            </a:r>
            <a:r>
              <a:rPr kumimoji="1" lang="en-US" altLang="zh-CN" dirty="0">
                <a:solidFill>
                  <a:srgbClr val="FF0000"/>
                </a:solidFill>
              </a:rPr>
              <a:t>28%</a:t>
            </a:r>
            <a:r>
              <a:rPr kumimoji="1" lang="zh-CN" altLang="en-US" dirty="0"/>
              <a:t>，</a:t>
            </a:r>
            <a:r>
              <a:rPr kumimoji="1" lang="en" altLang="zh-CN" dirty="0"/>
              <a:t>Alan J. Perlis</a:t>
            </a:r>
            <a:r>
              <a:rPr kumimoji="1" lang="zh-CN" altLang="en-US" dirty="0"/>
              <a:t>因编译技术贡献成为第一位获得图灵奖的科学家。</a:t>
            </a:r>
          </a:p>
        </p:txBody>
      </p:sp>
      <p:sp>
        <p:nvSpPr>
          <p:cNvPr id="3" name="灯片编号占位符 2">
            <a:extLst>
              <a:ext uri="{FF2B5EF4-FFF2-40B4-BE49-F238E27FC236}">
                <a16:creationId xmlns:a16="http://schemas.microsoft.com/office/drawing/2014/main" id="{EBA9C5CF-2115-D72D-7808-93859A348384}"/>
              </a:ext>
            </a:extLst>
          </p:cNvPr>
          <p:cNvSpPr>
            <a:spLocks noGrp="1"/>
          </p:cNvSpPr>
          <p:nvPr>
            <p:ph type="sldNum" sz="quarter" idx="12"/>
          </p:nvPr>
        </p:nvSpPr>
        <p:spPr/>
        <p:txBody>
          <a:bodyPr/>
          <a:lstStyle/>
          <a:p>
            <a:fld id="{91F816EA-24CC-2048-859A-C5EA9F275392}" type="slidenum">
              <a:rPr lang="en-US" smtClean="0"/>
              <a:t>68</a:t>
            </a:fld>
            <a:endParaRPr lang="en-US" dirty="0"/>
          </a:p>
        </p:txBody>
      </p:sp>
      <p:sp>
        <p:nvSpPr>
          <p:cNvPr id="4" name="标题 3">
            <a:extLst>
              <a:ext uri="{FF2B5EF4-FFF2-40B4-BE49-F238E27FC236}">
                <a16:creationId xmlns:a16="http://schemas.microsoft.com/office/drawing/2014/main" id="{BEE0CBA1-BC2F-E2B0-B3FE-E470F1708A41}"/>
              </a:ext>
            </a:extLst>
          </p:cNvPr>
          <p:cNvSpPr>
            <a:spLocks noGrp="1"/>
          </p:cNvSpPr>
          <p:nvPr>
            <p:ph type="title"/>
          </p:nvPr>
        </p:nvSpPr>
        <p:spPr/>
        <p:txBody>
          <a:bodyPr/>
          <a:lstStyle/>
          <a:p>
            <a:r>
              <a:rPr kumimoji="1" lang="zh-CN" altLang="en-US" dirty="0"/>
              <a:t>与编译器技术相关的图灵奖获得者</a:t>
            </a:r>
          </a:p>
        </p:txBody>
      </p:sp>
      <p:pic>
        <p:nvPicPr>
          <p:cNvPr id="6" name="图片 5">
            <a:extLst>
              <a:ext uri="{FF2B5EF4-FFF2-40B4-BE49-F238E27FC236}">
                <a16:creationId xmlns:a16="http://schemas.microsoft.com/office/drawing/2014/main" id="{F48DF6C6-DB3F-06AF-1348-D037F2A9FAA7}"/>
              </a:ext>
            </a:extLst>
          </p:cNvPr>
          <p:cNvPicPr>
            <a:picLocks noChangeAspect="1"/>
          </p:cNvPicPr>
          <p:nvPr/>
        </p:nvPicPr>
        <p:blipFill>
          <a:blip r:embed="rId2"/>
          <a:stretch>
            <a:fillRect/>
          </a:stretch>
        </p:blipFill>
        <p:spPr>
          <a:xfrm>
            <a:off x="197114" y="2438400"/>
            <a:ext cx="11994885" cy="3920076"/>
          </a:xfrm>
          <a:prstGeom prst="rect">
            <a:avLst/>
          </a:prstGeom>
        </p:spPr>
      </p:pic>
    </p:spTree>
    <p:extLst>
      <p:ext uri="{BB962C8B-B14F-4D97-AF65-F5344CB8AC3E}">
        <p14:creationId xmlns:p14="http://schemas.microsoft.com/office/powerpoint/2010/main" val="15515667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E3D082-B85D-C254-CD80-57B18AC34844}"/>
              </a:ext>
            </a:extLst>
          </p:cNvPr>
          <p:cNvSpPr>
            <a:spLocks noGrp="1"/>
          </p:cNvSpPr>
          <p:nvPr>
            <p:ph idx="1"/>
          </p:nvPr>
        </p:nvSpPr>
        <p:spPr>
          <a:xfrm>
            <a:off x="406400" y="990600"/>
            <a:ext cx="11379200" cy="1447800"/>
          </a:xfrm>
        </p:spPr>
        <p:txBody>
          <a:bodyPr/>
          <a:lstStyle/>
          <a:p>
            <a:r>
              <a:rPr kumimoji="1" lang="zh-CN" altLang="en-US" dirty="0"/>
              <a:t>图灵奖自</a:t>
            </a:r>
            <a:r>
              <a:rPr kumimoji="1" lang="en-US" altLang="zh-CN" dirty="0"/>
              <a:t>1966</a:t>
            </a:r>
            <a:r>
              <a:rPr kumimoji="1" lang="zh-CN" altLang="en-US" dirty="0"/>
              <a:t>年颁发以来，共有</a:t>
            </a:r>
            <a:r>
              <a:rPr kumimoji="1" lang="en-US" altLang="zh-CN" dirty="0"/>
              <a:t>75</a:t>
            </a:r>
            <a:r>
              <a:rPr kumimoji="1" lang="zh-CN" altLang="en-US" dirty="0"/>
              <a:t>名获奖者，其中</a:t>
            </a:r>
            <a:r>
              <a:rPr kumimoji="1" lang="zh-CN" altLang="en-US" dirty="0">
                <a:solidFill>
                  <a:srgbClr val="FF0000"/>
                </a:solidFill>
              </a:rPr>
              <a:t>编译相关的科研人员有</a:t>
            </a:r>
            <a:r>
              <a:rPr kumimoji="1" lang="en-US" altLang="zh-CN" dirty="0">
                <a:solidFill>
                  <a:srgbClr val="FF0000"/>
                </a:solidFill>
              </a:rPr>
              <a:t>21</a:t>
            </a:r>
            <a:r>
              <a:rPr kumimoji="1" lang="zh-CN" altLang="en-US" dirty="0">
                <a:solidFill>
                  <a:srgbClr val="FF0000"/>
                </a:solidFill>
              </a:rPr>
              <a:t>位</a:t>
            </a:r>
            <a:r>
              <a:rPr kumimoji="1" lang="zh-CN" altLang="en-US" dirty="0"/>
              <a:t>，占比</a:t>
            </a:r>
            <a:r>
              <a:rPr kumimoji="1" lang="en-US" altLang="zh-CN" dirty="0">
                <a:solidFill>
                  <a:srgbClr val="FF0000"/>
                </a:solidFill>
              </a:rPr>
              <a:t>28%</a:t>
            </a:r>
            <a:r>
              <a:rPr kumimoji="1" lang="zh-CN" altLang="en-US" dirty="0"/>
              <a:t>，</a:t>
            </a:r>
            <a:r>
              <a:rPr kumimoji="1" lang="en" altLang="zh-CN" dirty="0"/>
              <a:t>Alan J. Perlis</a:t>
            </a:r>
            <a:r>
              <a:rPr kumimoji="1" lang="zh-CN" altLang="en-US" dirty="0"/>
              <a:t>因编译技术贡献成为第一位获得图灵奖的科学家。</a:t>
            </a:r>
          </a:p>
        </p:txBody>
      </p:sp>
      <p:sp>
        <p:nvSpPr>
          <p:cNvPr id="3" name="灯片编号占位符 2">
            <a:extLst>
              <a:ext uri="{FF2B5EF4-FFF2-40B4-BE49-F238E27FC236}">
                <a16:creationId xmlns:a16="http://schemas.microsoft.com/office/drawing/2014/main" id="{EBA9C5CF-2115-D72D-7808-93859A348384}"/>
              </a:ext>
            </a:extLst>
          </p:cNvPr>
          <p:cNvSpPr>
            <a:spLocks noGrp="1"/>
          </p:cNvSpPr>
          <p:nvPr>
            <p:ph type="sldNum" sz="quarter" idx="12"/>
          </p:nvPr>
        </p:nvSpPr>
        <p:spPr/>
        <p:txBody>
          <a:bodyPr/>
          <a:lstStyle/>
          <a:p>
            <a:fld id="{91F816EA-24CC-2048-859A-C5EA9F275392}" type="slidenum">
              <a:rPr lang="en-US" smtClean="0"/>
              <a:t>69</a:t>
            </a:fld>
            <a:endParaRPr lang="en-US" dirty="0"/>
          </a:p>
        </p:txBody>
      </p:sp>
      <p:sp>
        <p:nvSpPr>
          <p:cNvPr id="4" name="标题 3">
            <a:extLst>
              <a:ext uri="{FF2B5EF4-FFF2-40B4-BE49-F238E27FC236}">
                <a16:creationId xmlns:a16="http://schemas.microsoft.com/office/drawing/2014/main" id="{BEE0CBA1-BC2F-E2B0-B3FE-E470F1708A41}"/>
              </a:ext>
            </a:extLst>
          </p:cNvPr>
          <p:cNvSpPr>
            <a:spLocks noGrp="1"/>
          </p:cNvSpPr>
          <p:nvPr>
            <p:ph type="title"/>
          </p:nvPr>
        </p:nvSpPr>
        <p:spPr/>
        <p:txBody>
          <a:bodyPr/>
          <a:lstStyle/>
          <a:p>
            <a:r>
              <a:rPr kumimoji="1" lang="zh-CN" altLang="en-US" dirty="0"/>
              <a:t>与编译器技术相关的图灵奖获得者</a:t>
            </a:r>
          </a:p>
        </p:txBody>
      </p:sp>
      <p:pic>
        <p:nvPicPr>
          <p:cNvPr id="7" name="图片 6">
            <a:extLst>
              <a:ext uri="{FF2B5EF4-FFF2-40B4-BE49-F238E27FC236}">
                <a16:creationId xmlns:a16="http://schemas.microsoft.com/office/drawing/2014/main" id="{1BA6D463-77CF-C316-3A5C-E019C04C7CA7}"/>
              </a:ext>
            </a:extLst>
          </p:cNvPr>
          <p:cNvPicPr>
            <a:picLocks noChangeAspect="1"/>
          </p:cNvPicPr>
          <p:nvPr/>
        </p:nvPicPr>
        <p:blipFill>
          <a:blip r:embed="rId2"/>
          <a:stretch>
            <a:fillRect/>
          </a:stretch>
        </p:blipFill>
        <p:spPr>
          <a:xfrm>
            <a:off x="271746" y="2438400"/>
            <a:ext cx="11648507" cy="2843025"/>
          </a:xfrm>
          <a:prstGeom prst="rect">
            <a:avLst/>
          </a:prstGeom>
        </p:spPr>
      </p:pic>
    </p:spTree>
    <p:extLst>
      <p:ext uri="{BB962C8B-B14F-4D97-AF65-F5344CB8AC3E}">
        <p14:creationId xmlns:p14="http://schemas.microsoft.com/office/powerpoint/2010/main" val="81554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170D917-F811-5E85-039C-2B810AE5A64F}"/>
              </a:ext>
            </a:extLst>
          </p:cNvPr>
          <p:cNvSpPr>
            <a:spLocks noGrp="1"/>
          </p:cNvSpPr>
          <p:nvPr>
            <p:ph idx="1"/>
          </p:nvPr>
        </p:nvSpPr>
        <p:spPr>
          <a:xfrm>
            <a:off x="203661" y="842246"/>
            <a:ext cx="11379200" cy="4978400"/>
          </a:xfrm>
        </p:spPr>
        <p:txBody>
          <a:bodyPr/>
          <a:lstStyle/>
          <a:p>
            <a:r>
              <a:rPr kumimoji="1" lang="zh-CN" altLang="en-US" dirty="0"/>
              <a:t>计算机系统能力大赛编译器设计赛</a:t>
            </a:r>
          </a:p>
        </p:txBody>
      </p:sp>
      <p:sp>
        <p:nvSpPr>
          <p:cNvPr id="3" name="灯片编号占位符 2">
            <a:extLst>
              <a:ext uri="{FF2B5EF4-FFF2-40B4-BE49-F238E27FC236}">
                <a16:creationId xmlns:a16="http://schemas.microsoft.com/office/drawing/2014/main" id="{7EB56CB7-FD92-A86C-9691-E1B7AC03D5BD}"/>
              </a:ext>
            </a:extLst>
          </p:cNvPr>
          <p:cNvSpPr>
            <a:spLocks noGrp="1"/>
          </p:cNvSpPr>
          <p:nvPr>
            <p:ph type="sldNum" sz="quarter" idx="12"/>
          </p:nvPr>
        </p:nvSpPr>
        <p:spPr/>
        <p:txBody>
          <a:bodyPr/>
          <a:lstStyle/>
          <a:p>
            <a:fld id="{91F816EA-24CC-2048-859A-C5EA9F275392}" type="slidenum">
              <a:rPr lang="en-US" smtClean="0"/>
              <a:t>7</a:t>
            </a:fld>
            <a:endParaRPr lang="en-US" dirty="0"/>
          </a:p>
        </p:txBody>
      </p:sp>
      <p:sp>
        <p:nvSpPr>
          <p:cNvPr id="4" name="标题 3">
            <a:extLst>
              <a:ext uri="{FF2B5EF4-FFF2-40B4-BE49-F238E27FC236}">
                <a16:creationId xmlns:a16="http://schemas.microsoft.com/office/drawing/2014/main" id="{7E6087CB-EADF-D9AA-8C24-5274D8C06C8A}"/>
              </a:ext>
            </a:extLst>
          </p:cNvPr>
          <p:cNvSpPr>
            <a:spLocks noGrp="1"/>
          </p:cNvSpPr>
          <p:nvPr>
            <p:ph type="title"/>
          </p:nvPr>
        </p:nvSpPr>
        <p:spPr/>
        <p:txBody>
          <a:bodyPr/>
          <a:lstStyle/>
          <a:p>
            <a:r>
              <a:rPr kumimoji="1" lang="zh-CN" altLang="en-US" dirty="0"/>
              <a:t>期待成果</a:t>
            </a:r>
          </a:p>
        </p:txBody>
      </p:sp>
      <p:grpSp>
        <p:nvGrpSpPr>
          <p:cNvPr id="6" name="组合 5">
            <a:extLst>
              <a:ext uri="{FF2B5EF4-FFF2-40B4-BE49-F238E27FC236}">
                <a16:creationId xmlns:a16="http://schemas.microsoft.com/office/drawing/2014/main" id="{B1539EE5-0B06-56FB-FA9D-F10D93E47351}"/>
              </a:ext>
            </a:extLst>
          </p:cNvPr>
          <p:cNvGrpSpPr/>
          <p:nvPr/>
        </p:nvGrpSpPr>
        <p:grpSpPr>
          <a:xfrm>
            <a:off x="8059626" y="1193021"/>
            <a:ext cx="3903774" cy="5194199"/>
            <a:chOff x="8059626" y="1193021"/>
            <a:chExt cx="3903774" cy="5194199"/>
          </a:xfrm>
        </p:grpSpPr>
        <p:pic>
          <p:nvPicPr>
            <p:cNvPr id="1026" name="Picture 2">
              <a:extLst>
                <a:ext uri="{FF2B5EF4-FFF2-40B4-BE49-F238E27FC236}">
                  <a16:creationId xmlns:a16="http://schemas.microsoft.com/office/drawing/2014/main" id="{58D9D1A7-4892-A6A0-92DD-AEAD0FA001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16" t="7154" r="12386" b="7310"/>
            <a:stretch/>
          </p:blipFill>
          <p:spPr bwMode="auto">
            <a:xfrm>
              <a:off x="8059626" y="1193021"/>
              <a:ext cx="3903774" cy="5194199"/>
            </a:xfrm>
            <a:prstGeom prst="rect">
              <a:avLst/>
            </a:prstGeom>
            <a:noFill/>
            <a:extLst>
              <a:ext uri="{909E8E84-426E-40DD-AFC4-6F175D3DCCD1}">
                <a14:hiddenFill xmlns:a14="http://schemas.microsoft.com/office/drawing/2010/main">
                  <a:solidFill>
                    <a:srgbClr val="FFFFFF"/>
                  </a:solidFill>
                </a14:hiddenFill>
              </a:ext>
            </a:extLst>
          </p:spPr>
        </p:pic>
        <p:sp>
          <p:nvSpPr>
            <p:cNvPr id="5" name="圆角矩形 4">
              <a:extLst>
                <a:ext uri="{FF2B5EF4-FFF2-40B4-BE49-F238E27FC236}">
                  <a16:creationId xmlns:a16="http://schemas.microsoft.com/office/drawing/2014/main" id="{D8501A39-25E6-F204-3F5A-5F453BDA0573}"/>
                </a:ext>
              </a:extLst>
            </p:cNvPr>
            <p:cNvSpPr/>
            <p:nvPr/>
          </p:nvSpPr>
          <p:spPr bwMode="auto">
            <a:xfrm>
              <a:off x="8153400" y="4800600"/>
              <a:ext cx="3810000" cy="228600"/>
            </a:xfrm>
            <a:prstGeom prst="roundRect">
              <a:avLst/>
            </a:prstGeom>
            <a:noFill/>
            <a:ln w="28575" cap="flat" cmpd="sng" algn="ctr">
              <a:solidFill>
                <a:schemeClr val="accent1"/>
              </a:solid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grpSp>
      <p:pic>
        <p:nvPicPr>
          <p:cNvPr id="1028" name="Picture 4" descr="我校两支本科生队伍在第二届全国大学生计算机系统能力大赛编译系统设计赛中取得佳绩-计算机学院">
            <a:extLst>
              <a:ext uri="{FF2B5EF4-FFF2-40B4-BE49-F238E27FC236}">
                <a16:creationId xmlns:a16="http://schemas.microsoft.com/office/drawing/2014/main" id="{DAF6DE8D-9412-97AF-67EA-DBDDA5B565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152" y="1478205"/>
            <a:ext cx="3040828" cy="48779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图片">
            <a:extLst>
              <a:ext uri="{FF2B5EF4-FFF2-40B4-BE49-F238E27FC236}">
                <a16:creationId xmlns:a16="http://schemas.microsoft.com/office/drawing/2014/main" id="{4B4886D3-9E25-8D61-846F-AEBC9ED5DF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554408"/>
            <a:ext cx="4640640" cy="1974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图片">
            <a:extLst>
              <a:ext uri="{FF2B5EF4-FFF2-40B4-BE49-F238E27FC236}">
                <a16:creationId xmlns:a16="http://schemas.microsoft.com/office/drawing/2014/main" id="{E92B7352-81AA-A872-B37F-2851E52F50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95" y="3688196"/>
            <a:ext cx="4642742" cy="228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1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linds(horizontal)">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882341"/>
            <a:ext cx="8153399" cy="4120356"/>
          </a:xfrm>
        </p:spPr>
        <p:txBody>
          <a:bodyPr/>
          <a:lstStyle/>
          <a:p>
            <a:r>
              <a:rPr lang="en-US" altLang="zh-CN" dirty="0"/>
              <a:t>2007</a:t>
            </a:r>
            <a:r>
              <a:rPr lang="zh-CN" altLang="en-US" dirty="0"/>
              <a:t>年图灵奖得主：</a:t>
            </a:r>
            <a:r>
              <a:rPr lang="en-US" altLang="zh-CN" dirty="0"/>
              <a:t>John Warner Backus</a:t>
            </a:r>
          </a:p>
          <a:p>
            <a:r>
              <a:rPr lang="zh-CN" altLang="en-US" dirty="0"/>
              <a:t>主要贡献</a:t>
            </a:r>
            <a:endParaRPr lang="en-US" altLang="zh-CN" dirty="0"/>
          </a:p>
          <a:p>
            <a:pPr lvl="1"/>
            <a:r>
              <a:rPr lang="en-US" altLang="zh-CN" dirty="0"/>
              <a:t>FORTRAN</a:t>
            </a:r>
            <a:r>
              <a:rPr lang="zh-CN" altLang="en-US" dirty="0"/>
              <a:t>语言 </a:t>
            </a:r>
            <a:r>
              <a:rPr lang="en-US" altLang="zh-CN" dirty="0"/>
              <a:t>1957</a:t>
            </a:r>
            <a:r>
              <a:rPr lang="zh-CN" altLang="en-US" dirty="0"/>
              <a:t>年</a:t>
            </a:r>
            <a:endParaRPr lang="en-US" altLang="zh-CN" dirty="0"/>
          </a:p>
          <a:p>
            <a:pPr lvl="1"/>
            <a:r>
              <a:rPr lang="zh-CN" altLang="en-US" dirty="0"/>
              <a:t>范式</a:t>
            </a:r>
            <a:endParaRPr lang="en-US" altLang="zh-CN" dirty="0"/>
          </a:p>
        </p:txBody>
      </p:sp>
      <p:sp>
        <p:nvSpPr>
          <p:cNvPr id="4" name="灯片编号占位符 3"/>
          <p:cNvSpPr>
            <a:spLocks noGrp="1"/>
          </p:cNvSpPr>
          <p:nvPr>
            <p:ph type="sldNum" sz="quarter" idx="12"/>
          </p:nvPr>
        </p:nvSpPr>
        <p:spPr/>
        <p:txBody>
          <a:bodyPr/>
          <a:lstStyle/>
          <a:p>
            <a:fld id="{91F816EA-24CC-2048-859A-C5EA9F275392}" type="slidenum">
              <a:rPr lang="en-US" smtClean="0"/>
              <a:t>70</a:t>
            </a:fld>
            <a:endParaRPr lang="en-US" dirty="0"/>
          </a:p>
        </p:txBody>
      </p:sp>
      <p:sp>
        <p:nvSpPr>
          <p:cNvPr id="2" name="标题 1"/>
          <p:cNvSpPr>
            <a:spLocks noGrp="1"/>
          </p:cNvSpPr>
          <p:nvPr>
            <p:ph type="title"/>
          </p:nvPr>
        </p:nvSpPr>
        <p:spPr/>
        <p:txBody>
          <a:bodyPr/>
          <a:lstStyle/>
          <a:p>
            <a:r>
              <a:rPr kumimoji="1" lang="zh-CN" altLang="en-US" dirty="0"/>
              <a:t>与编译器技术相关的图灵奖获得者</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0" y="990600"/>
            <a:ext cx="2209800" cy="4120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9575119" y="5120334"/>
            <a:ext cx="2007281" cy="461665"/>
          </a:xfrm>
          <a:prstGeom prst="rect">
            <a:avLst/>
          </a:prstGeom>
        </p:spPr>
        <p:txBody>
          <a:bodyPr wrap="none">
            <a:spAutoFit/>
          </a:bodyPr>
          <a:lstStyle/>
          <a:p>
            <a:r>
              <a:rPr lang="en-US" altLang="zh-CN" dirty="0"/>
              <a:t>John Backus</a:t>
            </a:r>
            <a:endParaRPr lang="zh-CN" altLang="en-US" dirty="0"/>
          </a:p>
        </p:txBody>
      </p:sp>
    </p:spTree>
    <p:extLst>
      <p:ext uri="{BB962C8B-B14F-4D97-AF65-F5344CB8AC3E}">
        <p14:creationId xmlns:p14="http://schemas.microsoft.com/office/powerpoint/2010/main" val="942370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5801" y="990600"/>
            <a:ext cx="7283714" cy="4978400"/>
          </a:xfrm>
        </p:spPr>
        <p:txBody>
          <a:bodyPr/>
          <a:lstStyle/>
          <a:p>
            <a:r>
              <a:rPr lang="en-US" altLang="zh-CN" dirty="0">
                <a:latin typeface="Times New Roman" panose="02020603050405020304" charset="0"/>
              </a:rPr>
              <a:t>1971</a:t>
            </a:r>
            <a:r>
              <a:rPr lang="zh-CN" altLang="en-US" dirty="0">
                <a:latin typeface="Times New Roman" panose="02020603050405020304" charset="0"/>
              </a:rPr>
              <a:t>年图灵奖获得者：</a:t>
            </a:r>
            <a:r>
              <a:rPr lang="en-US" altLang="zh-CN" dirty="0">
                <a:latin typeface="Times New Roman" panose="02020603050405020304" charset="0"/>
              </a:rPr>
              <a:t>John McCarthy</a:t>
            </a:r>
          </a:p>
          <a:p>
            <a:r>
              <a:rPr lang="zh-CN" altLang="en-US" dirty="0">
                <a:latin typeface="Times New Roman" panose="02020603050405020304" charset="0"/>
              </a:rPr>
              <a:t>主要贡献</a:t>
            </a:r>
            <a:r>
              <a:rPr lang="en-US" altLang="zh-CN" dirty="0">
                <a:latin typeface="Times New Roman" panose="02020603050405020304" charset="0"/>
              </a:rPr>
              <a:t>:</a:t>
            </a:r>
          </a:p>
          <a:p>
            <a:pPr lvl="1"/>
            <a:r>
              <a:rPr lang="zh-CN" altLang="en-US" dirty="0"/>
              <a:t>自展技术</a:t>
            </a:r>
            <a:r>
              <a:rPr lang="en-US" altLang="zh-CN" dirty="0"/>
              <a:t>(bootstrapping)</a:t>
            </a:r>
            <a:r>
              <a:rPr lang="zh-CN" altLang="en-US" dirty="0"/>
              <a:t>构建的编译器</a:t>
            </a:r>
            <a:endParaRPr lang="en-US" altLang="zh-CN" dirty="0">
              <a:latin typeface="Times New Roman" panose="02020603050405020304" charset="0"/>
            </a:endParaRPr>
          </a:p>
          <a:p>
            <a:pPr lvl="1"/>
            <a:r>
              <a:rPr lang="en-US" altLang="zh-CN" dirty="0">
                <a:latin typeface="Times New Roman" panose="02020603050405020304" charset="0"/>
              </a:rPr>
              <a:t>1962</a:t>
            </a:r>
            <a:r>
              <a:rPr lang="zh-CN" altLang="en-US" dirty="0">
                <a:latin typeface="Times New Roman" panose="02020603050405020304" charset="0"/>
              </a:rPr>
              <a:t>年，</a:t>
            </a:r>
            <a:r>
              <a:rPr lang="en-US" altLang="zh-CN" dirty="0">
                <a:latin typeface="Times New Roman" panose="02020603050405020304" charset="0"/>
              </a:rPr>
              <a:t>Lisp</a:t>
            </a:r>
            <a:r>
              <a:rPr lang="zh-CN" altLang="en-US" dirty="0">
                <a:latin typeface="Times New Roman" panose="02020603050405020304" charset="0"/>
              </a:rPr>
              <a:t>语言编译器，由</a:t>
            </a:r>
            <a:r>
              <a:rPr lang="en-US" altLang="zh-CN" dirty="0">
                <a:latin typeface="Times New Roman" panose="02020603050405020304" charset="0"/>
              </a:rPr>
              <a:t>Timothy P. Hart</a:t>
            </a:r>
            <a:r>
              <a:rPr lang="zh-CN" altLang="en-US" dirty="0">
                <a:latin typeface="Times New Roman" panose="02020603050405020304" charset="0"/>
              </a:rPr>
              <a:t>和</a:t>
            </a:r>
            <a:r>
              <a:rPr lang="en-US" altLang="zh-CN" dirty="0">
                <a:latin typeface="Times New Roman" panose="02020603050405020304" charset="0"/>
              </a:rPr>
              <a:t>Mike Levin</a:t>
            </a:r>
            <a:r>
              <a:rPr lang="zh-CN" altLang="en-US" dirty="0">
                <a:latin typeface="Times New Roman" panose="02020603050405020304" charset="0"/>
              </a:rPr>
              <a:t>实现</a:t>
            </a:r>
            <a:endParaRPr lang="en-US" altLang="zh-CN" dirty="0">
              <a:latin typeface="Times New Roman" panose="02020603050405020304" charset="0"/>
            </a:endParaRPr>
          </a:p>
          <a:p>
            <a:pPr lvl="1"/>
            <a:r>
              <a:rPr lang="zh-CN" altLang="en-US" dirty="0">
                <a:latin typeface="Times New Roman" panose="02020603050405020304" charset="0"/>
              </a:rPr>
              <a:t>人工智能之父</a:t>
            </a:r>
            <a:endParaRPr lang="en-US" altLang="zh-CN" dirty="0">
              <a:latin typeface="Times New Roman" panose="02020603050405020304" charset="0"/>
            </a:endParaRPr>
          </a:p>
        </p:txBody>
      </p:sp>
      <p:sp>
        <p:nvSpPr>
          <p:cNvPr id="3" name="灯片编号占位符 2"/>
          <p:cNvSpPr>
            <a:spLocks noGrp="1"/>
          </p:cNvSpPr>
          <p:nvPr>
            <p:ph type="sldNum" sz="quarter" idx="12"/>
          </p:nvPr>
        </p:nvSpPr>
        <p:spPr/>
        <p:txBody>
          <a:bodyPr/>
          <a:lstStyle/>
          <a:p>
            <a:fld id="{91F816EA-24CC-2048-859A-C5EA9F275392}" type="slidenum">
              <a:rPr lang="en-US" smtClean="0"/>
              <a:t>71</a:t>
            </a:fld>
            <a:endParaRPr lang="en-US" dirty="0"/>
          </a:p>
        </p:txBody>
      </p:sp>
      <p:sp>
        <p:nvSpPr>
          <p:cNvPr id="4" name="标题 3"/>
          <p:cNvSpPr>
            <a:spLocks noGrp="1"/>
          </p:cNvSpPr>
          <p:nvPr>
            <p:ph type="title"/>
          </p:nvPr>
        </p:nvSpPr>
        <p:spPr/>
        <p:txBody>
          <a:bodyPr/>
          <a:lstStyle/>
          <a:p>
            <a:r>
              <a:rPr kumimoji="1" lang="zh-CN" altLang="en-US" dirty="0"/>
              <a:t>与编译器技术相关的图灵奖获得者</a:t>
            </a:r>
            <a:endParaRPr lang="zh-CN" altLang="en-US" dirty="0"/>
          </a:p>
        </p:txBody>
      </p:sp>
      <p:sp>
        <p:nvSpPr>
          <p:cNvPr id="5" name="TextBox 4"/>
          <p:cNvSpPr txBox="1"/>
          <p:nvPr/>
        </p:nvSpPr>
        <p:spPr>
          <a:xfrm>
            <a:off x="8997462" y="4800600"/>
            <a:ext cx="2090637" cy="461665"/>
          </a:xfrm>
          <a:prstGeom prst="rect">
            <a:avLst/>
          </a:prstGeom>
          <a:noFill/>
        </p:spPr>
        <p:txBody>
          <a:bodyPr wrap="none" rtlCol="0">
            <a:spAutoFit/>
          </a:bodyPr>
          <a:lstStyle/>
          <a:p>
            <a:r>
              <a:rPr lang="en-US" altLang="zh-CN" dirty="0">
                <a:latin typeface="Times New Roman" panose="02020603050405020304" charset="0"/>
                <a:cs typeface="Times New Roman" panose="02020603050405020304" charset="0"/>
              </a:rPr>
              <a:t>John McCarthy</a:t>
            </a:r>
            <a:endParaRPr lang="zh-CN" altLang="en-US" dirty="0">
              <a:latin typeface="Times New Roman" panose="02020603050405020304" charset="0"/>
              <a:cs typeface="Times New Roman" panose="02020603050405020304"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0" y="990600"/>
            <a:ext cx="2597516"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73050" y="990600"/>
            <a:ext cx="11379200" cy="4978400"/>
          </a:xfrm>
        </p:spPr>
        <p:txBody>
          <a:bodyPr/>
          <a:lstStyle/>
          <a:p>
            <a:r>
              <a:rPr lang="zh-CN" altLang="en-US" dirty="0"/>
              <a:t>第一届</a:t>
            </a:r>
            <a:r>
              <a:rPr lang="en-US" altLang="zh-CN" dirty="0"/>
              <a:t>(1966</a:t>
            </a:r>
            <a:r>
              <a:rPr lang="zh-CN" altLang="en-US" dirty="0"/>
              <a:t>年</a:t>
            </a:r>
            <a:r>
              <a:rPr lang="en-US" altLang="zh-CN" dirty="0"/>
              <a:t>)</a:t>
            </a:r>
            <a:r>
              <a:rPr lang="zh-CN" altLang="en-US" dirty="0"/>
              <a:t>图灵奖得主：</a:t>
            </a:r>
            <a:r>
              <a:rPr lang="en-US" altLang="zh-CN" dirty="0"/>
              <a:t>Alan J</a:t>
            </a:r>
            <a:r>
              <a:rPr lang="zh-CN" altLang="en-US" dirty="0"/>
              <a:t>．</a:t>
            </a:r>
            <a:r>
              <a:rPr lang="en-US" altLang="zh-CN" dirty="0"/>
              <a:t>Perlis</a:t>
            </a:r>
          </a:p>
          <a:p>
            <a:r>
              <a:rPr lang="zh-CN" altLang="en-US" dirty="0"/>
              <a:t>贡献领域：高级程序设计技巧，编译器构造</a:t>
            </a:r>
          </a:p>
        </p:txBody>
      </p:sp>
      <p:sp>
        <p:nvSpPr>
          <p:cNvPr id="3" name="灯片编号占位符 2"/>
          <p:cNvSpPr>
            <a:spLocks noGrp="1"/>
          </p:cNvSpPr>
          <p:nvPr>
            <p:ph type="sldNum" sz="quarter" idx="12"/>
          </p:nvPr>
        </p:nvSpPr>
        <p:spPr/>
        <p:txBody>
          <a:bodyPr/>
          <a:lstStyle/>
          <a:p>
            <a:fld id="{91F816EA-24CC-2048-859A-C5EA9F275392}" type="slidenum">
              <a:rPr lang="en-US" smtClean="0"/>
              <a:t>72</a:t>
            </a:fld>
            <a:endParaRPr lang="en-US" dirty="0"/>
          </a:p>
        </p:txBody>
      </p:sp>
      <p:sp>
        <p:nvSpPr>
          <p:cNvPr id="4" name="标题 3"/>
          <p:cNvSpPr>
            <a:spLocks noGrp="1"/>
          </p:cNvSpPr>
          <p:nvPr>
            <p:ph type="title"/>
          </p:nvPr>
        </p:nvSpPr>
        <p:spPr/>
        <p:txBody>
          <a:bodyPr/>
          <a:lstStyle/>
          <a:p>
            <a:r>
              <a:rPr kumimoji="1" lang="zh-CN" altLang="en-US" dirty="0"/>
              <a:t>与编译器技术相关的图灵奖获得者</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277231"/>
            <a:ext cx="3022599" cy="37201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50" y="866775"/>
            <a:ext cx="11379200" cy="4978400"/>
          </a:xfrm>
        </p:spPr>
        <p:txBody>
          <a:bodyPr/>
          <a:lstStyle/>
          <a:p>
            <a:r>
              <a:rPr lang="en-US" altLang="zh-CN" dirty="0"/>
              <a:t>1974</a:t>
            </a:r>
            <a:r>
              <a:rPr lang="zh-CN" altLang="en-US" dirty="0"/>
              <a:t>年图灵奖得主：</a:t>
            </a:r>
            <a:r>
              <a:rPr lang="en-US" altLang="zh-CN" dirty="0"/>
              <a:t>Donald Ervin Knuth</a:t>
            </a:r>
          </a:p>
          <a:p>
            <a:r>
              <a:rPr lang="zh-CN" altLang="en-US" dirty="0"/>
              <a:t>贡献领域</a:t>
            </a:r>
            <a:endParaRPr lang="en-US" altLang="zh-CN" dirty="0"/>
          </a:p>
          <a:p>
            <a:pPr lvl="1"/>
            <a:r>
              <a:rPr lang="en-US" altLang="zh-CN" dirty="0"/>
              <a:t>LR(k)</a:t>
            </a:r>
            <a:r>
              <a:rPr lang="zh-CN" altLang="en-US" dirty="0"/>
              <a:t>文法分析器</a:t>
            </a:r>
            <a:r>
              <a:rPr lang="en-US" altLang="zh-CN" dirty="0"/>
              <a:t>,</a:t>
            </a:r>
            <a:r>
              <a:rPr lang="zh-CN" altLang="en-US" dirty="0"/>
              <a:t> 属性文法</a:t>
            </a:r>
            <a:endParaRPr lang="en-US" altLang="zh-CN" dirty="0"/>
          </a:p>
          <a:p>
            <a:pPr lvl="1"/>
            <a:r>
              <a:rPr lang="en-US" altLang="zh-CN" dirty="0"/>
              <a:t>《</a:t>
            </a:r>
            <a:r>
              <a:rPr lang="zh-CN" altLang="en-US" dirty="0"/>
              <a:t>计算机程序设计的艺术</a:t>
            </a:r>
            <a:r>
              <a:rPr lang="en-US" altLang="zh-CN" dirty="0"/>
              <a:t>》</a:t>
            </a:r>
          </a:p>
          <a:p>
            <a:pPr lvl="1"/>
            <a:r>
              <a:rPr lang="zh-CN" altLang="en-US" dirty="0"/>
              <a:t>排版系统</a:t>
            </a:r>
            <a:r>
              <a:rPr lang="en-US" altLang="zh-CN" dirty="0" err="1"/>
              <a:t>TeX</a:t>
            </a:r>
            <a:r>
              <a:rPr lang="zh-CN" altLang="en-US" dirty="0"/>
              <a:t>和字型设计系统</a:t>
            </a:r>
            <a:r>
              <a:rPr lang="en-US" altLang="zh-CN" dirty="0"/>
              <a:t>METAFONT</a:t>
            </a:r>
            <a:endParaRPr lang="zh-CN" altLang="en-US" dirty="0"/>
          </a:p>
        </p:txBody>
      </p:sp>
      <p:sp>
        <p:nvSpPr>
          <p:cNvPr id="3" name="灯片编号占位符 2"/>
          <p:cNvSpPr>
            <a:spLocks noGrp="1"/>
          </p:cNvSpPr>
          <p:nvPr>
            <p:ph type="sldNum" sz="quarter" idx="12"/>
          </p:nvPr>
        </p:nvSpPr>
        <p:spPr/>
        <p:txBody>
          <a:bodyPr/>
          <a:lstStyle/>
          <a:p>
            <a:fld id="{91F816EA-24CC-2048-859A-C5EA9F275392}" type="slidenum">
              <a:rPr lang="en-US" smtClean="0"/>
              <a:t>73</a:t>
            </a:fld>
            <a:endParaRPr lang="en-US" dirty="0"/>
          </a:p>
        </p:txBody>
      </p:sp>
      <p:sp>
        <p:nvSpPr>
          <p:cNvPr id="4" name="标题 3"/>
          <p:cNvSpPr>
            <a:spLocks noGrp="1"/>
          </p:cNvSpPr>
          <p:nvPr>
            <p:ph type="title"/>
          </p:nvPr>
        </p:nvSpPr>
        <p:spPr/>
        <p:txBody>
          <a:bodyPr/>
          <a:lstStyle/>
          <a:p>
            <a:r>
              <a:rPr kumimoji="1" lang="zh-CN" altLang="en-US" dirty="0"/>
              <a:t>与编译器技术相关的图灵奖获得者</a:t>
            </a:r>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9515" y="1371600"/>
            <a:ext cx="4067175" cy="4810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9250" y="866775"/>
            <a:ext cx="11379200" cy="4978400"/>
          </a:xfrm>
        </p:spPr>
        <p:txBody>
          <a:bodyPr/>
          <a:lstStyle/>
          <a:p>
            <a:r>
              <a:rPr lang="en-US" altLang="zh-CN" dirty="0"/>
              <a:t>1983</a:t>
            </a:r>
            <a:r>
              <a:rPr lang="zh-CN" altLang="en-US" dirty="0"/>
              <a:t>年图灵奖得主：</a:t>
            </a:r>
            <a:r>
              <a:rPr lang="en-US" altLang="zh-CN" dirty="0"/>
              <a:t>Ken Thompson, Dennis Ritchie</a:t>
            </a:r>
          </a:p>
          <a:p>
            <a:r>
              <a:rPr lang="zh-CN" altLang="en-US" dirty="0"/>
              <a:t>贡献领域：</a:t>
            </a:r>
            <a:r>
              <a:rPr lang="en-US" altLang="zh-CN" dirty="0"/>
              <a:t>C</a:t>
            </a:r>
            <a:r>
              <a:rPr lang="zh-CN" altLang="en-US" dirty="0"/>
              <a:t>语言和</a:t>
            </a:r>
            <a:r>
              <a:rPr lang="en-US" altLang="zh-CN" dirty="0"/>
              <a:t>Unix</a:t>
            </a:r>
            <a:r>
              <a:rPr lang="zh-CN" altLang="en-US" dirty="0"/>
              <a:t>操作系统</a:t>
            </a:r>
          </a:p>
        </p:txBody>
      </p:sp>
      <p:sp>
        <p:nvSpPr>
          <p:cNvPr id="3" name="灯片编号占位符 2"/>
          <p:cNvSpPr>
            <a:spLocks noGrp="1"/>
          </p:cNvSpPr>
          <p:nvPr>
            <p:ph type="sldNum" sz="quarter" idx="12"/>
          </p:nvPr>
        </p:nvSpPr>
        <p:spPr/>
        <p:txBody>
          <a:bodyPr/>
          <a:lstStyle/>
          <a:p>
            <a:fld id="{91F816EA-24CC-2048-859A-C5EA9F275392}" type="slidenum">
              <a:rPr lang="en-US" smtClean="0"/>
              <a:t>74</a:t>
            </a:fld>
            <a:endParaRPr lang="en-US" dirty="0"/>
          </a:p>
        </p:txBody>
      </p:sp>
      <p:sp>
        <p:nvSpPr>
          <p:cNvPr id="4" name="标题 3"/>
          <p:cNvSpPr>
            <a:spLocks noGrp="1"/>
          </p:cNvSpPr>
          <p:nvPr>
            <p:ph type="title"/>
          </p:nvPr>
        </p:nvSpPr>
        <p:spPr/>
        <p:txBody>
          <a:bodyPr/>
          <a:lstStyle/>
          <a:p>
            <a:r>
              <a:rPr kumimoji="1" lang="zh-CN" altLang="en-US" dirty="0"/>
              <a:t>与编译器技术相关的图灵奖获得者</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192" y="2057400"/>
            <a:ext cx="5607315" cy="4190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91F816EA-24CC-2048-859A-C5EA9F275392}" type="slidenum">
              <a:rPr lang="en-US" smtClean="0"/>
              <a:t>75</a:t>
            </a:fld>
            <a:endParaRPr lang="en-US" dirty="0"/>
          </a:p>
        </p:txBody>
      </p:sp>
      <p:sp>
        <p:nvSpPr>
          <p:cNvPr id="4" name="标题 3"/>
          <p:cNvSpPr>
            <a:spLocks noGrp="1"/>
          </p:cNvSpPr>
          <p:nvPr>
            <p:ph type="title"/>
          </p:nvPr>
        </p:nvSpPr>
        <p:spPr/>
        <p:txBody>
          <a:bodyPr/>
          <a:lstStyle/>
          <a:p>
            <a:r>
              <a:rPr kumimoji="1" lang="zh-CN" altLang="en-US" dirty="0"/>
              <a:t>与编译器技术相关的图灵奖获得者</a:t>
            </a:r>
          </a:p>
        </p:txBody>
      </p:sp>
      <p:sp>
        <p:nvSpPr>
          <p:cNvPr id="6" name="内容占位符 5">
            <a:extLst>
              <a:ext uri="{FF2B5EF4-FFF2-40B4-BE49-F238E27FC236}">
                <a16:creationId xmlns:a16="http://schemas.microsoft.com/office/drawing/2014/main" id="{0FFEC19B-48A6-7B4E-9D12-0AE851449678}"/>
              </a:ext>
            </a:extLst>
          </p:cNvPr>
          <p:cNvSpPr>
            <a:spLocks noGrp="1"/>
          </p:cNvSpPr>
          <p:nvPr>
            <p:ph idx="1"/>
          </p:nvPr>
        </p:nvSpPr>
        <p:spPr>
          <a:xfrm>
            <a:off x="136042" y="939800"/>
            <a:ext cx="8813800" cy="4978400"/>
          </a:xfrm>
        </p:spPr>
        <p:txBody>
          <a:bodyPr>
            <a:normAutofit/>
          </a:bodyPr>
          <a:lstStyle/>
          <a:p>
            <a:r>
              <a:rPr kumimoji="1" lang="en" altLang="zh-CN" sz="1800" dirty="0">
                <a:latin typeface="Times New Roman" panose="02020603050405020304" pitchFamily="18" charset="0"/>
                <a:cs typeface="Times New Roman" panose="02020603050405020304" pitchFamily="18" charset="0"/>
              </a:rPr>
              <a:t>Alan J. Perlis (1966) -- ALGOL</a:t>
            </a:r>
          </a:p>
          <a:p>
            <a:r>
              <a:rPr kumimoji="1" lang="en" altLang="zh-CN" sz="1800" dirty="0" err="1">
                <a:latin typeface="Times New Roman" panose="02020603050405020304" pitchFamily="18" charset="0"/>
                <a:cs typeface="Times New Roman" panose="02020603050405020304" pitchFamily="18" charset="0"/>
              </a:rPr>
              <a:t>Edsger</a:t>
            </a:r>
            <a:r>
              <a:rPr kumimoji="1" lang="en" altLang="zh-CN" sz="1800" dirty="0">
                <a:latin typeface="Times New Roman" panose="02020603050405020304" pitchFamily="18" charset="0"/>
                <a:cs typeface="Times New Roman" panose="02020603050405020304" pitchFamily="18" charset="0"/>
              </a:rPr>
              <a:t> </a:t>
            </a:r>
            <a:r>
              <a:rPr kumimoji="1" lang="en" altLang="zh-CN" sz="1800" dirty="0" err="1">
                <a:latin typeface="Times New Roman" panose="02020603050405020304" pitchFamily="18" charset="0"/>
                <a:cs typeface="Times New Roman" panose="02020603050405020304" pitchFamily="18" charset="0"/>
              </a:rPr>
              <a:t>Wybe</a:t>
            </a:r>
            <a:r>
              <a:rPr kumimoji="1" lang="en" altLang="zh-CN" sz="1800" dirty="0">
                <a:latin typeface="Times New Roman" panose="02020603050405020304" pitchFamily="18" charset="0"/>
                <a:cs typeface="Times New Roman" panose="02020603050405020304" pitchFamily="18" charset="0"/>
              </a:rPr>
              <a:t> Dijkstra (1972) -- ALGOL</a:t>
            </a:r>
          </a:p>
          <a:p>
            <a:r>
              <a:rPr kumimoji="1" lang="en" altLang="zh-CN" sz="1800" dirty="0">
                <a:latin typeface="Times New Roman" panose="02020603050405020304" pitchFamily="18" charset="0"/>
                <a:cs typeface="Times New Roman" panose="02020603050405020304" pitchFamily="18" charset="0"/>
              </a:rPr>
              <a:t>Michael O. Rabin &amp;  Dana S. Scott (1976) --</a:t>
            </a:r>
            <a:r>
              <a:rPr kumimoji="1" lang="zh-CN" altLang="en-US" sz="1800" dirty="0">
                <a:latin typeface="Times New Roman" panose="02020603050405020304" pitchFamily="18" charset="0"/>
                <a:cs typeface="Times New Roman" panose="02020603050405020304" pitchFamily="18" charset="0"/>
              </a:rPr>
              <a:t>非确定自动机</a:t>
            </a:r>
          </a:p>
          <a:p>
            <a:r>
              <a:rPr kumimoji="1" lang="en" altLang="zh-CN" sz="1800" dirty="0">
                <a:latin typeface="Times New Roman" panose="02020603050405020304" pitchFamily="18" charset="0"/>
                <a:cs typeface="Times New Roman" panose="02020603050405020304" pitchFamily="18" charset="0"/>
              </a:rPr>
              <a:t>John W. Backus (1977) -- FORTRAN</a:t>
            </a:r>
          </a:p>
          <a:p>
            <a:r>
              <a:rPr kumimoji="1" lang="en" altLang="zh-CN" sz="1800" dirty="0">
                <a:latin typeface="Times New Roman" panose="02020603050405020304" pitchFamily="18" charset="0"/>
                <a:cs typeface="Times New Roman" panose="02020603050405020304" pitchFamily="18" charset="0"/>
              </a:rPr>
              <a:t>Kenneth Eugene Iverson (1979) -- APL</a:t>
            </a:r>
            <a:r>
              <a:rPr kumimoji="1" lang="zh-CN" altLang="en-US" sz="1800" dirty="0">
                <a:latin typeface="Times New Roman" panose="02020603050405020304" pitchFamily="18" charset="0"/>
                <a:cs typeface="Times New Roman" panose="02020603050405020304" pitchFamily="18" charset="0"/>
              </a:rPr>
              <a:t>程序语言</a:t>
            </a:r>
          </a:p>
          <a:p>
            <a:r>
              <a:rPr kumimoji="1" lang="en" altLang="zh-CN" sz="1800" dirty="0">
                <a:latin typeface="Times New Roman" panose="02020603050405020304" pitchFamily="18" charset="0"/>
                <a:cs typeface="Times New Roman" panose="02020603050405020304" pitchFamily="18" charset="0"/>
              </a:rPr>
              <a:t>Niklaus Wirth (1984) -- PASCAL</a:t>
            </a:r>
          </a:p>
          <a:p>
            <a:r>
              <a:rPr kumimoji="1" lang="en" altLang="zh-CN" sz="1800" dirty="0">
                <a:latin typeface="Times New Roman" panose="02020603050405020304" pitchFamily="18" charset="0"/>
                <a:cs typeface="Times New Roman" panose="02020603050405020304" pitchFamily="18" charset="0"/>
              </a:rPr>
              <a:t>John </a:t>
            </a:r>
            <a:r>
              <a:rPr kumimoji="1" lang="en" altLang="zh-CN" sz="1800" dirty="0" err="1">
                <a:latin typeface="Times New Roman" panose="02020603050405020304" pitchFamily="18" charset="0"/>
                <a:cs typeface="Times New Roman" panose="02020603050405020304" pitchFamily="18" charset="0"/>
              </a:rPr>
              <a:t>Cocke</a:t>
            </a:r>
            <a:r>
              <a:rPr kumimoji="1" lang="en" altLang="zh-CN" sz="1800" dirty="0">
                <a:latin typeface="Times New Roman" panose="02020603050405020304" pitchFamily="18" charset="0"/>
                <a:cs typeface="Times New Roman" panose="02020603050405020304" pitchFamily="18" charset="0"/>
              </a:rPr>
              <a:t> (1987) -- RISC &amp; </a:t>
            </a:r>
            <a:r>
              <a:rPr kumimoji="1" lang="zh-CN" altLang="en-US" sz="1800" dirty="0">
                <a:latin typeface="Times New Roman" panose="02020603050405020304" pitchFamily="18" charset="0"/>
                <a:cs typeface="Times New Roman" panose="02020603050405020304" pitchFamily="18" charset="0"/>
              </a:rPr>
              <a:t>编译优化</a:t>
            </a:r>
          </a:p>
          <a:p>
            <a:r>
              <a:rPr kumimoji="1" lang="en" altLang="zh-CN" sz="1800" dirty="0">
                <a:latin typeface="Times New Roman" panose="02020603050405020304" pitchFamily="18" charset="0"/>
                <a:cs typeface="Times New Roman" panose="02020603050405020304" pitchFamily="18" charset="0"/>
              </a:rPr>
              <a:t>O. Dahl</a:t>
            </a:r>
            <a:r>
              <a:rPr kumimoji="1" lang="zh-CN" altLang="en" sz="1800" dirty="0">
                <a:latin typeface="Times New Roman" panose="02020603050405020304" pitchFamily="18" charset="0"/>
                <a:cs typeface="Times New Roman" panose="02020603050405020304" pitchFamily="18" charset="0"/>
              </a:rPr>
              <a:t>，</a:t>
            </a:r>
            <a:r>
              <a:rPr kumimoji="1" lang="en" altLang="zh-CN" sz="1800" dirty="0" err="1">
                <a:latin typeface="Times New Roman" panose="02020603050405020304" pitchFamily="18" charset="0"/>
                <a:cs typeface="Times New Roman" panose="02020603050405020304" pitchFamily="18" charset="0"/>
              </a:rPr>
              <a:t>K.Nygaard</a:t>
            </a:r>
            <a:r>
              <a:rPr kumimoji="1" lang="en" altLang="zh-CN" sz="1800" dirty="0">
                <a:latin typeface="Times New Roman" panose="02020603050405020304" pitchFamily="18" charset="0"/>
                <a:cs typeface="Times New Roman" panose="02020603050405020304" pitchFamily="18" charset="0"/>
              </a:rPr>
              <a:t> (2001) -- </a:t>
            </a:r>
            <a:r>
              <a:rPr kumimoji="1" lang="en" altLang="zh-CN" sz="1800" dirty="0" err="1">
                <a:latin typeface="Times New Roman" panose="02020603050405020304" pitchFamily="18" charset="0"/>
                <a:cs typeface="Times New Roman" panose="02020603050405020304" pitchFamily="18" charset="0"/>
              </a:rPr>
              <a:t>Simula</a:t>
            </a:r>
            <a:r>
              <a:rPr kumimoji="1" lang="zh-CN" altLang="en-US" sz="1800" dirty="0">
                <a:latin typeface="Times New Roman" panose="02020603050405020304" pitchFamily="18" charset="0"/>
                <a:cs typeface="Times New Roman" panose="02020603050405020304" pitchFamily="18" charset="0"/>
              </a:rPr>
              <a:t>语言和</a:t>
            </a:r>
            <a:r>
              <a:rPr kumimoji="1" lang="en" altLang="zh-CN" sz="1800" dirty="0">
                <a:latin typeface="Times New Roman" panose="02020603050405020304" pitchFamily="18" charset="0"/>
                <a:cs typeface="Times New Roman" panose="02020603050405020304" pitchFamily="18" charset="0"/>
              </a:rPr>
              <a:t>OO</a:t>
            </a:r>
            <a:r>
              <a:rPr kumimoji="1" lang="zh-CN" altLang="en-US" sz="1800" dirty="0">
                <a:latin typeface="Times New Roman" panose="02020603050405020304" pitchFamily="18" charset="0"/>
                <a:cs typeface="Times New Roman" panose="02020603050405020304" pitchFamily="18" charset="0"/>
              </a:rPr>
              <a:t>概念</a:t>
            </a:r>
          </a:p>
          <a:p>
            <a:r>
              <a:rPr kumimoji="1" lang="en" altLang="zh-CN" sz="1800" dirty="0">
                <a:latin typeface="Times New Roman" panose="02020603050405020304" pitchFamily="18" charset="0"/>
                <a:cs typeface="Times New Roman" panose="02020603050405020304" pitchFamily="18" charset="0"/>
              </a:rPr>
              <a:t>Alan Kay(2003) -- </a:t>
            </a:r>
            <a:r>
              <a:rPr kumimoji="1" lang="en" altLang="zh-CN" sz="1800" dirty="0" err="1">
                <a:latin typeface="Times New Roman" panose="02020603050405020304" pitchFamily="18" charset="0"/>
                <a:cs typeface="Times New Roman" panose="02020603050405020304" pitchFamily="18" charset="0"/>
              </a:rPr>
              <a:t>SmallTalk</a:t>
            </a:r>
            <a:r>
              <a:rPr kumimoji="1" lang="zh-CN" altLang="en-US" sz="1800" dirty="0">
                <a:latin typeface="Times New Roman" panose="02020603050405020304" pitchFamily="18" charset="0"/>
                <a:cs typeface="Times New Roman" panose="02020603050405020304" pitchFamily="18" charset="0"/>
              </a:rPr>
              <a:t>语言和面向对象程序设计</a:t>
            </a:r>
          </a:p>
          <a:p>
            <a:r>
              <a:rPr kumimoji="1" lang="en" altLang="zh-CN" sz="1800" dirty="0">
                <a:latin typeface="Times New Roman" panose="02020603050405020304" pitchFamily="18" charset="0"/>
                <a:cs typeface="Times New Roman" panose="02020603050405020304" pitchFamily="18" charset="0"/>
              </a:rPr>
              <a:t>Peter </a:t>
            </a:r>
            <a:r>
              <a:rPr kumimoji="1" lang="en" altLang="zh-CN" sz="1800" dirty="0" err="1">
                <a:latin typeface="Times New Roman" panose="02020603050405020304" pitchFamily="18" charset="0"/>
                <a:cs typeface="Times New Roman" panose="02020603050405020304" pitchFamily="18" charset="0"/>
              </a:rPr>
              <a:t>Naur</a:t>
            </a:r>
            <a:r>
              <a:rPr kumimoji="1" lang="en" altLang="zh-CN" sz="1800" dirty="0">
                <a:latin typeface="Times New Roman" panose="02020603050405020304" pitchFamily="18" charset="0"/>
                <a:cs typeface="Times New Roman" panose="02020603050405020304" pitchFamily="18" charset="0"/>
              </a:rPr>
              <a:t>(2005) -- ALGOL60</a:t>
            </a:r>
            <a:r>
              <a:rPr kumimoji="1" lang="zh-CN" altLang="en-US" sz="1800" dirty="0">
                <a:latin typeface="Times New Roman" panose="02020603050405020304" pitchFamily="18" charset="0"/>
                <a:cs typeface="Times New Roman" panose="02020603050405020304" pitchFamily="18" charset="0"/>
              </a:rPr>
              <a:t>以及编译设计</a:t>
            </a:r>
          </a:p>
          <a:p>
            <a:r>
              <a:rPr kumimoji="1" lang="en" altLang="zh-CN" sz="1800" dirty="0">
                <a:latin typeface="Times New Roman" panose="02020603050405020304" pitchFamily="18" charset="0"/>
                <a:cs typeface="Times New Roman" panose="02020603050405020304" pitchFamily="18" charset="0"/>
              </a:rPr>
              <a:t>Frances E. Allen(2006)-- </a:t>
            </a:r>
            <a:r>
              <a:rPr kumimoji="1" lang="zh-CN" altLang="en-US" sz="1800" dirty="0">
                <a:latin typeface="Times New Roman" panose="02020603050405020304" pitchFamily="18" charset="0"/>
                <a:cs typeface="Times New Roman" panose="02020603050405020304" pitchFamily="18" charset="0"/>
              </a:rPr>
              <a:t>优化编译器</a:t>
            </a:r>
          </a:p>
          <a:p>
            <a:r>
              <a:rPr kumimoji="1" lang="en" altLang="zh-CN" sz="1800" dirty="0">
                <a:latin typeface="Times New Roman" panose="02020603050405020304" pitchFamily="18" charset="0"/>
                <a:cs typeface="Times New Roman" panose="02020603050405020304" pitchFamily="18" charset="0"/>
              </a:rPr>
              <a:t>Barbara </a:t>
            </a:r>
            <a:r>
              <a:rPr kumimoji="1" lang="en" altLang="zh-CN" sz="1800" dirty="0" err="1">
                <a:latin typeface="Times New Roman" panose="02020603050405020304" pitchFamily="18" charset="0"/>
                <a:cs typeface="Times New Roman" panose="02020603050405020304" pitchFamily="18" charset="0"/>
              </a:rPr>
              <a:t>Liskov</a:t>
            </a:r>
            <a:r>
              <a:rPr kumimoji="1" lang="en" altLang="zh-CN" sz="1800" dirty="0">
                <a:latin typeface="Times New Roman" panose="02020603050405020304" pitchFamily="18" charset="0"/>
                <a:cs typeface="Times New Roman" panose="02020603050405020304" pitchFamily="18" charset="0"/>
              </a:rPr>
              <a:t>(2008)--</a:t>
            </a:r>
            <a:r>
              <a:rPr kumimoji="1" lang="zh-CN" altLang="en-US" sz="1800" dirty="0">
                <a:latin typeface="Times New Roman" panose="02020603050405020304" pitchFamily="18" charset="0"/>
                <a:cs typeface="Times New Roman" panose="02020603050405020304" pitchFamily="18" charset="0"/>
              </a:rPr>
              <a:t>编程语言和系统设计的实践与理论</a:t>
            </a:r>
          </a:p>
          <a:p>
            <a:r>
              <a:rPr kumimoji="1" lang="en-US" altLang="zh-CN" sz="1800" dirty="0">
                <a:latin typeface="Times New Roman" panose="02020603050405020304" pitchFamily="18" charset="0"/>
                <a:cs typeface="Times New Roman" panose="02020603050405020304" pitchFamily="18" charset="0"/>
              </a:rPr>
              <a:t>…</a:t>
            </a:r>
          </a:p>
        </p:txBody>
      </p:sp>
      <p:pic>
        <p:nvPicPr>
          <p:cNvPr id="7" name="图片 6">
            <a:extLst>
              <a:ext uri="{FF2B5EF4-FFF2-40B4-BE49-F238E27FC236}">
                <a16:creationId xmlns:a16="http://schemas.microsoft.com/office/drawing/2014/main" id="{5446FD59-8BE3-9046-81C4-000C4678C3D1}"/>
              </a:ext>
            </a:extLst>
          </p:cNvPr>
          <p:cNvPicPr>
            <a:picLocks noChangeAspect="1"/>
          </p:cNvPicPr>
          <p:nvPr/>
        </p:nvPicPr>
        <p:blipFill>
          <a:blip r:embed="rId2"/>
          <a:stretch>
            <a:fillRect/>
          </a:stretch>
        </p:blipFill>
        <p:spPr>
          <a:xfrm>
            <a:off x="5012707" y="50475"/>
            <a:ext cx="7331693" cy="642652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2115" y="877652"/>
            <a:ext cx="4495800" cy="5365576"/>
          </a:xfrm>
        </p:spPr>
        <p:txBody>
          <a:bodyPr/>
          <a:lstStyle/>
          <a:p>
            <a:r>
              <a:rPr lang="en-US" altLang="zh-CN" sz="2800" dirty="0">
                <a:latin typeface="Times New Roman" panose="02020603050405020304" charset="0"/>
                <a:ea typeface="Times New Roman" panose="02020603050405020304" charset="0"/>
                <a:cs typeface="Times New Roman" panose="02020603050405020304" charset="0"/>
              </a:rPr>
              <a:t>1966 Alan Perlis</a:t>
            </a:r>
          </a:p>
          <a:p>
            <a:r>
              <a:rPr lang="en-US" altLang="zh-CN" sz="2800" dirty="0">
                <a:latin typeface="Times New Roman" panose="02020603050405020304" charset="0"/>
                <a:ea typeface="Times New Roman" panose="02020603050405020304" charset="0"/>
                <a:cs typeface="Times New Roman" panose="02020603050405020304" charset="0"/>
              </a:rPr>
              <a:t>1972 </a:t>
            </a:r>
            <a:r>
              <a:rPr lang="en-US" altLang="zh-CN" sz="2800" dirty="0" err="1">
                <a:latin typeface="Times New Roman" panose="02020603050405020304" charset="0"/>
                <a:ea typeface="Times New Roman" panose="02020603050405020304" charset="0"/>
                <a:cs typeface="Times New Roman" panose="02020603050405020304" charset="0"/>
              </a:rPr>
              <a:t>Edsger</a:t>
            </a:r>
            <a:r>
              <a:rPr lang="en-US" altLang="zh-CN" sz="2800" dirty="0">
                <a:latin typeface="Times New Roman" panose="02020603050405020304" charset="0"/>
                <a:ea typeface="Times New Roman" panose="02020603050405020304" charset="0"/>
                <a:cs typeface="Times New Roman" panose="02020603050405020304" charset="0"/>
              </a:rPr>
              <a:t> Dijkstra</a:t>
            </a:r>
          </a:p>
          <a:p>
            <a:r>
              <a:rPr lang="en-US" altLang="zh-CN" sz="2800" dirty="0">
                <a:latin typeface="Times New Roman" panose="02020603050405020304" charset="0"/>
                <a:ea typeface="Times New Roman" panose="02020603050405020304" charset="0"/>
                <a:cs typeface="Times New Roman" panose="02020603050405020304" charset="0"/>
              </a:rPr>
              <a:t>1974 Donald Knuth</a:t>
            </a:r>
          </a:p>
          <a:p>
            <a:r>
              <a:rPr lang="en-US" altLang="zh-CN" sz="2800" dirty="0">
                <a:latin typeface="Times New Roman" panose="02020603050405020304" charset="0"/>
                <a:ea typeface="Times New Roman" panose="02020603050405020304" charset="0"/>
                <a:cs typeface="Times New Roman" panose="02020603050405020304" charset="0"/>
              </a:rPr>
              <a:t>1976 Michael Rabin and Dana Scott</a:t>
            </a:r>
          </a:p>
          <a:p>
            <a:r>
              <a:rPr lang="en-US" altLang="zh-CN" sz="2800" dirty="0">
                <a:latin typeface="Times New Roman" panose="02020603050405020304" charset="0"/>
                <a:ea typeface="Times New Roman" panose="02020603050405020304" charset="0"/>
                <a:cs typeface="Times New Roman" panose="02020603050405020304" charset="0"/>
              </a:rPr>
              <a:t>1977 John Backus</a:t>
            </a:r>
          </a:p>
          <a:p>
            <a:r>
              <a:rPr lang="en-US" altLang="zh-CN" sz="2800" dirty="0">
                <a:latin typeface="Times New Roman" panose="02020603050405020304" charset="0"/>
                <a:ea typeface="Times New Roman" panose="02020603050405020304" charset="0"/>
                <a:cs typeface="Times New Roman" panose="02020603050405020304" charset="0"/>
              </a:rPr>
              <a:t>1978 Bob Floyd</a:t>
            </a:r>
          </a:p>
          <a:p>
            <a:r>
              <a:rPr lang="en-US" altLang="zh-CN" sz="2800" dirty="0">
                <a:latin typeface="Times New Roman" panose="02020603050405020304" charset="0"/>
                <a:ea typeface="Times New Roman" panose="02020603050405020304" charset="0"/>
                <a:cs typeface="Times New Roman" panose="02020603050405020304" charset="0"/>
              </a:rPr>
              <a:t>1979 Ken Iverson</a:t>
            </a:r>
          </a:p>
          <a:p>
            <a:r>
              <a:rPr lang="en-US" altLang="zh-CN" sz="2800" dirty="0">
                <a:latin typeface="Times New Roman" panose="02020603050405020304" charset="0"/>
                <a:ea typeface="Times New Roman" panose="02020603050405020304" charset="0"/>
                <a:cs typeface="Times New Roman" panose="02020603050405020304" charset="0"/>
              </a:rPr>
              <a:t>1980 Tony Hoare</a:t>
            </a:r>
          </a:p>
        </p:txBody>
      </p:sp>
      <p:sp>
        <p:nvSpPr>
          <p:cNvPr id="3" name="幻灯片编号占位符 2"/>
          <p:cNvSpPr>
            <a:spLocks noGrp="1"/>
          </p:cNvSpPr>
          <p:nvPr>
            <p:ph type="sldNum" sz="quarter" idx="12"/>
          </p:nvPr>
        </p:nvSpPr>
        <p:spPr/>
        <p:txBody>
          <a:bodyPr/>
          <a:lstStyle/>
          <a:p>
            <a:fld id="{91F816EA-24CC-2048-859A-C5EA9F275392}" type="slidenum">
              <a:rPr lang="en-US" smtClean="0"/>
              <a:t>76</a:t>
            </a:fld>
            <a:endParaRPr lang="en-US" dirty="0"/>
          </a:p>
        </p:txBody>
      </p:sp>
      <p:sp>
        <p:nvSpPr>
          <p:cNvPr id="4" name="标题 3"/>
          <p:cNvSpPr>
            <a:spLocks noGrp="1"/>
          </p:cNvSpPr>
          <p:nvPr>
            <p:ph type="title"/>
          </p:nvPr>
        </p:nvSpPr>
        <p:spPr/>
        <p:txBody>
          <a:bodyPr/>
          <a:lstStyle/>
          <a:p>
            <a:r>
              <a:rPr kumimoji="1" lang="zh-CN" altLang="en-US" dirty="0"/>
              <a:t>与编译器技术相关的图灵奖获得者</a:t>
            </a:r>
          </a:p>
        </p:txBody>
      </p:sp>
      <p:sp>
        <p:nvSpPr>
          <p:cNvPr id="5" name="内容占位符 1"/>
          <p:cNvSpPr txBox="1"/>
          <p:nvPr/>
        </p:nvSpPr>
        <p:spPr bwMode="auto">
          <a:xfrm>
            <a:off x="5486400" y="928608"/>
            <a:ext cx="6629400" cy="501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panose="00000500000000020000" charset="0"/>
              <a:buChar char="•"/>
              <a:defRPr sz="3200">
                <a:solidFill>
                  <a:schemeClr val="tx1"/>
                </a:solidFill>
                <a:latin typeface="华文新魏" panose="02010800040101010101" pitchFamily="2" charset="-122"/>
                <a:ea typeface="华文新魏" panose="02010800040101010101" pitchFamily="2" charset="-122"/>
                <a:cs typeface="Times New Roman" panose="02020603050405020304" charset="0"/>
              </a:defRPr>
            </a:lvl1pPr>
            <a:lvl2pPr marL="685800" indent="-228600" algn="l" rtl="0" eaLnBrk="1" fontAlgn="base" hangingPunct="1">
              <a:spcBef>
                <a:spcPct val="20000"/>
              </a:spcBef>
              <a:spcAft>
                <a:spcPct val="0"/>
              </a:spcAft>
              <a:buClr>
                <a:schemeClr val="tx1"/>
              </a:buClr>
              <a:buFont typeface="Times" panose="00000500000000020000" charset="0"/>
              <a:buChar char="•"/>
              <a:defRPr sz="2800">
                <a:solidFill>
                  <a:schemeClr val="tx1"/>
                </a:solidFill>
                <a:latin typeface="华文新魏" panose="02010800040101010101" pitchFamily="2" charset="-122"/>
                <a:ea typeface="华文新魏" panose="02010800040101010101" pitchFamily="2" charset="-122"/>
                <a:cs typeface="Times New Roman" panose="02020603050405020304" charset="0"/>
              </a:defRPr>
            </a:lvl2pPr>
            <a:lvl3pPr marL="1028700" indent="-228600" algn="l" rtl="0" eaLnBrk="1" fontAlgn="base" hangingPunct="1">
              <a:spcBef>
                <a:spcPct val="20000"/>
              </a:spcBef>
              <a:spcAft>
                <a:spcPct val="0"/>
              </a:spcAft>
              <a:buClr>
                <a:srgbClr val="CC0000"/>
              </a:buClr>
              <a:buFont typeface="Times" panose="00000500000000020000" charset="0"/>
              <a:buChar char="•"/>
              <a:defRPr sz="2800">
                <a:solidFill>
                  <a:schemeClr val="tx1"/>
                </a:solidFill>
                <a:latin typeface="华文新魏" panose="02010800040101010101" pitchFamily="2" charset="-122"/>
                <a:ea typeface="华文新魏" panose="02010800040101010101" pitchFamily="2" charset="-122"/>
                <a:cs typeface="Times New Roman" panose="02020603050405020304" charset="0"/>
              </a:defRPr>
            </a:lvl3pPr>
            <a:lvl4pPr marL="1371600" indent="-228600" algn="l" rtl="0" eaLnBrk="1" fontAlgn="base" hangingPunct="1">
              <a:spcBef>
                <a:spcPct val="20000"/>
              </a:spcBef>
              <a:spcAft>
                <a:spcPct val="0"/>
              </a:spcAft>
              <a:buClr>
                <a:schemeClr val="tx1"/>
              </a:buClr>
              <a:buFont typeface="Times" panose="00000500000000020000" charset="0"/>
              <a:buChar char="•"/>
              <a:defRPr sz="2400">
                <a:solidFill>
                  <a:schemeClr val="tx1"/>
                </a:solidFill>
                <a:latin typeface="华文新魏" panose="02010800040101010101" pitchFamily="2" charset="-122"/>
                <a:ea typeface="华文新魏" panose="02010800040101010101" pitchFamily="2" charset="-122"/>
                <a:cs typeface="Times New Roman" panose="02020603050405020304" charset="0"/>
              </a:defRPr>
            </a:lvl4pPr>
            <a:lvl5pPr marL="1714500" indent="-228600" algn="l" rtl="0" eaLnBrk="1" fontAlgn="base" hangingPunct="1">
              <a:spcBef>
                <a:spcPct val="20000"/>
              </a:spcBef>
              <a:spcAft>
                <a:spcPct val="0"/>
              </a:spcAft>
              <a:buClr>
                <a:srgbClr val="CC0000"/>
              </a:buClr>
              <a:buFont typeface="Times" panose="00000500000000020000" charset="0"/>
              <a:buChar char="•"/>
              <a:defRPr sz="2400">
                <a:solidFill>
                  <a:schemeClr val="tx1"/>
                </a:solidFill>
                <a:latin typeface="华文新魏" panose="02010800040101010101" pitchFamily="2" charset="-122"/>
                <a:ea typeface="华文新魏" panose="02010800040101010101" pitchFamily="2" charset="-122"/>
                <a:cs typeface="Times New Roman" panose="02020603050405020304" charset="0"/>
              </a:defRPr>
            </a:lvl5pPr>
            <a:lvl6pPr marL="21717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6pPr>
            <a:lvl7pPr marL="26289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7pPr>
            <a:lvl8pPr marL="30861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8pPr>
            <a:lvl9pPr marL="3543300" indent="-228600" algn="l" rtl="0" eaLnBrk="1" fontAlgn="base" hangingPunct="1">
              <a:spcBef>
                <a:spcPct val="20000"/>
              </a:spcBef>
              <a:spcAft>
                <a:spcPct val="0"/>
              </a:spcAft>
              <a:buClr>
                <a:srgbClr val="CC0000"/>
              </a:buClr>
              <a:buFont typeface="Times" panose="00000500000000020000" charset="0"/>
              <a:buChar char="•"/>
              <a:defRPr sz="1400">
                <a:solidFill>
                  <a:schemeClr val="tx1"/>
                </a:solidFill>
                <a:latin typeface="+mn-lt"/>
                <a:ea typeface="MS PGothic" pitchFamily="-65" charset="-128"/>
              </a:defRPr>
            </a:lvl9pPr>
          </a:lstStyle>
          <a:p>
            <a:r>
              <a:rPr lang="en-US" altLang="zh-CN" sz="2800" kern="0" dirty="0">
                <a:latin typeface="Times New Roman" panose="02020603050405020304" charset="0"/>
                <a:ea typeface="Times New Roman" panose="02020603050405020304" charset="0"/>
                <a:cs typeface="Times New Roman" panose="02020603050405020304" charset="0"/>
              </a:rPr>
              <a:t>1984 </a:t>
            </a:r>
            <a:r>
              <a:rPr lang="en-US" altLang="zh-CN" sz="2800" kern="0" dirty="0" err="1">
                <a:latin typeface="Times New Roman" panose="02020603050405020304" charset="0"/>
                <a:ea typeface="Times New Roman" panose="02020603050405020304" charset="0"/>
                <a:cs typeface="Times New Roman" panose="02020603050405020304" charset="0"/>
              </a:rPr>
              <a:t>Niklaus</a:t>
            </a:r>
            <a:r>
              <a:rPr lang="en-US" altLang="zh-CN" sz="2800" kern="0" dirty="0">
                <a:latin typeface="Times New Roman" panose="02020603050405020304" charset="0"/>
                <a:ea typeface="Times New Roman" panose="02020603050405020304" charset="0"/>
                <a:cs typeface="Times New Roman" panose="02020603050405020304" charset="0"/>
              </a:rPr>
              <a:t> Wirth</a:t>
            </a:r>
          </a:p>
          <a:p>
            <a:r>
              <a:rPr lang="en-US" altLang="zh-CN" sz="2800" kern="0" dirty="0">
                <a:latin typeface="Times New Roman" panose="02020603050405020304" charset="0"/>
                <a:ea typeface="Times New Roman" panose="02020603050405020304" charset="0"/>
                <a:cs typeface="Times New Roman" panose="02020603050405020304" charset="0"/>
              </a:rPr>
              <a:t>1987 John </a:t>
            </a:r>
            <a:r>
              <a:rPr lang="en-US" altLang="zh-CN" sz="2800" kern="0" dirty="0" err="1">
                <a:latin typeface="Times New Roman" panose="02020603050405020304" charset="0"/>
                <a:ea typeface="Times New Roman" panose="02020603050405020304" charset="0"/>
                <a:cs typeface="Times New Roman" panose="02020603050405020304" charset="0"/>
              </a:rPr>
              <a:t>Cocke</a:t>
            </a:r>
            <a:endParaRPr lang="en-US" altLang="zh-CN" sz="2800" kern="0" dirty="0">
              <a:latin typeface="Times New Roman" panose="02020603050405020304" charset="0"/>
              <a:ea typeface="Times New Roman" panose="02020603050405020304" charset="0"/>
              <a:cs typeface="Times New Roman" panose="02020603050405020304" charset="0"/>
            </a:endParaRPr>
          </a:p>
          <a:p>
            <a:r>
              <a:rPr lang="en-US" altLang="zh-CN" sz="2800" kern="0" dirty="0">
                <a:latin typeface="Times New Roman" panose="02020603050405020304" charset="0"/>
                <a:ea typeface="Times New Roman" panose="02020603050405020304" charset="0"/>
                <a:cs typeface="Times New Roman" panose="02020603050405020304" charset="0"/>
              </a:rPr>
              <a:t>1991 Robin Milner</a:t>
            </a:r>
          </a:p>
          <a:p>
            <a:r>
              <a:rPr lang="en-US" altLang="zh-CN" sz="2800" kern="0" dirty="0">
                <a:latin typeface="Times New Roman" panose="02020603050405020304" charset="0"/>
                <a:ea typeface="Times New Roman" panose="02020603050405020304" charset="0"/>
                <a:cs typeface="Times New Roman" panose="02020603050405020304" charset="0"/>
              </a:rPr>
              <a:t>2001 Ole-Johan Dahl and Kristen </a:t>
            </a:r>
            <a:r>
              <a:rPr lang="en-US" altLang="zh-CN" sz="2800" kern="0" dirty="0" err="1">
                <a:latin typeface="Times New Roman" panose="02020603050405020304" charset="0"/>
                <a:ea typeface="Times New Roman" panose="02020603050405020304" charset="0"/>
                <a:cs typeface="Times New Roman" panose="02020603050405020304" charset="0"/>
              </a:rPr>
              <a:t>Nygaard</a:t>
            </a:r>
            <a:endParaRPr lang="en-US" altLang="zh-CN" sz="2800" kern="0" dirty="0">
              <a:latin typeface="Times New Roman" panose="02020603050405020304" charset="0"/>
              <a:ea typeface="Times New Roman" panose="02020603050405020304" charset="0"/>
              <a:cs typeface="Times New Roman" panose="02020603050405020304" charset="0"/>
            </a:endParaRPr>
          </a:p>
          <a:p>
            <a:r>
              <a:rPr lang="en-US" altLang="zh-CN" sz="2800" kern="0" dirty="0">
                <a:latin typeface="Times New Roman" panose="02020603050405020304" charset="0"/>
                <a:ea typeface="Times New Roman" panose="02020603050405020304" charset="0"/>
                <a:cs typeface="Times New Roman" panose="02020603050405020304" charset="0"/>
              </a:rPr>
              <a:t>2003 Alan Kay</a:t>
            </a:r>
          </a:p>
          <a:p>
            <a:r>
              <a:rPr lang="en-US" altLang="zh-CN" sz="2800" kern="0" dirty="0">
                <a:latin typeface="Times New Roman" panose="02020603050405020304" charset="0"/>
                <a:ea typeface="Times New Roman" panose="02020603050405020304" charset="0"/>
                <a:cs typeface="Times New Roman" panose="02020603050405020304" charset="0"/>
              </a:rPr>
              <a:t>2005 Peter </a:t>
            </a:r>
            <a:r>
              <a:rPr lang="en-US" altLang="zh-CN" sz="2800" kern="0" dirty="0" err="1">
                <a:latin typeface="Times New Roman" panose="02020603050405020304" charset="0"/>
                <a:ea typeface="Times New Roman" panose="02020603050405020304" charset="0"/>
                <a:cs typeface="Times New Roman" panose="02020603050405020304" charset="0"/>
              </a:rPr>
              <a:t>Naur</a:t>
            </a:r>
            <a:endParaRPr lang="en-US" altLang="zh-CN" sz="2800" kern="0" dirty="0">
              <a:latin typeface="Times New Roman" panose="02020603050405020304" charset="0"/>
              <a:ea typeface="Times New Roman" panose="02020603050405020304" charset="0"/>
              <a:cs typeface="Times New Roman" panose="02020603050405020304" charset="0"/>
            </a:endParaRPr>
          </a:p>
          <a:p>
            <a:r>
              <a:rPr lang="en-US" altLang="zh-CN" sz="2800" kern="0" dirty="0">
                <a:latin typeface="Times New Roman" panose="02020603050405020304" charset="0"/>
                <a:ea typeface="Times New Roman" panose="02020603050405020304" charset="0"/>
                <a:cs typeface="Times New Roman" panose="02020603050405020304" charset="0"/>
              </a:rPr>
              <a:t>2006 Fran Allen</a:t>
            </a:r>
          </a:p>
          <a:p>
            <a:r>
              <a:rPr lang="en-US" altLang="zh-CN" sz="2800" kern="0" dirty="0">
                <a:latin typeface="Times New Roman" panose="02020603050405020304" charset="0"/>
                <a:ea typeface="Times New Roman" panose="02020603050405020304" charset="0"/>
                <a:cs typeface="Times New Roman" panose="02020603050405020304" charset="0"/>
              </a:rPr>
              <a:t>2007 John Warner Backus</a:t>
            </a:r>
          </a:p>
          <a:p>
            <a:r>
              <a:rPr lang="en-US" altLang="zh-CN" sz="2800" kern="0" dirty="0">
                <a:latin typeface="Times New Roman" panose="02020603050405020304" charset="0"/>
                <a:ea typeface="Times New Roman" panose="02020603050405020304" charset="0"/>
                <a:cs typeface="Times New Roman" panose="02020603050405020304" charset="0"/>
              </a:rPr>
              <a:t>2008 Barbara </a:t>
            </a:r>
            <a:r>
              <a:rPr lang="en-US" altLang="zh-CN" sz="2800" kern="0" dirty="0" err="1">
                <a:latin typeface="Times New Roman" panose="02020603050405020304" charset="0"/>
                <a:ea typeface="Times New Roman" panose="02020603050405020304" charset="0"/>
                <a:cs typeface="Times New Roman" panose="02020603050405020304" charset="0"/>
              </a:rPr>
              <a:t>Liskov</a:t>
            </a:r>
            <a:endParaRPr lang="en-US" altLang="zh-CN" sz="2800" kern="0" dirty="0">
              <a:latin typeface="Times New Roman" panose="02020603050405020304" charset="0"/>
              <a:ea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425156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1001" y="1041400"/>
            <a:ext cx="8229600" cy="4978400"/>
          </a:xfrm>
        </p:spPr>
        <p:txBody>
          <a:bodyPr/>
          <a:lstStyle/>
          <a:p>
            <a:r>
              <a:rPr lang="zh-CN" altLang="en-US" dirty="0">
                <a:latin typeface="Times New Roman" panose="02020603050405020304" charset="0"/>
              </a:rPr>
              <a:t>上下文无关文法分析器</a:t>
            </a:r>
            <a:endParaRPr lang="en-US" altLang="zh-CN" dirty="0">
              <a:latin typeface="Times New Roman" panose="02020603050405020304" charset="0"/>
            </a:endParaRPr>
          </a:p>
          <a:p>
            <a:pPr lvl="1"/>
            <a:r>
              <a:rPr lang="en-US" altLang="zh-CN" sz="3200" dirty="0">
                <a:latin typeface="Times New Roman" panose="02020603050405020304" charset="0"/>
              </a:rPr>
              <a:t>1950s</a:t>
            </a:r>
            <a:r>
              <a:rPr lang="zh-CN" altLang="en-US" sz="3200" dirty="0">
                <a:latin typeface="Times New Roman" panose="02020603050405020304" charset="0"/>
              </a:rPr>
              <a:t>，乔姆斯基语言体系</a:t>
            </a:r>
            <a:endParaRPr lang="en-US" altLang="zh-CN" sz="3200" dirty="0">
              <a:latin typeface="Times New Roman" panose="02020603050405020304" charset="0"/>
            </a:endParaRPr>
          </a:p>
          <a:p>
            <a:pPr lvl="1"/>
            <a:r>
              <a:rPr lang="en-US" altLang="zh-CN" sz="3200" dirty="0">
                <a:latin typeface="Times New Roman" panose="02020603050405020304" charset="0"/>
              </a:rPr>
              <a:t>1965</a:t>
            </a:r>
            <a:r>
              <a:rPr lang="zh-CN" altLang="en-US" sz="3200" dirty="0">
                <a:latin typeface="Times New Roman" panose="02020603050405020304" charset="0"/>
              </a:rPr>
              <a:t>年，</a:t>
            </a:r>
            <a:r>
              <a:rPr lang="en-US" altLang="zh-CN" sz="3200" dirty="0">
                <a:latin typeface="Times New Roman" panose="02020603050405020304" charset="0"/>
              </a:rPr>
              <a:t>LR</a:t>
            </a:r>
            <a:r>
              <a:rPr lang="zh-CN" altLang="en-US" sz="3200" dirty="0">
                <a:latin typeface="Times New Roman" panose="02020603050405020304" charset="0"/>
              </a:rPr>
              <a:t>分析器，由</a:t>
            </a:r>
            <a:r>
              <a:rPr lang="en-US" altLang="zh-CN" sz="3200" dirty="0">
                <a:latin typeface="Times New Roman" panose="02020603050405020304" charset="0"/>
              </a:rPr>
              <a:t>Donald Knuth</a:t>
            </a:r>
            <a:r>
              <a:rPr lang="zh-CN" altLang="en-US" sz="3200" dirty="0">
                <a:latin typeface="Times New Roman" panose="02020603050405020304" charset="0"/>
              </a:rPr>
              <a:t>发明</a:t>
            </a:r>
            <a:endParaRPr lang="en-US" altLang="zh-CN" sz="3200" dirty="0">
              <a:latin typeface="Times New Roman" panose="02020603050405020304" charset="0"/>
            </a:endParaRPr>
          </a:p>
          <a:p>
            <a:pPr lvl="1"/>
            <a:r>
              <a:rPr lang="en-US" altLang="zh-CN" sz="3200" dirty="0">
                <a:latin typeface="Times New Roman" panose="02020603050405020304" charset="0"/>
              </a:rPr>
              <a:t>1968</a:t>
            </a:r>
            <a:r>
              <a:rPr lang="zh-CN" altLang="en-US" sz="3200" dirty="0">
                <a:latin typeface="Times New Roman" panose="02020603050405020304" charset="0"/>
              </a:rPr>
              <a:t>年，</a:t>
            </a:r>
            <a:r>
              <a:rPr lang="en-US" altLang="zh-CN" sz="3200" dirty="0">
                <a:latin typeface="Times New Roman" panose="02020603050405020304" charset="0"/>
              </a:rPr>
              <a:t>LL</a:t>
            </a:r>
            <a:r>
              <a:rPr lang="zh-CN" altLang="en-US" sz="3200" dirty="0">
                <a:latin typeface="Times New Roman" panose="02020603050405020304" charset="0"/>
              </a:rPr>
              <a:t>分析方法，由</a:t>
            </a:r>
            <a:r>
              <a:rPr lang="en-US" altLang="zh-CN" sz="3200" dirty="0">
                <a:latin typeface="Times New Roman" panose="02020603050405020304" charset="0"/>
              </a:rPr>
              <a:t>Lewis and Stearns</a:t>
            </a:r>
            <a:r>
              <a:rPr lang="zh-CN" altLang="en-US" sz="3200" dirty="0">
                <a:latin typeface="Times New Roman" panose="02020603050405020304" charset="0"/>
              </a:rPr>
              <a:t>提出</a:t>
            </a:r>
            <a:endParaRPr lang="en-US" altLang="zh-CN" sz="3200" dirty="0">
              <a:latin typeface="Times New Roman" panose="02020603050405020304" charset="0"/>
            </a:endParaRPr>
          </a:p>
          <a:p>
            <a:pPr lvl="1"/>
            <a:r>
              <a:rPr lang="en-US" altLang="zh-CN" sz="3200" dirty="0">
                <a:latin typeface="Times New Roman" panose="02020603050405020304" charset="0"/>
              </a:rPr>
              <a:t>1970</a:t>
            </a:r>
            <a:r>
              <a:rPr lang="zh-CN" altLang="en-US" sz="3200" dirty="0">
                <a:latin typeface="Times New Roman" panose="02020603050405020304" charset="0"/>
              </a:rPr>
              <a:t>年，</a:t>
            </a:r>
            <a:r>
              <a:rPr lang="en-US" altLang="zh-CN" sz="3200" dirty="0" err="1">
                <a:latin typeface="Times New Roman" panose="02020603050405020304" charset="0"/>
              </a:rPr>
              <a:t>Earley</a:t>
            </a:r>
            <a:r>
              <a:rPr lang="zh-CN" altLang="en-US" sz="3200" dirty="0">
                <a:latin typeface="Times New Roman" panose="02020603050405020304" charset="0"/>
              </a:rPr>
              <a:t>分析器，由</a:t>
            </a:r>
            <a:r>
              <a:rPr lang="en-US" altLang="zh-CN" sz="3200" dirty="0">
                <a:latin typeface="Times New Roman" panose="02020603050405020304" charset="0"/>
              </a:rPr>
              <a:t>Jay </a:t>
            </a:r>
            <a:r>
              <a:rPr lang="en-US" altLang="zh-CN" sz="3200" dirty="0" err="1">
                <a:latin typeface="Times New Roman" panose="02020603050405020304" charset="0"/>
              </a:rPr>
              <a:t>Earley</a:t>
            </a:r>
            <a:r>
              <a:rPr lang="zh-CN" altLang="en-US" sz="3200" dirty="0">
                <a:latin typeface="Times New Roman" panose="02020603050405020304" charset="0"/>
              </a:rPr>
              <a:t>提出，是个有效的上下文无关语言分析器</a:t>
            </a:r>
          </a:p>
        </p:txBody>
      </p:sp>
      <p:sp>
        <p:nvSpPr>
          <p:cNvPr id="3" name="灯片编号占位符 2"/>
          <p:cNvSpPr>
            <a:spLocks noGrp="1"/>
          </p:cNvSpPr>
          <p:nvPr>
            <p:ph type="sldNum" sz="quarter" idx="12"/>
          </p:nvPr>
        </p:nvSpPr>
        <p:spPr/>
        <p:txBody>
          <a:bodyPr/>
          <a:lstStyle/>
          <a:p>
            <a:fld id="{91F816EA-24CC-2048-859A-C5EA9F275392}" type="slidenum">
              <a:rPr lang="en-US" smtClean="0"/>
              <a:t>77</a:t>
            </a:fld>
            <a:endParaRPr lang="en-US" dirty="0"/>
          </a:p>
        </p:txBody>
      </p:sp>
      <p:sp>
        <p:nvSpPr>
          <p:cNvPr id="4" name="标题 3"/>
          <p:cNvSpPr>
            <a:spLocks noGrp="1"/>
          </p:cNvSpPr>
          <p:nvPr>
            <p:ph type="title"/>
          </p:nvPr>
        </p:nvSpPr>
        <p:spPr/>
        <p:txBody>
          <a:bodyPr/>
          <a:lstStyle/>
          <a:p>
            <a:r>
              <a:rPr lang="zh-CN" altLang="en-US" dirty="0"/>
              <a:t>重要人物</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8314" y="1102096"/>
            <a:ext cx="2743200" cy="366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9036775" y="4874568"/>
            <a:ext cx="2326278" cy="461665"/>
          </a:xfrm>
          <a:prstGeom prst="rect">
            <a:avLst/>
          </a:prstGeom>
        </p:spPr>
        <p:txBody>
          <a:bodyPr wrap="none">
            <a:spAutoFit/>
          </a:bodyPr>
          <a:lstStyle/>
          <a:p>
            <a:r>
              <a:rPr lang="en-US" altLang="zh-CN" dirty="0">
                <a:latin typeface="Times New Roman" panose="02020603050405020304" charset="0"/>
                <a:cs typeface="Times New Roman" panose="02020603050405020304" charset="0"/>
              </a:rPr>
              <a:t> Noam Chomsky</a:t>
            </a:r>
            <a:endParaRPr lang="zh-CN" altLang="en-US" dirty="0">
              <a:latin typeface="Times New Roman" panose="02020603050405020304" charset="0"/>
              <a:cs typeface="Times New Roman" panose="0202060305040502030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主要概念</a:t>
            </a:r>
            <a:endParaRPr lang="en-US" altLang="zh-CN" dirty="0"/>
          </a:p>
          <a:p>
            <a:pPr lvl="1"/>
            <a:r>
              <a:rPr lang="zh-CN" altLang="en-US" dirty="0"/>
              <a:t>编译器，解释器，汇编器</a:t>
            </a:r>
            <a:endParaRPr lang="en-US" altLang="zh-CN" dirty="0"/>
          </a:p>
          <a:p>
            <a:pPr lvl="1"/>
            <a:r>
              <a:rPr lang="zh-CN" altLang="en-US" dirty="0"/>
              <a:t>编译程序的逻辑过程</a:t>
            </a:r>
            <a:endParaRPr lang="en-US" altLang="zh-CN" dirty="0"/>
          </a:p>
          <a:p>
            <a:pPr lvl="1"/>
            <a:r>
              <a:rPr lang="zh-CN" altLang="en-US" dirty="0"/>
              <a:t>前端，后端，遍</a:t>
            </a:r>
          </a:p>
        </p:txBody>
      </p:sp>
      <p:sp>
        <p:nvSpPr>
          <p:cNvPr id="4" name="灯片编号占位符 3"/>
          <p:cNvSpPr>
            <a:spLocks noGrp="1"/>
          </p:cNvSpPr>
          <p:nvPr>
            <p:ph type="sldNum" sz="quarter" idx="12"/>
          </p:nvPr>
        </p:nvSpPr>
        <p:spPr/>
        <p:txBody>
          <a:bodyPr/>
          <a:lstStyle/>
          <a:p>
            <a:fld id="{91F816EA-24CC-2048-859A-C5EA9F275392}" type="slidenum">
              <a:rPr lang="en-US" smtClean="0"/>
              <a:t>78</a:t>
            </a:fld>
            <a:endParaRPr lang="en-US" dirty="0"/>
          </a:p>
        </p:txBody>
      </p:sp>
      <p:sp>
        <p:nvSpPr>
          <p:cNvPr id="2" name="标题 1"/>
          <p:cNvSpPr>
            <a:spLocks noGrp="1"/>
          </p:cNvSpPr>
          <p:nvPr>
            <p:ph type="title"/>
          </p:nvPr>
        </p:nvSpPr>
        <p:spPr/>
        <p:txBody>
          <a:bodyPr/>
          <a:lstStyle/>
          <a:p>
            <a:r>
              <a:rPr lang="zh-CN" altLang="en-US" dirty="0"/>
              <a:t>总结</a:t>
            </a:r>
            <a:r>
              <a:rPr lang="en-US" altLang="zh-CN" dirty="0"/>
              <a:t>(Summary)</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95A824-530E-90D5-C965-FCF9CA8C8E1F}"/>
              </a:ext>
            </a:extLst>
          </p:cNvPr>
          <p:cNvSpPr>
            <a:spLocks noGrp="1"/>
          </p:cNvSpPr>
          <p:nvPr>
            <p:ph idx="1"/>
          </p:nvPr>
        </p:nvSpPr>
        <p:spPr/>
        <p:txBody>
          <a:bodyPr/>
          <a:lstStyle/>
          <a:p>
            <a:r>
              <a:rPr kumimoji="1" lang="zh-CN" altLang="en-US" dirty="0"/>
              <a:t>打开雨课堂，本章小测</a:t>
            </a:r>
          </a:p>
        </p:txBody>
      </p:sp>
      <p:sp>
        <p:nvSpPr>
          <p:cNvPr id="3" name="灯片编号占位符 2">
            <a:extLst>
              <a:ext uri="{FF2B5EF4-FFF2-40B4-BE49-F238E27FC236}">
                <a16:creationId xmlns:a16="http://schemas.microsoft.com/office/drawing/2014/main" id="{0EBC51D2-A5D3-F8C3-0480-0CEDD3750D13}"/>
              </a:ext>
            </a:extLst>
          </p:cNvPr>
          <p:cNvSpPr>
            <a:spLocks noGrp="1"/>
          </p:cNvSpPr>
          <p:nvPr>
            <p:ph type="sldNum" sz="quarter" idx="12"/>
          </p:nvPr>
        </p:nvSpPr>
        <p:spPr/>
        <p:txBody>
          <a:bodyPr/>
          <a:lstStyle/>
          <a:p>
            <a:fld id="{91F816EA-24CC-2048-859A-C5EA9F275392}" type="slidenum">
              <a:rPr lang="en-US" smtClean="0"/>
              <a:t>79</a:t>
            </a:fld>
            <a:endParaRPr lang="en-US" dirty="0"/>
          </a:p>
        </p:txBody>
      </p:sp>
      <p:sp>
        <p:nvSpPr>
          <p:cNvPr id="4" name="标题 3">
            <a:extLst>
              <a:ext uri="{FF2B5EF4-FFF2-40B4-BE49-F238E27FC236}">
                <a16:creationId xmlns:a16="http://schemas.microsoft.com/office/drawing/2014/main" id="{EE0F2BFC-7FBF-C9EE-FB7C-31E758C66B49}"/>
              </a:ext>
            </a:extLst>
          </p:cNvPr>
          <p:cNvSpPr>
            <a:spLocks noGrp="1"/>
          </p:cNvSpPr>
          <p:nvPr>
            <p:ph type="title"/>
          </p:nvPr>
        </p:nvSpPr>
        <p:spPr/>
        <p:txBody>
          <a:bodyPr/>
          <a:lstStyle/>
          <a:p>
            <a:endParaRPr kumimoji="1" lang="zh-CN" altLang="en-US" dirty="0"/>
          </a:p>
        </p:txBody>
      </p:sp>
    </p:spTree>
    <p:extLst>
      <p:ext uri="{BB962C8B-B14F-4D97-AF65-F5344CB8AC3E}">
        <p14:creationId xmlns:p14="http://schemas.microsoft.com/office/powerpoint/2010/main" val="837069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sz="3600" dirty="0"/>
              <a:t>编译器构造的原理、技术和实践</a:t>
            </a:r>
          </a:p>
          <a:p>
            <a:pPr lvl="1">
              <a:lnSpc>
                <a:spcPct val="150000"/>
              </a:lnSpc>
            </a:pPr>
            <a:r>
              <a:rPr lang="zh-CN" altLang="en-US" sz="3200" dirty="0"/>
              <a:t>编译的基本理论</a:t>
            </a:r>
            <a:endParaRPr lang="en-US" altLang="zh-CN" sz="3200" dirty="0"/>
          </a:p>
          <a:p>
            <a:pPr lvl="2"/>
            <a:r>
              <a:rPr lang="zh-CN" altLang="en-US" dirty="0"/>
              <a:t>形式语言、自动机理论、属性文法等</a:t>
            </a:r>
          </a:p>
          <a:p>
            <a:pPr lvl="1">
              <a:lnSpc>
                <a:spcPct val="150000"/>
              </a:lnSpc>
            </a:pPr>
            <a:r>
              <a:rPr lang="zh-CN" altLang="en-US" sz="3200" dirty="0"/>
              <a:t>编译器实现技术</a:t>
            </a:r>
            <a:endParaRPr lang="en-US" altLang="zh-CN" sz="3200" dirty="0"/>
          </a:p>
          <a:p>
            <a:pPr lvl="2"/>
            <a:r>
              <a:rPr lang="zh-CN" altLang="en-US" dirty="0"/>
              <a:t>词法分析器、语法分析器、语法制导翻译、代码优化等</a:t>
            </a:r>
          </a:p>
        </p:txBody>
      </p:sp>
      <p:sp>
        <p:nvSpPr>
          <p:cNvPr id="6" name="Slide Number Placeholder 5"/>
          <p:cNvSpPr>
            <a:spLocks noGrp="1"/>
          </p:cNvSpPr>
          <p:nvPr>
            <p:ph type="sldNum" sz="quarter" idx="12"/>
          </p:nvPr>
        </p:nvSpPr>
        <p:spPr/>
        <p:txBody>
          <a:bodyPr/>
          <a:lstStyle/>
          <a:p>
            <a:fld id="{47547809-17FD-2840-9239-CDF5B11C5F8C}" type="slidenum">
              <a:rPr lang="en-US"/>
              <a:t>8</a:t>
            </a:fld>
            <a:endParaRPr lang="en-US"/>
          </a:p>
        </p:txBody>
      </p:sp>
      <p:sp>
        <p:nvSpPr>
          <p:cNvPr id="2" name="Title 1"/>
          <p:cNvSpPr>
            <a:spLocks noGrp="1"/>
          </p:cNvSpPr>
          <p:nvPr>
            <p:ph type="title"/>
          </p:nvPr>
        </p:nvSpPr>
        <p:spPr/>
        <p:txBody>
          <a:bodyPr/>
          <a:lstStyle/>
          <a:p>
            <a:r>
              <a:rPr lang="zh-CN" altLang="en-US" dirty="0"/>
              <a:t>课程内容</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89F2AFE5-EEC1-5CB5-1D8F-05B9E0D9682A}"/>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021C1CBC-24C6-1FFF-CE2D-8F513EA39749}"/>
                </a:ext>
              </a:extLst>
            </p:cNvPr>
            <p:cNvSpPr/>
            <p:nvPr>
              <p:custDataLst>
                <p:tags r:id="rId14"/>
              </p:custDataLst>
            </p:nvPr>
          </p:nvSpPr>
          <p:spPr bwMode="auto">
            <a:xfrm>
              <a:off x="0" y="0"/>
              <a:ext cx="12192000" cy="635000"/>
            </a:xfrm>
            <a:prstGeom prst="rect">
              <a:avLst/>
            </a:prstGeom>
            <a:solidFill>
              <a:srgbClr val="F6F7F8"/>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5" name="ColorBlock">
              <a:extLst>
                <a:ext uri="{FF2B5EF4-FFF2-40B4-BE49-F238E27FC236}">
                  <a16:creationId xmlns:a16="http://schemas.microsoft.com/office/drawing/2014/main" id="{BC39698F-F648-7226-FF7F-B377E96CA819}"/>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6" name="TypeText">
              <a:extLst>
                <a:ext uri="{FF2B5EF4-FFF2-40B4-BE49-F238E27FC236}">
                  <a16:creationId xmlns:a16="http://schemas.microsoft.com/office/drawing/2014/main" id="{858203D2-CDC2-AFB4-F441-EEF8941CDFA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TipText">
              <a:extLst>
                <a:ext uri="{FF2B5EF4-FFF2-40B4-BE49-F238E27FC236}">
                  <a16:creationId xmlns:a16="http://schemas.microsoft.com/office/drawing/2014/main" id="{8ECE4C2F-5276-8D5B-6C9C-BCC104B94722}"/>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kumimoji="1"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9" name="文本框 8">
            <a:extLst>
              <a:ext uri="{FF2B5EF4-FFF2-40B4-BE49-F238E27FC236}">
                <a16:creationId xmlns:a16="http://schemas.microsoft.com/office/drawing/2014/main" id="{9F48085A-1F5C-10B5-03DA-C273D6D05B50}"/>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编译是对（     ）。</a:t>
            </a:r>
          </a:p>
        </p:txBody>
      </p:sp>
      <p:sp>
        <p:nvSpPr>
          <p:cNvPr id="10" name="文本框 9">
            <a:extLst>
              <a:ext uri="{FF2B5EF4-FFF2-40B4-BE49-F238E27FC236}">
                <a16:creationId xmlns:a16="http://schemas.microsoft.com/office/drawing/2014/main" id="{79794CE8-9C21-A4F0-0055-6DA28E73BAD4}"/>
              </a:ext>
            </a:extLst>
          </p:cNvPr>
          <p:cNvSpPr txBox="1"/>
          <p:nvPr>
            <p:custDataLst>
              <p:tags r:id="rId4"/>
            </p:custDataLst>
          </p:nvPr>
        </p:nvSpPr>
        <p:spPr>
          <a:xfrm>
            <a:off x="2438400" y="27860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机器语言的执行</a:t>
            </a:r>
          </a:p>
        </p:txBody>
      </p:sp>
      <p:sp>
        <p:nvSpPr>
          <p:cNvPr id="11" name="文本框 10">
            <a:extLst>
              <a:ext uri="{FF2B5EF4-FFF2-40B4-BE49-F238E27FC236}">
                <a16:creationId xmlns:a16="http://schemas.microsoft.com/office/drawing/2014/main" id="{3BFC0D50-971A-CF0C-0241-C2FCE9830278}"/>
              </a:ext>
            </a:extLst>
          </p:cNvPr>
          <p:cNvSpPr txBox="1"/>
          <p:nvPr>
            <p:custDataLst>
              <p:tags r:id="rId5"/>
            </p:custDataLst>
          </p:nvPr>
        </p:nvSpPr>
        <p:spPr>
          <a:xfrm>
            <a:off x="2438400" y="36433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汇编语言的翻译</a:t>
            </a:r>
          </a:p>
        </p:txBody>
      </p:sp>
      <p:sp>
        <p:nvSpPr>
          <p:cNvPr id="12" name="文本框 11">
            <a:extLst>
              <a:ext uri="{FF2B5EF4-FFF2-40B4-BE49-F238E27FC236}">
                <a16:creationId xmlns:a16="http://schemas.microsoft.com/office/drawing/2014/main" id="{88E2C744-B637-6DEC-BFA4-D12DE7F79B69}"/>
              </a:ext>
            </a:extLst>
          </p:cNvPr>
          <p:cNvSpPr txBox="1"/>
          <p:nvPr>
            <p:custDataLst>
              <p:tags r:id="rId6"/>
            </p:custDataLst>
          </p:nvPr>
        </p:nvSpPr>
        <p:spPr>
          <a:xfrm>
            <a:off x="2438400" y="45005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高级语言的翻译</a:t>
            </a:r>
          </a:p>
        </p:txBody>
      </p:sp>
      <p:sp>
        <p:nvSpPr>
          <p:cNvPr id="13" name="文本框 12">
            <a:extLst>
              <a:ext uri="{FF2B5EF4-FFF2-40B4-BE49-F238E27FC236}">
                <a16:creationId xmlns:a16="http://schemas.microsoft.com/office/drawing/2014/main" id="{E34420E8-2DEF-B634-682E-3251B7FCE27E}"/>
              </a:ext>
            </a:extLst>
          </p:cNvPr>
          <p:cNvSpPr txBox="1"/>
          <p:nvPr>
            <p:custDataLst>
              <p:tags r:id="rId7"/>
            </p:custDataLst>
          </p:nvPr>
        </p:nvSpPr>
        <p:spPr>
          <a:xfrm>
            <a:off x="2438400" y="53578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高级语言的解释执行</a:t>
            </a:r>
          </a:p>
        </p:txBody>
      </p:sp>
      <p:sp>
        <p:nvSpPr>
          <p:cNvPr id="14" name="椭圆 13">
            <a:extLst>
              <a:ext uri="{FF2B5EF4-FFF2-40B4-BE49-F238E27FC236}">
                <a16:creationId xmlns:a16="http://schemas.microsoft.com/office/drawing/2014/main" id="{E3130339-0F46-DD9B-8495-32DBA5ED56FE}"/>
              </a:ext>
            </a:extLst>
          </p:cNvPr>
          <p:cNvSpPr>
            <a:spLocks noChangeAspect="1"/>
          </p:cNvSpPr>
          <p:nvPr>
            <p:custDataLst>
              <p:tags r:id="rId8"/>
            </p:custDataLst>
          </p:nvPr>
        </p:nvSpPr>
        <p:spPr bwMode="auto">
          <a:xfrm>
            <a:off x="1571625" y="28503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09A9E80D-7CA3-21B3-9B41-852806F8EC07}"/>
              </a:ext>
            </a:extLst>
          </p:cNvPr>
          <p:cNvSpPr>
            <a:spLocks noChangeAspect="1"/>
          </p:cNvSpPr>
          <p:nvPr>
            <p:custDataLst>
              <p:tags r:id="rId9"/>
            </p:custDataLst>
          </p:nvPr>
        </p:nvSpPr>
        <p:spPr bwMode="auto">
          <a:xfrm>
            <a:off x="1571625" y="370760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0B933D29-B570-DFFF-4E8A-A2A2FB25FFE9}"/>
              </a:ext>
            </a:extLst>
          </p:cNvPr>
          <p:cNvSpPr>
            <a:spLocks noChangeAspect="1"/>
          </p:cNvSpPr>
          <p:nvPr>
            <p:custDataLst>
              <p:tags r:id="rId10"/>
            </p:custDataLst>
          </p:nvPr>
        </p:nvSpPr>
        <p:spPr bwMode="auto">
          <a:xfrm>
            <a:off x="1571625" y="4564856"/>
            <a:ext cx="514350" cy="514350"/>
          </a:xfrm>
          <a:prstGeom prst="ellipse">
            <a:avLst/>
          </a:prstGeom>
          <a:solidFill>
            <a:srgbClr val="00FF00"/>
          </a:solidFill>
          <a:ln w="254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dirty="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F8268F9C-2E04-4352-A72D-F895AB729292}"/>
              </a:ext>
            </a:extLst>
          </p:cNvPr>
          <p:cNvSpPr>
            <a:spLocks noChangeAspect="1"/>
          </p:cNvSpPr>
          <p:nvPr>
            <p:custDataLst>
              <p:tags r:id="rId11"/>
            </p:custDataLst>
          </p:nvPr>
        </p:nvSpPr>
        <p:spPr bwMode="auto">
          <a:xfrm>
            <a:off x="1571625" y="542210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3EAEB779-DB2E-F132-7935-9469EBCB174D}"/>
              </a:ext>
            </a:extLst>
          </p:cNvPr>
          <p:cNvSpPr/>
          <p:nvPr>
            <p:custDataLst>
              <p:tags r:id="rId12"/>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F43AD47D-7245-9747-DE1B-7A160DFB7CE9}"/>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737946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8538126-0388-C9FF-A57B-D76AC552EB57}"/>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9E865280-FD16-4830-6A2A-FBF4493153D2}"/>
                </a:ext>
              </a:extLst>
            </p:cNvPr>
            <p:cNvSpPr/>
            <p:nvPr>
              <p:custDataLst>
                <p:tags r:id="rId14"/>
              </p:custDataLst>
            </p:nvPr>
          </p:nvSpPr>
          <p:spPr bwMode="auto">
            <a:xfrm>
              <a:off x="0" y="0"/>
              <a:ext cx="12192000" cy="635000"/>
            </a:xfrm>
            <a:prstGeom prst="rect">
              <a:avLst/>
            </a:prstGeom>
            <a:solidFill>
              <a:srgbClr val="F6F7F8"/>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5" name="ColorBlock">
              <a:extLst>
                <a:ext uri="{FF2B5EF4-FFF2-40B4-BE49-F238E27FC236}">
                  <a16:creationId xmlns:a16="http://schemas.microsoft.com/office/drawing/2014/main" id="{7832B6E7-F313-ED9D-D93B-103B76BD9F25}"/>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6" name="TypeText">
              <a:extLst>
                <a:ext uri="{FF2B5EF4-FFF2-40B4-BE49-F238E27FC236}">
                  <a16:creationId xmlns:a16="http://schemas.microsoft.com/office/drawing/2014/main" id="{9EC71BF1-0122-8B6F-61ED-402A30049EA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TipText">
              <a:extLst>
                <a:ext uri="{FF2B5EF4-FFF2-40B4-BE49-F238E27FC236}">
                  <a16:creationId xmlns:a16="http://schemas.microsoft.com/office/drawing/2014/main" id="{E082A815-FBF5-6128-381F-6E513FD3105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kumimoji="1"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9" name="文本框 8">
            <a:extLst>
              <a:ext uri="{FF2B5EF4-FFF2-40B4-BE49-F238E27FC236}">
                <a16:creationId xmlns:a16="http://schemas.microsoft.com/office/drawing/2014/main" id="{5D0C703D-E951-094F-9CA1-50AE5A7D0B6C}"/>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用高级语言编写的程序代码经过编译后产生的程序叫</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0" name="文本框 9">
            <a:extLst>
              <a:ext uri="{FF2B5EF4-FFF2-40B4-BE49-F238E27FC236}">
                <a16:creationId xmlns:a16="http://schemas.microsoft.com/office/drawing/2014/main" id="{2F989816-555D-A809-28B6-99C89CDA7991}"/>
              </a:ext>
            </a:extLst>
          </p:cNvPr>
          <p:cNvSpPr txBox="1"/>
          <p:nvPr>
            <p:custDataLst>
              <p:tags r:id="rId4"/>
            </p:custDataLst>
          </p:nvPr>
        </p:nvSpPr>
        <p:spPr>
          <a:xfrm>
            <a:off x="2438400" y="27860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源程序</a:t>
            </a:r>
          </a:p>
        </p:txBody>
      </p:sp>
      <p:sp>
        <p:nvSpPr>
          <p:cNvPr id="11" name="文本框 10">
            <a:extLst>
              <a:ext uri="{FF2B5EF4-FFF2-40B4-BE49-F238E27FC236}">
                <a16:creationId xmlns:a16="http://schemas.microsoft.com/office/drawing/2014/main" id="{8DF61FCA-9F39-AB3C-C227-D31C33FC7104}"/>
              </a:ext>
            </a:extLst>
          </p:cNvPr>
          <p:cNvSpPr txBox="1"/>
          <p:nvPr>
            <p:custDataLst>
              <p:tags r:id="rId5"/>
            </p:custDataLst>
          </p:nvPr>
        </p:nvSpPr>
        <p:spPr>
          <a:xfrm>
            <a:off x="2438400" y="36433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目标程序</a:t>
            </a:r>
          </a:p>
        </p:txBody>
      </p:sp>
      <p:sp>
        <p:nvSpPr>
          <p:cNvPr id="12" name="文本框 11">
            <a:extLst>
              <a:ext uri="{FF2B5EF4-FFF2-40B4-BE49-F238E27FC236}">
                <a16:creationId xmlns:a16="http://schemas.microsoft.com/office/drawing/2014/main" id="{85087523-BA35-369A-B1B5-99819588E528}"/>
              </a:ext>
            </a:extLst>
          </p:cNvPr>
          <p:cNvSpPr txBox="1"/>
          <p:nvPr>
            <p:custDataLst>
              <p:tags r:id="rId6"/>
            </p:custDataLst>
          </p:nvPr>
        </p:nvSpPr>
        <p:spPr>
          <a:xfrm>
            <a:off x="2438400" y="45005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连接程序</a:t>
            </a:r>
          </a:p>
        </p:txBody>
      </p:sp>
      <p:sp>
        <p:nvSpPr>
          <p:cNvPr id="13" name="文本框 12">
            <a:extLst>
              <a:ext uri="{FF2B5EF4-FFF2-40B4-BE49-F238E27FC236}">
                <a16:creationId xmlns:a16="http://schemas.microsoft.com/office/drawing/2014/main" id="{D48EC984-DB31-565D-44E9-16BA72417E20}"/>
              </a:ext>
            </a:extLst>
          </p:cNvPr>
          <p:cNvSpPr txBox="1"/>
          <p:nvPr>
            <p:custDataLst>
              <p:tags r:id="rId7"/>
            </p:custDataLst>
          </p:nvPr>
        </p:nvSpPr>
        <p:spPr>
          <a:xfrm>
            <a:off x="2438400" y="53578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解释程序</a:t>
            </a:r>
          </a:p>
        </p:txBody>
      </p:sp>
      <p:sp>
        <p:nvSpPr>
          <p:cNvPr id="14" name="椭圆 13">
            <a:extLst>
              <a:ext uri="{FF2B5EF4-FFF2-40B4-BE49-F238E27FC236}">
                <a16:creationId xmlns:a16="http://schemas.microsoft.com/office/drawing/2014/main" id="{0CECF589-AF3D-70DD-2F42-2160999DAA2D}"/>
              </a:ext>
            </a:extLst>
          </p:cNvPr>
          <p:cNvSpPr>
            <a:spLocks noChangeAspect="1"/>
          </p:cNvSpPr>
          <p:nvPr>
            <p:custDataLst>
              <p:tags r:id="rId8"/>
            </p:custDataLst>
          </p:nvPr>
        </p:nvSpPr>
        <p:spPr bwMode="auto">
          <a:xfrm>
            <a:off x="1571625" y="28503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AC984714-766E-7ABB-D19A-74A36D5C2990}"/>
              </a:ext>
            </a:extLst>
          </p:cNvPr>
          <p:cNvSpPr>
            <a:spLocks noChangeAspect="1"/>
          </p:cNvSpPr>
          <p:nvPr>
            <p:custDataLst>
              <p:tags r:id="rId9"/>
            </p:custDataLst>
          </p:nvPr>
        </p:nvSpPr>
        <p:spPr bwMode="auto">
          <a:xfrm>
            <a:off x="1571625" y="3707606"/>
            <a:ext cx="514350" cy="514350"/>
          </a:xfrm>
          <a:prstGeom prst="ellipse">
            <a:avLst/>
          </a:prstGeom>
          <a:solidFill>
            <a:srgbClr val="00FF00"/>
          </a:solidFill>
          <a:ln w="254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F942D138-21D2-766A-21F2-B56A4345B9A8}"/>
              </a:ext>
            </a:extLst>
          </p:cNvPr>
          <p:cNvSpPr>
            <a:spLocks noChangeAspect="1"/>
          </p:cNvSpPr>
          <p:nvPr>
            <p:custDataLst>
              <p:tags r:id="rId10"/>
            </p:custDataLst>
          </p:nvPr>
        </p:nvSpPr>
        <p:spPr bwMode="auto">
          <a:xfrm>
            <a:off x="1571625" y="45648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0BF87C9B-EDC4-809D-78C6-969B051AD516}"/>
              </a:ext>
            </a:extLst>
          </p:cNvPr>
          <p:cNvSpPr>
            <a:spLocks noChangeAspect="1"/>
          </p:cNvSpPr>
          <p:nvPr>
            <p:custDataLst>
              <p:tags r:id="rId11"/>
            </p:custDataLst>
          </p:nvPr>
        </p:nvSpPr>
        <p:spPr bwMode="auto">
          <a:xfrm>
            <a:off x="1571625" y="542210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2D6F8FD1-BE28-419C-5089-8475913B4555}"/>
              </a:ext>
            </a:extLst>
          </p:cNvPr>
          <p:cNvSpPr/>
          <p:nvPr>
            <p:custDataLst>
              <p:tags r:id="rId12"/>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F51A99AA-4D1F-7A57-856D-9473576F7DED}"/>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0400176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F8379CD-7981-8171-6F0F-03FD563B0242}"/>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E0391426-4D04-04DD-339D-822C1EC74859}"/>
                </a:ext>
              </a:extLst>
            </p:cNvPr>
            <p:cNvSpPr/>
            <p:nvPr>
              <p:custDataLst>
                <p:tags r:id="rId14"/>
              </p:custDataLst>
            </p:nvPr>
          </p:nvSpPr>
          <p:spPr bwMode="auto">
            <a:xfrm>
              <a:off x="0" y="0"/>
              <a:ext cx="12192000" cy="635000"/>
            </a:xfrm>
            <a:prstGeom prst="rect">
              <a:avLst/>
            </a:prstGeom>
            <a:solidFill>
              <a:srgbClr val="F6F7F8"/>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5" name="ColorBlock">
              <a:extLst>
                <a:ext uri="{FF2B5EF4-FFF2-40B4-BE49-F238E27FC236}">
                  <a16:creationId xmlns:a16="http://schemas.microsoft.com/office/drawing/2014/main" id="{CFB52901-5D92-009F-05A4-D39AD722C31C}"/>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6" name="TypeText">
              <a:extLst>
                <a:ext uri="{FF2B5EF4-FFF2-40B4-BE49-F238E27FC236}">
                  <a16:creationId xmlns:a16="http://schemas.microsoft.com/office/drawing/2014/main" id="{55E36321-C2D9-BD6D-D75B-CCE68CA382EE}"/>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TipText">
              <a:extLst>
                <a:ext uri="{FF2B5EF4-FFF2-40B4-BE49-F238E27FC236}">
                  <a16:creationId xmlns:a16="http://schemas.microsoft.com/office/drawing/2014/main" id="{34C41339-EE19-8FC4-F517-EAF0D332223E}"/>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kumimoji="1"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9" name="文本框 8">
            <a:extLst>
              <a:ext uri="{FF2B5EF4-FFF2-40B4-BE49-F238E27FC236}">
                <a16:creationId xmlns:a16="http://schemas.microsoft.com/office/drawing/2014/main" id="{9E6282C9-DAEA-891A-6D03-AB1BCA9564E6}"/>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）不是编译程序的一部分。    </a:t>
            </a:r>
          </a:p>
        </p:txBody>
      </p:sp>
      <p:sp>
        <p:nvSpPr>
          <p:cNvPr id="10" name="文本框 9">
            <a:extLst>
              <a:ext uri="{FF2B5EF4-FFF2-40B4-BE49-F238E27FC236}">
                <a16:creationId xmlns:a16="http://schemas.microsoft.com/office/drawing/2014/main" id="{A843FB5E-CB4C-24AD-6CB6-0315522B41DD}"/>
              </a:ext>
            </a:extLst>
          </p:cNvPr>
          <p:cNvSpPr txBox="1"/>
          <p:nvPr>
            <p:custDataLst>
              <p:tags r:id="rId4"/>
            </p:custDataLst>
          </p:nvPr>
        </p:nvSpPr>
        <p:spPr>
          <a:xfrm>
            <a:off x="2438400" y="27860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词法分析程序</a:t>
            </a:r>
          </a:p>
        </p:txBody>
      </p:sp>
      <p:sp>
        <p:nvSpPr>
          <p:cNvPr id="11" name="文本框 10">
            <a:extLst>
              <a:ext uri="{FF2B5EF4-FFF2-40B4-BE49-F238E27FC236}">
                <a16:creationId xmlns:a16="http://schemas.microsoft.com/office/drawing/2014/main" id="{CEADE50B-466C-D5A1-7CDC-C802958A6632}"/>
              </a:ext>
            </a:extLst>
          </p:cNvPr>
          <p:cNvSpPr txBox="1"/>
          <p:nvPr>
            <p:custDataLst>
              <p:tags r:id="rId5"/>
            </p:custDataLst>
          </p:nvPr>
        </p:nvSpPr>
        <p:spPr>
          <a:xfrm>
            <a:off x="2438400" y="36433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语法分析程序</a:t>
            </a:r>
          </a:p>
        </p:txBody>
      </p:sp>
      <p:sp>
        <p:nvSpPr>
          <p:cNvPr id="12" name="文本框 11">
            <a:extLst>
              <a:ext uri="{FF2B5EF4-FFF2-40B4-BE49-F238E27FC236}">
                <a16:creationId xmlns:a16="http://schemas.microsoft.com/office/drawing/2014/main" id="{F554DBF0-CF74-8826-850D-9230A8D18CFC}"/>
              </a:ext>
            </a:extLst>
          </p:cNvPr>
          <p:cNvSpPr txBox="1"/>
          <p:nvPr>
            <p:custDataLst>
              <p:tags r:id="rId6"/>
            </p:custDataLst>
          </p:nvPr>
        </p:nvSpPr>
        <p:spPr>
          <a:xfrm>
            <a:off x="2438400" y="45005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代码生成器</a:t>
            </a:r>
          </a:p>
        </p:txBody>
      </p:sp>
      <p:sp>
        <p:nvSpPr>
          <p:cNvPr id="13" name="文本框 12">
            <a:extLst>
              <a:ext uri="{FF2B5EF4-FFF2-40B4-BE49-F238E27FC236}">
                <a16:creationId xmlns:a16="http://schemas.microsoft.com/office/drawing/2014/main" id="{1C18C303-36DF-F4B2-A8E4-1980B6DF8C9F}"/>
              </a:ext>
            </a:extLst>
          </p:cNvPr>
          <p:cNvSpPr txBox="1"/>
          <p:nvPr>
            <p:custDataLst>
              <p:tags r:id="rId7"/>
            </p:custDataLst>
          </p:nvPr>
        </p:nvSpPr>
        <p:spPr>
          <a:xfrm>
            <a:off x="2438400" y="53578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任务管理器</a:t>
            </a:r>
          </a:p>
        </p:txBody>
      </p:sp>
      <p:sp>
        <p:nvSpPr>
          <p:cNvPr id="14" name="椭圆 13">
            <a:extLst>
              <a:ext uri="{FF2B5EF4-FFF2-40B4-BE49-F238E27FC236}">
                <a16:creationId xmlns:a16="http://schemas.microsoft.com/office/drawing/2014/main" id="{AB8917E0-1CFC-EAB1-079C-A722E1412EDF}"/>
              </a:ext>
            </a:extLst>
          </p:cNvPr>
          <p:cNvSpPr>
            <a:spLocks noChangeAspect="1"/>
          </p:cNvSpPr>
          <p:nvPr>
            <p:custDataLst>
              <p:tags r:id="rId8"/>
            </p:custDataLst>
          </p:nvPr>
        </p:nvSpPr>
        <p:spPr bwMode="auto">
          <a:xfrm>
            <a:off x="1571625" y="28503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DA43AF45-EF97-F4B1-8698-DA9D1681982B}"/>
              </a:ext>
            </a:extLst>
          </p:cNvPr>
          <p:cNvSpPr>
            <a:spLocks noChangeAspect="1"/>
          </p:cNvSpPr>
          <p:nvPr>
            <p:custDataLst>
              <p:tags r:id="rId9"/>
            </p:custDataLst>
          </p:nvPr>
        </p:nvSpPr>
        <p:spPr bwMode="auto">
          <a:xfrm>
            <a:off x="1571625" y="370760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74E00CDF-1551-3E4A-C3C3-C703108B1498}"/>
              </a:ext>
            </a:extLst>
          </p:cNvPr>
          <p:cNvSpPr>
            <a:spLocks noChangeAspect="1"/>
          </p:cNvSpPr>
          <p:nvPr>
            <p:custDataLst>
              <p:tags r:id="rId10"/>
            </p:custDataLst>
          </p:nvPr>
        </p:nvSpPr>
        <p:spPr bwMode="auto">
          <a:xfrm>
            <a:off x="1571625" y="45648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108EE55C-BB59-E254-B74F-A8081C12032B}"/>
              </a:ext>
            </a:extLst>
          </p:cNvPr>
          <p:cNvSpPr>
            <a:spLocks noChangeAspect="1"/>
          </p:cNvSpPr>
          <p:nvPr>
            <p:custDataLst>
              <p:tags r:id="rId11"/>
            </p:custDataLst>
          </p:nvPr>
        </p:nvSpPr>
        <p:spPr bwMode="auto">
          <a:xfrm>
            <a:off x="1571625" y="5422106"/>
            <a:ext cx="514350" cy="514350"/>
          </a:xfrm>
          <a:prstGeom prst="ellipse">
            <a:avLst/>
          </a:prstGeom>
          <a:solidFill>
            <a:srgbClr val="00FF00"/>
          </a:solidFill>
          <a:ln w="254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BAAE79C1-B481-E2DB-56B5-3F728E3FC176}"/>
              </a:ext>
            </a:extLst>
          </p:cNvPr>
          <p:cNvSpPr/>
          <p:nvPr>
            <p:custDataLst>
              <p:tags r:id="rId12"/>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1A472E98-4056-FF31-AF42-A85C909F1E05}"/>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99011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5C64C10-054B-D9C5-54AD-0AE31C1024C7}"/>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6EB91B81-D3BA-2CC0-1D35-4DCC13A656C3}"/>
                </a:ext>
              </a:extLst>
            </p:cNvPr>
            <p:cNvSpPr/>
            <p:nvPr>
              <p:custDataLst>
                <p:tags r:id="rId14"/>
              </p:custDataLst>
            </p:nvPr>
          </p:nvSpPr>
          <p:spPr bwMode="auto">
            <a:xfrm>
              <a:off x="0" y="0"/>
              <a:ext cx="12192000" cy="635000"/>
            </a:xfrm>
            <a:prstGeom prst="rect">
              <a:avLst/>
            </a:prstGeom>
            <a:solidFill>
              <a:srgbClr val="F6F7F8"/>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5" name="ColorBlock">
              <a:extLst>
                <a:ext uri="{FF2B5EF4-FFF2-40B4-BE49-F238E27FC236}">
                  <a16:creationId xmlns:a16="http://schemas.microsoft.com/office/drawing/2014/main" id="{0E88B5A5-E305-9F9C-FB47-0B20E33FE092}"/>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6" name="TypeText">
              <a:extLst>
                <a:ext uri="{FF2B5EF4-FFF2-40B4-BE49-F238E27FC236}">
                  <a16:creationId xmlns:a16="http://schemas.microsoft.com/office/drawing/2014/main" id="{3656BE6B-CE3D-1690-06B3-524C0B907FD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TipText">
              <a:extLst>
                <a:ext uri="{FF2B5EF4-FFF2-40B4-BE49-F238E27FC236}">
                  <a16:creationId xmlns:a16="http://schemas.microsoft.com/office/drawing/2014/main" id="{B0D8BC8A-662F-30E9-6407-14F63DA8538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kumimoji="1"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9" name="文本框 8">
            <a:extLst>
              <a:ext uri="{FF2B5EF4-FFF2-40B4-BE49-F238E27FC236}">
                <a16:creationId xmlns:a16="http://schemas.microsoft.com/office/drawing/2014/main" id="{69692245-40A1-C462-BDDB-1A4D46725646}"/>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按编译程序的逻辑过程划分</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编译程序的第三步工作是进行</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0" name="文本框 9">
            <a:extLst>
              <a:ext uri="{FF2B5EF4-FFF2-40B4-BE49-F238E27FC236}">
                <a16:creationId xmlns:a16="http://schemas.microsoft.com/office/drawing/2014/main" id="{7B7A5A64-AD5F-0A6F-3F0B-3A0063600943}"/>
              </a:ext>
            </a:extLst>
          </p:cNvPr>
          <p:cNvSpPr txBox="1"/>
          <p:nvPr>
            <p:custDataLst>
              <p:tags r:id="rId4"/>
            </p:custDataLst>
          </p:nvPr>
        </p:nvSpPr>
        <p:spPr>
          <a:xfrm>
            <a:off x="2438400" y="27860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词法分析</a:t>
            </a:r>
          </a:p>
        </p:txBody>
      </p:sp>
      <p:sp>
        <p:nvSpPr>
          <p:cNvPr id="11" name="文本框 10">
            <a:extLst>
              <a:ext uri="{FF2B5EF4-FFF2-40B4-BE49-F238E27FC236}">
                <a16:creationId xmlns:a16="http://schemas.microsoft.com/office/drawing/2014/main" id="{094AD2B1-C2E9-DEAD-B39E-387910F9164F}"/>
              </a:ext>
            </a:extLst>
          </p:cNvPr>
          <p:cNvSpPr txBox="1"/>
          <p:nvPr>
            <p:custDataLst>
              <p:tags r:id="rId5"/>
            </p:custDataLst>
          </p:nvPr>
        </p:nvSpPr>
        <p:spPr>
          <a:xfrm>
            <a:off x="2438400" y="36433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语法分析</a:t>
            </a:r>
          </a:p>
        </p:txBody>
      </p:sp>
      <p:sp>
        <p:nvSpPr>
          <p:cNvPr id="12" name="文本框 11">
            <a:extLst>
              <a:ext uri="{FF2B5EF4-FFF2-40B4-BE49-F238E27FC236}">
                <a16:creationId xmlns:a16="http://schemas.microsoft.com/office/drawing/2014/main" id="{4BA2FC75-57E8-1694-64D1-79D53547FB23}"/>
              </a:ext>
            </a:extLst>
          </p:cNvPr>
          <p:cNvSpPr txBox="1"/>
          <p:nvPr>
            <p:custDataLst>
              <p:tags r:id="rId6"/>
            </p:custDataLst>
          </p:nvPr>
        </p:nvSpPr>
        <p:spPr>
          <a:xfrm>
            <a:off x="2438400" y="45005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语义分析</a:t>
            </a:r>
          </a:p>
        </p:txBody>
      </p:sp>
      <p:sp>
        <p:nvSpPr>
          <p:cNvPr id="13" name="文本框 12">
            <a:extLst>
              <a:ext uri="{FF2B5EF4-FFF2-40B4-BE49-F238E27FC236}">
                <a16:creationId xmlns:a16="http://schemas.microsoft.com/office/drawing/2014/main" id="{A04754DB-1E21-02BA-80ED-E12394FFE462}"/>
              </a:ext>
            </a:extLst>
          </p:cNvPr>
          <p:cNvSpPr txBox="1"/>
          <p:nvPr>
            <p:custDataLst>
              <p:tags r:id="rId7"/>
            </p:custDataLst>
          </p:nvPr>
        </p:nvSpPr>
        <p:spPr>
          <a:xfrm>
            <a:off x="2438400" y="53578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代码优化</a:t>
            </a:r>
          </a:p>
        </p:txBody>
      </p:sp>
      <p:sp>
        <p:nvSpPr>
          <p:cNvPr id="14" name="椭圆 13">
            <a:extLst>
              <a:ext uri="{FF2B5EF4-FFF2-40B4-BE49-F238E27FC236}">
                <a16:creationId xmlns:a16="http://schemas.microsoft.com/office/drawing/2014/main" id="{1A9F77FB-10FD-CF7D-D178-59FFF378B7B0}"/>
              </a:ext>
            </a:extLst>
          </p:cNvPr>
          <p:cNvSpPr>
            <a:spLocks noChangeAspect="1"/>
          </p:cNvSpPr>
          <p:nvPr>
            <p:custDataLst>
              <p:tags r:id="rId8"/>
            </p:custDataLst>
          </p:nvPr>
        </p:nvSpPr>
        <p:spPr bwMode="auto">
          <a:xfrm>
            <a:off x="1571625" y="28503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72429F63-2750-D7D7-8433-0FE18F7FD200}"/>
              </a:ext>
            </a:extLst>
          </p:cNvPr>
          <p:cNvSpPr>
            <a:spLocks noChangeAspect="1"/>
          </p:cNvSpPr>
          <p:nvPr>
            <p:custDataLst>
              <p:tags r:id="rId9"/>
            </p:custDataLst>
          </p:nvPr>
        </p:nvSpPr>
        <p:spPr bwMode="auto">
          <a:xfrm>
            <a:off x="1571625" y="370760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52D2A0AA-9CB7-375E-973E-A53B9B5296A9}"/>
              </a:ext>
            </a:extLst>
          </p:cNvPr>
          <p:cNvSpPr>
            <a:spLocks noChangeAspect="1"/>
          </p:cNvSpPr>
          <p:nvPr>
            <p:custDataLst>
              <p:tags r:id="rId10"/>
            </p:custDataLst>
          </p:nvPr>
        </p:nvSpPr>
        <p:spPr bwMode="auto">
          <a:xfrm>
            <a:off x="1571625" y="4564856"/>
            <a:ext cx="514350" cy="514350"/>
          </a:xfrm>
          <a:prstGeom prst="ellipse">
            <a:avLst/>
          </a:prstGeom>
          <a:solidFill>
            <a:srgbClr val="00FF00"/>
          </a:solidFill>
          <a:ln w="254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0D24E829-E361-08AB-7DDB-7ECA9DEB842D}"/>
              </a:ext>
            </a:extLst>
          </p:cNvPr>
          <p:cNvSpPr>
            <a:spLocks noChangeAspect="1"/>
          </p:cNvSpPr>
          <p:nvPr>
            <p:custDataLst>
              <p:tags r:id="rId11"/>
            </p:custDataLst>
          </p:nvPr>
        </p:nvSpPr>
        <p:spPr bwMode="auto">
          <a:xfrm>
            <a:off x="1571625" y="542210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3C3E7933-5497-66C5-9107-EC75691837DB}"/>
              </a:ext>
            </a:extLst>
          </p:cNvPr>
          <p:cNvSpPr/>
          <p:nvPr>
            <p:custDataLst>
              <p:tags r:id="rId12"/>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D2C5832D-BA4B-9FB9-B6AB-48D8CD3975DB}"/>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113165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DCBFECAF-F6E9-84AF-862B-33F7684FF32C}"/>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2CC0269E-238F-55AD-28A3-3FCF1FA38C68}"/>
                </a:ext>
              </a:extLst>
            </p:cNvPr>
            <p:cNvSpPr/>
            <p:nvPr>
              <p:custDataLst>
                <p:tags r:id="rId14"/>
              </p:custDataLst>
            </p:nvPr>
          </p:nvSpPr>
          <p:spPr bwMode="auto">
            <a:xfrm>
              <a:off x="0" y="0"/>
              <a:ext cx="12192000" cy="635000"/>
            </a:xfrm>
            <a:prstGeom prst="rect">
              <a:avLst/>
            </a:prstGeom>
            <a:solidFill>
              <a:srgbClr val="F6F7F8"/>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5" name="ColorBlock">
              <a:extLst>
                <a:ext uri="{FF2B5EF4-FFF2-40B4-BE49-F238E27FC236}">
                  <a16:creationId xmlns:a16="http://schemas.microsoft.com/office/drawing/2014/main" id="{9CB65F0B-DCC1-EA2D-FDCA-C94DD5CDB509}"/>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6" name="TypeText">
              <a:extLst>
                <a:ext uri="{FF2B5EF4-FFF2-40B4-BE49-F238E27FC236}">
                  <a16:creationId xmlns:a16="http://schemas.microsoft.com/office/drawing/2014/main" id="{10617F1F-9660-4AE5-DC32-C6BED7590AE5}"/>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TipText">
              <a:extLst>
                <a:ext uri="{FF2B5EF4-FFF2-40B4-BE49-F238E27FC236}">
                  <a16:creationId xmlns:a16="http://schemas.microsoft.com/office/drawing/2014/main" id="{25ABD865-77F7-F68E-6B7F-DF6A7A24ACA3}"/>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kumimoji="1"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9" name="文本框 8">
            <a:extLst>
              <a:ext uri="{FF2B5EF4-FFF2-40B4-BE49-F238E27FC236}">
                <a16:creationId xmlns:a16="http://schemas.microsoft.com/office/drawing/2014/main" id="{9B00F9F2-DBC5-895F-92A9-9FFD1BF0D43A}"/>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编译过程中</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语法分析器的任务就是</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0" name="文本框 9">
            <a:extLst>
              <a:ext uri="{FF2B5EF4-FFF2-40B4-BE49-F238E27FC236}">
                <a16:creationId xmlns:a16="http://schemas.microsoft.com/office/drawing/2014/main" id="{9653FEB7-2532-E53E-60F7-26FA7E736014}"/>
              </a:ext>
            </a:extLst>
          </p:cNvPr>
          <p:cNvSpPr txBox="1"/>
          <p:nvPr>
            <p:custDataLst>
              <p:tags r:id="rId4"/>
            </p:custDataLst>
          </p:nvPr>
        </p:nvSpPr>
        <p:spPr>
          <a:xfrm>
            <a:off x="2438400" y="27860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分析单词是怎样构成的</a:t>
            </a:r>
          </a:p>
        </p:txBody>
      </p:sp>
      <p:sp>
        <p:nvSpPr>
          <p:cNvPr id="11" name="文本框 10">
            <a:extLst>
              <a:ext uri="{FF2B5EF4-FFF2-40B4-BE49-F238E27FC236}">
                <a16:creationId xmlns:a16="http://schemas.microsoft.com/office/drawing/2014/main" id="{8A089F1F-8729-80C1-5778-8684D741957B}"/>
              </a:ext>
            </a:extLst>
          </p:cNvPr>
          <p:cNvSpPr txBox="1"/>
          <p:nvPr>
            <p:custDataLst>
              <p:tags r:id="rId5"/>
            </p:custDataLst>
          </p:nvPr>
        </p:nvSpPr>
        <p:spPr>
          <a:xfrm>
            <a:off x="2438400" y="36433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分析单词符号序列是如何构成语法单位的</a:t>
            </a:r>
          </a:p>
        </p:txBody>
      </p:sp>
      <p:sp>
        <p:nvSpPr>
          <p:cNvPr id="12" name="文本框 11">
            <a:extLst>
              <a:ext uri="{FF2B5EF4-FFF2-40B4-BE49-F238E27FC236}">
                <a16:creationId xmlns:a16="http://schemas.microsoft.com/office/drawing/2014/main" id="{7CE035A0-BA5E-EAB1-D79C-C8814E95CFD4}"/>
              </a:ext>
            </a:extLst>
          </p:cNvPr>
          <p:cNvSpPr txBox="1"/>
          <p:nvPr>
            <p:custDataLst>
              <p:tags r:id="rId6"/>
            </p:custDataLst>
          </p:nvPr>
        </p:nvSpPr>
        <p:spPr>
          <a:xfrm>
            <a:off x="2438400" y="45005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分析各种语法单位的类型取值</a:t>
            </a:r>
          </a:p>
        </p:txBody>
      </p:sp>
      <p:sp>
        <p:nvSpPr>
          <p:cNvPr id="13" name="文本框 12">
            <a:extLst>
              <a:ext uri="{FF2B5EF4-FFF2-40B4-BE49-F238E27FC236}">
                <a16:creationId xmlns:a16="http://schemas.microsoft.com/office/drawing/2014/main" id="{BE6F9A94-2B3E-D9FB-0FE4-CD9B686EDFDE}"/>
              </a:ext>
            </a:extLst>
          </p:cNvPr>
          <p:cNvSpPr txBox="1"/>
          <p:nvPr>
            <p:custDataLst>
              <p:tags r:id="rId7"/>
            </p:custDataLst>
          </p:nvPr>
        </p:nvSpPr>
        <p:spPr>
          <a:xfrm>
            <a:off x="2438400" y="53578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rPr>
              <a:t>分析程序的结构</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C249F082-6B86-1598-C576-C15A67AF614C}"/>
              </a:ext>
            </a:extLst>
          </p:cNvPr>
          <p:cNvSpPr>
            <a:spLocks noChangeAspect="1"/>
          </p:cNvSpPr>
          <p:nvPr>
            <p:custDataLst>
              <p:tags r:id="rId8"/>
            </p:custDataLst>
          </p:nvPr>
        </p:nvSpPr>
        <p:spPr bwMode="auto">
          <a:xfrm>
            <a:off x="1571625" y="28503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E1BD4F71-30F1-ACBB-A41F-B3BAED75096D}"/>
              </a:ext>
            </a:extLst>
          </p:cNvPr>
          <p:cNvSpPr>
            <a:spLocks noChangeAspect="1"/>
          </p:cNvSpPr>
          <p:nvPr>
            <p:custDataLst>
              <p:tags r:id="rId9"/>
            </p:custDataLst>
          </p:nvPr>
        </p:nvSpPr>
        <p:spPr bwMode="auto">
          <a:xfrm>
            <a:off x="1571625" y="3707606"/>
            <a:ext cx="514350" cy="514350"/>
          </a:xfrm>
          <a:prstGeom prst="ellipse">
            <a:avLst/>
          </a:prstGeom>
          <a:solidFill>
            <a:srgbClr val="00FF00"/>
          </a:solidFill>
          <a:ln w="254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24647C64-77B9-E668-ECA4-EC26875B5F65}"/>
              </a:ext>
            </a:extLst>
          </p:cNvPr>
          <p:cNvSpPr>
            <a:spLocks noChangeAspect="1"/>
          </p:cNvSpPr>
          <p:nvPr>
            <p:custDataLst>
              <p:tags r:id="rId10"/>
            </p:custDataLst>
          </p:nvPr>
        </p:nvSpPr>
        <p:spPr bwMode="auto">
          <a:xfrm>
            <a:off x="1571625" y="45648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3785FEDF-38AF-9DB1-F306-969DE4AAC44B}"/>
              </a:ext>
            </a:extLst>
          </p:cNvPr>
          <p:cNvSpPr>
            <a:spLocks noChangeAspect="1"/>
          </p:cNvSpPr>
          <p:nvPr>
            <p:custDataLst>
              <p:tags r:id="rId11"/>
            </p:custDataLst>
          </p:nvPr>
        </p:nvSpPr>
        <p:spPr bwMode="auto">
          <a:xfrm>
            <a:off x="1571625" y="542210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683622B9-44D8-FEC5-8592-F153497CC4F8}"/>
              </a:ext>
            </a:extLst>
          </p:cNvPr>
          <p:cNvSpPr/>
          <p:nvPr>
            <p:custDataLst>
              <p:tags r:id="rId12"/>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5585F220-D9B5-C7B2-7FF8-ADE07176D7EC}"/>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8570117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80043117-5D28-EBA0-815C-E671253AC57F}"/>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FD02D723-1A46-281B-9DEB-78904D799251}"/>
                </a:ext>
              </a:extLst>
            </p:cNvPr>
            <p:cNvSpPr/>
            <p:nvPr>
              <p:custDataLst>
                <p:tags r:id="rId14"/>
              </p:custDataLst>
            </p:nvPr>
          </p:nvSpPr>
          <p:spPr bwMode="auto">
            <a:xfrm>
              <a:off x="0" y="0"/>
              <a:ext cx="12192000" cy="635000"/>
            </a:xfrm>
            <a:prstGeom prst="rect">
              <a:avLst/>
            </a:prstGeom>
            <a:solidFill>
              <a:srgbClr val="F6F7F8"/>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5" name="ColorBlock">
              <a:extLst>
                <a:ext uri="{FF2B5EF4-FFF2-40B4-BE49-F238E27FC236}">
                  <a16:creationId xmlns:a16="http://schemas.microsoft.com/office/drawing/2014/main" id="{A9DAD862-B240-709E-6797-76BE5E286E13}"/>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6" name="TypeText">
              <a:extLst>
                <a:ext uri="{FF2B5EF4-FFF2-40B4-BE49-F238E27FC236}">
                  <a16:creationId xmlns:a16="http://schemas.microsoft.com/office/drawing/2014/main" id="{33C90180-9A61-7E81-2336-4D5F6754525C}"/>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TipText">
              <a:extLst>
                <a:ext uri="{FF2B5EF4-FFF2-40B4-BE49-F238E27FC236}">
                  <a16:creationId xmlns:a16="http://schemas.microsoft.com/office/drawing/2014/main" id="{563EDBBC-AFF2-7E76-0BA4-124CFC35835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kumimoji="1"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9" name="文本框 8">
            <a:extLst>
              <a:ext uri="{FF2B5EF4-FFF2-40B4-BE49-F238E27FC236}">
                <a16:creationId xmlns:a16="http://schemas.microsoft.com/office/drawing/2014/main" id="{78028B0F-0BAD-08F5-6AF7-CD19F5AF0FB4}"/>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编译程序是一种</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kumimoji="1"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0" name="文本框 9">
            <a:extLst>
              <a:ext uri="{FF2B5EF4-FFF2-40B4-BE49-F238E27FC236}">
                <a16:creationId xmlns:a16="http://schemas.microsoft.com/office/drawing/2014/main" id="{86C7B2F0-CF17-F19A-8F55-04F68030DB98}"/>
              </a:ext>
            </a:extLst>
          </p:cNvPr>
          <p:cNvSpPr txBox="1"/>
          <p:nvPr>
            <p:custDataLst>
              <p:tags r:id="rId4"/>
            </p:custDataLst>
          </p:nvPr>
        </p:nvSpPr>
        <p:spPr>
          <a:xfrm>
            <a:off x="2438400" y="27860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汇编程序</a:t>
            </a:r>
          </a:p>
        </p:txBody>
      </p:sp>
      <p:sp>
        <p:nvSpPr>
          <p:cNvPr id="11" name="文本框 10">
            <a:extLst>
              <a:ext uri="{FF2B5EF4-FFF2-40B4-BE49-F238E27FC236}">
                <a16:creationId xmlns:a16="http://schemas.microsoft.com/office/drawing/2014/main" id="{40156DF1-5E71-03DE-CBAF-CCF578FA1B77}"/>
              </a:ext>
            </a:extLst>
          </p:cNvPr>
          <p:cNvSpPr txBox="1"/>
          <p:nvPr>
            <p:custDataLst>
              <p:tags r:id="rId5"/>
            </p:custDataLst>
          </p:nvPr>
        </p:nvSpPr>
        <p:spPr>
          <a:xfrm>
            <a:off x="2438400" y="36433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翻译程序</a:t>
            </a:r>
          </a:p>
        </p:txBody>
      </p:sp>
      <p:sp>
        <p:nvSpPr>
          <p:cNvPr id="12" name="文本框 11">
            <a:extLst>
              <a:ext uri="{FF2B5EF4-FFF2-40B4-BE49-F238E27FC236}">
                <a16:creationId xmlns:a16="http://schemas.microsoft.com/office/drawing/2014/main" id="{99C55BA9-BAC4-34D9-77C3-68A894E2345B}"/>
              </a:ext>
            </a:extLst>
          </p:cNvPr>
          <p:cNvSpPr txBox="1"/>
          <p:nvPr>
            <p:custDataLst>
              <p:tags r:id="rId6"/>
            </p:custDataLst>
          </p:nvPr>
        </p:nvSpPr>
        <p:spPr>
          <a:xfrm>
            <a:off x="2438400" y="45005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解释程序</a:t>
            </a:r>
          </a:p>
        </p:txBody>
      </p:sp>
      <p:sp>
        <p:nvSpPr>
          <p:cNvPr id="13" name="文本框 12">
            <a:extLst>
              <a:ext uri="{FF2B5EF4-FFF2-40B4-BE49-F238E27FC236}">
                <a16:creationId xmlns:a16="http://schemas.microsoft.com/office/drawing/2014/main" id="{D794638D-40C2-A9EA-12F8-F02F3EB8636C}"/>
              </a:ext>
            </a:extLst>
          </p:cNvPr>
          <p:cNvSpPr txBox="1"/>
          <p:nvPr>
            <p:custDataLst>
              <p:tags r:id="rId7"/>
            </p:custDataLst>
          </p:nvPr>
        </p:nvSpPr>
        <p:spPr>
          <a:xfrm>
            <a:off x="2438400" y="53578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目标程序</a:t>
            </a:r>
          </a:p>
        </p:txBody>
      </p:sp>
      <p:sp>
        <p:nvSpPr>
          <p:cNvPr id="14" name="椭圆 13">
            <a:extLst>
              <a:ext uri="{FF2B5EF4-FFF2-40B4-BE49-F238E27FC236}">
                <a16:creationId xmlns:a16="http://schemas.microsoft.com/office/drawing/2014/main" id="{54B4B6B9-BA32-576D-EA3B-97F641AEEBC5}"/>
              </a:ext>
            </a:extLst>
          </p:cNvPr>
          <p:cNvSpPr>
            <a:spLocks noChangeAspect="1"/>
          </p:cNvSpPr>
          <p:nvPr>
            <p:custDataLst>
              <p:tags r:id="rId8"/>
            </p:custDataLst>
          </p:nvPr>
        </p:nvSpPr>
        <p:spPr bwMode="auto">
          <a:xfrm>
            <a:off x="1571625" y="28503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B2F026B5-0E0C-B2E2-0BD5-855EC477B452}"/>
              </a:ext>
            </a:extLst>
          </p:cNvPr>
          <p:cNvSpPr>
            <a:spLocks noChangeAspect="1"/>
          </p:cNvSpPr>
          <p:nvPr>
            <p:custDataLst>
              <p:tags r:id="rId9"/>
            </p:custDataLst>
          </p:nvPr>
        </p:nvSpPr>
        <p:spPr bwMode="auto">
          <a:xfrm>
            <a:off x="1571625" y="3707606"/>
            <a:ext cx="514350" cy="514350"/>
          </a:xfrm>
          <a:prstGeom prst="ellipse">
            <a:avLst/>
          </a:prstGeom>
          <a:solidFill>
            <a:srgbClr val="00FF00"/>
          </a:solidFill>
          <a:ln w="254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5C5315D3-DF10-48F6-C7EB-249E53FCB1BA}"/>
              </a:ext>
            </a:extLst>
          </p:cNvPr>
          <p:cNvSpPr>
            <a:spLocks noChangeAspect="1"/>
          </p:cNvSpPr>
          <p:nvPr>
            <p:custDataLst>
              <p:tags r:id="rId10"/>
            </p:custDataLst>
          </p:nvPr>
        </p:nvSpPr>
        <p:spPr bwMode="auto">
          <a:xfrm>
            <a:off x="1571625" y="45648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BBBE2BA6-658F-930F-1DAA-58100C27F752}"/>
              </a:ext>
            </a:extLst>
          </p:cNvPr>
          <p:cNvSpPr>
            <a:spLocks noChangeAspect="1"/>
          </p:cNvSpPr>
          <p:nvPr>
            <p:custDataLst>
              <p:tags r:id="rId11"/>
            </p:custDataLst>
          </p:nvPr>
        </p:nvSpPr>
        <p:spPr bwMode="auto">
          <a:xfrm>
            <a:off x="1571625" y="542210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B2D227AE-D202-C608-9730-29F41F338038}"/>
              </a:ext>
            </a:extLst>
          </p:cNvPr>
          <p:cNvSpPr/>
          <p:nvPr>
            <p:custDataLst>
              <p:tags r:id="rId12"/>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D23A2855-4482-27B6-7E4D-18A18A8E440F}"/>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9284951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DBAE55C-5DB9-17D5-1D1E-01B7BD68F528}"/>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53C95671-05FF-BDE7-57D8-F0EB8EAEE61E}"/>
                </a:ext>
              </a:extLst>
            </p:cNvPr>
            <p:cNvSpPr/>
            <p:nvPr>
              <p:custDataLst>
                <p:tags r:id="rId14"/>
              </p:custDataLst>
            </p:nvPr>
          </p:nvSpPr>
          <p:spPr bwMode="auto">
            <a:xfrm>
              <a:off x="0" y="0"/>
              <a:ext cx="12192000" cy="635000"/>
            </a:xfrm>
            <a:prstGeom prst="rect">
              <a:avLst/>
            </a:prstGeom>
            <a:solidFill>
              <a:srgbClr val="F6F7F8"/>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5" name="ColorBlock">
              <a:extLst>
                <a:ext uri="{FF2B5EF4-FFF2-40B4-BE49-F238E27FC236}">
                  <a16:creationId xmlns:a16="http://schemas.microsoft.com/office/drawing/2014/main" id="{1DF238A0-125F-F1F3-6098-E29B14A61860}"/>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6" name="TypeText">
              <a:extLst>
                <a:ext uri="{FF2B5EF4-FFF2-40B4-BE49-F238E27FC236}">
                  <a16:creationId xmlns:a16="http://schemas.microsoft.com/office/drawing/2014/main" id="{BC1FAC75-D3D2-C1B5-4074-912B03472FEE}"/>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TipText">
              <a:extLst>
                <a:ext uri="{FF2B5EF4-FFF2-40B4-BE49-F238E27FC236}">
                  <a16:creationId xmlns:a16="http://schemas.microsoft.com/office/drawing/2014/main" id="{C672DFFD-A7E7-AE5F-1B01-C5DE15C718D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kumimoji="1"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9" name="文本框 8">
            <a:extLst>
              <a:ext uri="{FF2B5EF4-FFF2-40B4-BE49-F238E27FC236}">
                <a16:creationId xmlns:a16="http://schemas.microsoft.com/office/drawing/2014/main" id="{85F6D829-AE26-3F21-13A9-F47B9AA8E3FD}"/>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编译程序各个阶段都涉及到的工作是（       ）</a:t>
            </a:r>
          </a:p>
        </p:txBody>
      </p:sp>
      <p:sp>
        <p:nvSpPr>
          <p:cNvPr id="10" name="文本框 9">
            <a:extLst>
              <a:ext uri="{FF2B5EF4-FFF2-40B4-BE49-F238E27FC236}">
                <a16:creationId xmlns:a16="http://schemas.microsoft.com/office/drawing/2014/main" id="{7F3178C9-B29E-DB27-BECA-49168FB4320A}"/>
              </a:ext>
            </a:extLst>
          </p:cNvPr>
          <p:cNvSpPr txBox="1"/>
          <p:nvPr>
            <p:custDataLst>
              <p:tags r:id="rId4"/>
            </p:custDataLst>
          </p:nvPr>
        </p:nvSpPr>
        <p:spPr>
          <a:xfrm>
            <a:off x="2438400" y="27860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词法分析</a:t>
            </a:r>
          </a:p>
        </p:txBody>
      </p:sp>
      <p:sp>
        <p:nvSpPr>
          <p:cNvPr id="11" name="文本框 10">
            <a:extLst>
              <a:ext uri="{FF2B5EF4-FFF2-40B4-BE49-F238E27FC236}">
                <a16:creationId xmlns:a16="http://schemas.microsoft.com/office/drawing/2014/main" id="{A2E1DEF5-AC1E-EA6B-52AB-C830C1A62B46}"/>
              </a:ext>
            </a:extLst>
          </p:cNvPr>
          <p:cNvSpPr txBox="1"/>
          <p:nvPr>
            <p:custDataLst>
              <p:tags r:id="rId5"/>
            </p:custDataLst>
          </p:nvPr>
        </p:nvSpPr>
        <p:spPr>
          <a:xfrm>
            <a:off x="2438400" y="36433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语法分析</a:t>
            </a:r>
          </a:p>
        </p:txBody>
      </p:sp>
      <p:sp>
        <p:nvSpPr>
          <p:cNvPr id="12" name="文本框 11">
            <a:extLst>
              <a:ext uri="{FF2B5EF4-FFF2-40B4-BE49-F238E27FC236}">
                <a16:creationId xmlns:a16="http://schemas.microsoft.com/office/drawing/2014/main" id="{C1241158-21D1-5D4C-5557-64B5FAC8D4A7}"/>
              </a:ext>
            </a:extLst>
          </p:cNvPr>
          <p:cNvSpPr txBox="1"/>
          <p:nvPr>
            <p:custDataLst>
              <p:tags r:id="rId6"/>
            </p:custDataLst>
          </p:nvPr>
        </p:nvSpPr>
        <p:spPr>
          <a:xfrm>
            <a:off x="2438400" y="45005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语义分析</a:t>
            </a:r>
          </a:p>
        </p:txBody>
      </p:sp>
      <p:sp>
        <p:nvSpPr>
          <p:cNvPr id="13" name="文本框 12">
            <a:extLst>
              <a:ext uri="{FF2B5EF4-FFF2-40B4-BE49-F238E27FC236}">
                <a16:creationId xmlns:a16="http://schemas.microsoft.com/office/drawing/2014/main" id="{B153D230-8F14-5377-E335-06C2539DE80B}"/>
              </a:ext>
            </a:extLst>
          </p:cNvPr>
          <p:cNvSpPr txBox="1"/>
          <p:nvPr>
            <p:custDataLst>
              <p:tags r:id="rId7"/>
            </p:custDataLst>
          </p:nvPr>
        </p:nvSpPr>
        <p:spPr>
          <a:xfrm>
            <a:off x="2438400" y="53578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出错处理</a:t>
            </a:r>
          </a:p>
        </p:txBody>
      </p:sp>
      <p:sp>
        <p:nvSpPr>
          <p:cNvPr id="14" name="椭圆 13">
            <a:extLst>
              <a:ext uri="{FF2B5EF4-FFF2-40B4-BE49-F238E27FC236}">
                <a16:creationId xmlns:a16="http://schemas.microsoft.com/office/drawing/2014/main" id="{5900AAB6-76B0-6D3D-399F-FFB170A11902}"/>
              </a:ext>
            </a:extLst>
          </p:cNvPr>
          <p:cNvSpPr>
            <a:spLocks noChangeAspect="1"/>
          </p:cNvSpPr>
          <p:nvPr>
            <p:custDataLst>
              <p:tags r:id="rId8"/>
            </p:custDataLst>
          </p:nvPr>
        </p:nvSpPr>
        <p:spPr bwMode="auto">
          <a:xfrm>
            <a:off x="1571625" y="28503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658613DE-02EB-4E39-37D4-7CDC9CDB9797}"/>
              </a:ext>
            </a:extLst>
          </p:cNvPr>
          <p:cNvSpPr>
            <a:spLocks noChangeAspect="1"/>
          </p:cNvSpPr>
          <p:nvPr>
            <p:custDataLst>
              <p:tags r:id="rId9"/>
            </p:custDataLst>
          </p:nvPr>
        </p:nvSpPr>
        <p:spPr bwMode="auto">
          <a:xfrm>
            <a:off x="1571625" y="370760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F3C3E4FB-EA72-12FB-CE46-7BC8BC0F5422}"/>
              </a:ext>
            </a:extLst>
          </p:cNvPr>
          <p:cNvSpPr>
            <a:spLocks noChangeAspect="1"/>
          </p:cNvSpPr>
          <p:nvPr>
            <p:custDataLst>
              <p:tags r:id="rId10"/>
            </p:custDataLst>
          </p:nvPr>
        </p:nvSpPr>
        <p:spPr bwMode="auto">
          <a:xfrm>
            <a:off x="1571625" y="45648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AA2009A9-8A29-9422-1DA3-D5C8A7656482}"/>
              </a:ext>
            </a:extLst>
          </p:cNvPr>
          <p:cNvSpPr>
            <a:spLocks noChangeAspect="1"/>
          </p:cNvSpPr>
          <p:nvPr>
            <p:custDataLst>
              <p:tags r:id="rId11"/>
            </p:custDataLst>
          </p:nvPr>
        </p:nvSpPr>
        <p:spPr bwMode="auto">
          <a:xfrm>
            <a:off x="1571625" y="5422106"/>
            <a:ext cx="514350" cy="514350"/>
          </a:xfrm>
          <a:prstGeom prst="ellipse">
            <a:avLst/>
          </a:prstGeom>
          <a:solidFill>
            <a:srgbClr val="00FF00"/>
          </a:solidFill>
          <a:ln w="254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26269CAE-81AC-A91F-22EB-E281A8F0155F}"/>
              </a:ext>
            </a:extLst>
          </p:cNvPr>
          <p:cNvSpPr/>
          <p:nvPr>
            <p:custDataLst>
              <p:tags r:id="rId12"/>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194C1168-2098-9972-F969-2980DB8959AA}"/>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457426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371D47C7-F4C4-32A3-5059-96A8C82F73AD}"/>
              </a:ext>
            </a:extLst>
          </p:cNvPr>
          <p:cNvGrpSpPr/>
          <p:nvPr>
            <p:custDataLst>
              <p:tags r:id="rId2"/>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602FBC18-EB30-102C-6B89-7F286DB878A2}"/>
                </a:ext>
              </a:extLst>
            </p:cNvPr>
            <p:cNvSpPr/>
            <p:nvPr>
              <p:custDataLst>
                <p:tags r:id="rId14"/>
              </p:custDataLst>
            </p:nvPr>
          </p:nvSpPr>
          <p:spPr bwMode="auto">
            <a:xfrm>
              <a:off x="0" y="0"/>
              <a:ext cx="12192000" cy="635000"/>
            </a:xfrm>
            <a:prstGeom prst="rect">
              <a:avLst/>
            </a:prstGeom>
            <a:solidFill>
              <a:srgbClr val="F6F7F8"/>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5" name="ColorBlock">
              <a:extLst>
                <a:ext uri="{FF2B5EF4-FFF2-40B4-BE49-F238E27FC236}">
                  <a16:creationId xmlns:a16="http://schemas.microsoft.com/office/drawing/2014/main" id="{F4AA3498-6591-CAB8-044A-585F1124AADE}"/>
                </a:ext>
              </a:extLst>
            </p:cNvPr>
            <p:cNvSpPr/>
            <p:nvPr>
              <p:custDataLst>
                <p:tags r:id="rId15"/>
              </p:custDataLst>
            </p:nvPr>
          </p:nvSpPr>
          <p:spPr bwMode="auto">
            <a:xfrm>
              <a:off x="0" y="0"/>
              <a:ext cx="190500" cy="635000"/>
            </a:xfrm>
            <a:prstGeom prst="rect">
              <a:avLst/>
            </a:prstGeom>
            <a:solidFill>
              <a:srgbClr val="639EF4"/>
            </a:solidFill>
            <a:ln w="9525" cap="flat" cmpd="sng" algn="ctr">
              <a:noFill/>
              <a:prstDash val="solid"/>
              <a:miter lim="800000"/>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a:ln>
                  <a:noFill/>
                </a:ln>
                <a:solidFill>
                  <a:schemeClr val="tx1"/>
                </a:solidFill>
                <a:effectLst/>
                <a:latin typeface="Lucida Sans" charset="0"/>
              </a:endParaRPr>
            </a:p>
          </p:txBody>
        </p:sp>
        <p:sp>
          <p:nvSpPr>
            <p:cNvPr id="6" name="TypeText">
              <a:extLst>
                <a:ext uri="{FF2B5EF4-FFF2-40B4-BE49-F238E27FC236}">
                  <a16:creationId xmlns:a16="http://schemas.microsoft.com/office/drawing/2014/main" id="{BBCE44AD-C849-4951-8B4C-2BDFC749A13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kumimoji="1"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TipText">
              <a:extLst>
                <a:ext uri="{FF2B5EF4-FFF2-40B4-BE49-F238E27FC236}">
                  <a16:creationId xmlns:a16="http://schemas.microsoft.com/office/drawing/2014/main" id="{2C9C8287-A768-5C56-F898-1EBA589056D1}"/>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kumimoji="1"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kumimoji="1"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kumimoji="1"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9" name="文本框 8">
            <a:extLst>
              <a:ext uri="{FF2B5EF4-FFF2-40B4-BE49-F238E27FC236}">
                <a16:creationId xmlns:a16="http://schemas.microsoft.com/office/drawing/2014/main" id="{847C006B-4D14-A2E8-21A7-D3737E388A5E}"/>
              </a:ext>
            </a:extLst>
          </p:cNvPr>
          <p:cNvSpPr txBox="1"/>
          <p:nvPr>
            <p:custDataLst>
              <p:tags r:id="rId3"/>
            </p:custDataLst>
          </p:nvPr>
        </p:nvSpPr>
        <p:spPr>
          <a:xfrm>
            <a:off x="1219200" y="635000"/>
            <a:ext cx="9753600" cy="2143125"/>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词法分析的主要功能是（        ）</a:t>
            </a:r>
          </a:p>
        </p:txBody>
      </p:sp>
      <p:sp>
        <p:nvSpPr>
          <p:cNvPr id="10" name="文本框 9">
            <a:extLst>
              <a:ext uri="{FF2B5EF4-FFF2-40B4-BE49-F238E27FC236}">
                <a16:creationId xmlns:a16="http://schemas.microsoft.com/office/drawing/2014/main" id="{76AA38DC-588C-A2D6-6653-6C620F16FDA1}"/>
              </a:ext>
            </a:extLst>
          </p:cNvPr>
          <p:cNvSpPr txBox="1"/>
          <p:nvPr>
            <p:custDataLst>
              <p:tags r:id="rId4"/>
            </p:custDataLst>
          </p:nvPr>
        </p:nvSpPr>
        <p:spPr>
          <a:xfrm>
            <a:off x="2438400" y="27860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识别符号串</a:t>
            </a:r>
          </a:p>
        </p:txBody>
      </p:sp>
      <p:sp>
        <p:nvSpPr>
          <p:cNvPr id="11" name="文本框 10">
            <a:extLst>
              <a:ext uri="{FF2B5EF4-FFF2-40B4-BE49-F238E27FC236}">
                <a16:creationId xmlns:a16="http://schemas.microsoft.com/office/drawing/2014/main" id="{BFD200C8-6887-BF7B-6C3E-6B01DBF400B1}"/>
              </a:ext>
            </a:extLst>
          </p:cNvPr>
          <p:cNvSpPr txBox="1"/>
          <p:nvPr>
            <p:custDataLst>
              <p:tags r:id="rId5"/>
            </p:custDataLst>
          </p:nvPr>
        </p:nvSpPr>
        <p:spPr>
          <a:xfrm>
            <a:off x="2438400" y="36433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识别单词</a:t>
            </a:r>
          </a:p>
        </p:txBody>
      </p:sp>
      <p:sp>
        <p:nvSpPr>
          <p:cNvPr id="12" name="文本框 11">
            <a:extLst>
              <a:ext uri="{FF2B5EF4-FFF2-40B4-BE49-F238E27FC236}">
                <a16:creationId xmlns:a16="http://schemas.microsoft.com/office/drawing/2014/main" id="{2DCA8F4E-8544-C259-3646-A1BC9E5E3916}"/>
              </a:ext>
            </a:extLst>
          </p:cNvPr>
          <p:cNvSpPr txBox="1"/>
          <p:nvPr>
            <p:custDataLst>
              <p:tags r:id="rId6"/>
            </p:custDataLst>
          </p:nvPr>
        </p:nvSpPr>
        <p:spPr>
          <a:xfrm>
            <a:off x="2438400" y="450056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识别标识符</a:t>
            </a:r>
          </a:p>
        </p:txBody>
      </p:sp>
      <p:sp>
        <p:nvSpPr>
          <p:cNvPr id="13" name="文本框 12">
            <a:extLst>
              <a:ext uri="{FF2B5EF4-FFF2-40B4-BE49-F238E27FC236}">
                <a16:creationId xmlns:a16="http://schemas.microsoft.com/office/drawing/2014/main" id="{C7C0E7E1-46F0-F911-7451-308C2AD14482}"/>
              </a:ext>
            </a:extLst>
          </p:cNvPr>
          <p:cNvSpPr txBox="1"/>
          <p:nvPr>
            <p:custDataLst>
              <p:tags r:id="rId7"/>
            </p:custDataLst>
          </p:nvPr>
        </p:nvSpPr>
        <p:spPr>
          <a:xfrm>
            <a:off x="2438400" y="5357813"/>
            <a:ext cx="8534400" cy="642938"/>
          </a:xfrm>
          <a:prstGeom prst="rect">
            <a:avLst/>
          </a:prstGeom>
          <a:noFill/>
        </p:spPr>
        <p:txBody>
          <a:bodyPr vert="horz" wrap="square" rtlCol="0" anchor="ctr" anchorCtr="0">
            <a:noAutofit/>
          </a:bodyPr>
          <a:lstStyle/>
          <a:p>
            <a:r>
              <a:rPr kumimoji="1"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识别语句</a:t>
            </a:r>
          </a:p>
        </p:txBody>
      </p:sp>
      <p:sp>
        <p:nvSpPr>
          <p:cNvPr id="14" name="椭圆 13">
            <a:extLst>
              <a:ext uri="{FF2B5EF4-FFF2-40B4-BE49-F238E27FC236}">
                <a16:creationId xmlns:a16="http://schemas.microsoft.com/office/drawing/2014/main" id="{C926A414-E33C-5231-8E34-B280860C1519}"/>
              </a:ext>
            </a:extLst>
          </p:cNvPr>
          <p:cNvSpPr>
            <a:spLocks noChangeAspect="1"/>
          </p:cNvSpPr>
          <p:nvPr>
            <p:custDataLst>
              <p:tags r:id="rId8"/>
            </p:custDataLst>
          </p:nvPr>
        </p:nvSpPr>
        <p:spPr bwMode="auto">
          <a:xfrm>
            <a:off x="1571625" y="28503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67CCA6E8-AE2C-757C-57E8-B698E862B54E}"/>
              </a:ext>
            </a:extLst>
          </p:cNvPr>
          <p:cNvSpPr>
            <a:spLocks noChangeAspect="1"/>
          </p:cNvSpPr>
          <p:nvPr>
            <p:custDataLst>
              <p:tags r:id="rId9"/>
            </p:custDataLst>
          </p:nvPr>
        </p:nvSpPr>
        <p:spPr bwMode="auto">
          <a:xfrm>
            <a:off x="1571625" y="3707606"/>
            <a:ext cx="514350" cy="514350"/>
          </a:xfrm>
          <a:prstGeom prst="ellipse">
            <a:avLst/>
          </a:prstGeom>
          <a:solidFill>
            <a:srgbClr val="00FF00"/>
          </a:solidFill>
          <a:ln w="254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D237079F-FF0D-B7BE-14DB-7106698B1EBE}"/>
              </a:ext>
            </a:extLst>
          </p:cNvPr>
          <p:cNvSpPr>
            <a:spLocks noChangeAspect="1"/>
          </p:cNvSpPr>
          <p:nvPr>
            <p:custDataLst>
              <p:tags r:id="rId10"/>
            </p:custDataLst>
          </p:nvPr>
        </p:nvSpPr>
        <p:spPr bwMode="auto">
          <a:xfrm>
            <a:off x="1571625" y="456485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椭圆 16">
            <a:extLst>
              <a:ext uri="{FF2B5EF4-FFF2-40B4-BE49-F238E27FC236}">
                <a16:creationId xmlns:a16="http://schemas.microsoft.com/office/drawing/2014/main" id="{03D7C806-2F24-7BC6-27F5-5A1BF7554AD5}"/>
              </a:ext>
            </a:extLst>
          </p:cNvPr>
          <p:cNvSpPr>
            <a:spLocks noChangeAspect="1"/>
          </p:cNvSpPr>
          <p:nvPr>
            <p:custDataLst>
              <p:tags r:id="rId11"/>
            </p:custDataLst>
          </p:nvPr>
        </p:nvSpPr>
        <p:spPr bwMode="auto">
          <a:xfrm>
            <a:off x="1571625" y="5422106"/>
            <a:ext cx="514350" cy="514350"/>
          </a:xfrm>
          <a:prstGeom prst="ellipse">
            <a:avLst/>
          </a:prstGeom>
          <a:solidFill>
            <a:srgbClr val="808080"/>
          </a:solidFill>
          <a:ln w="127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en" altLang="zh-CN"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圆角矩形 17">
            <a:extLst>
              <a:ext uri="{FF2B5EF4-FFF2-40B4-BE49-F238E27FC236}">
                <a16:creationId xmlns:a16="http://schemas.microsoft.com/office/drawing/2014/main" id="{D33C419E-1F4C-5FA8-5868-A4AC067B72BE}"/>
              </a:ext>
            </a:extLst>
          </p:cNvPr>
          <p:cNvSpPr/>
          <p:nvPr>
            <p:custDataLst>
              <p:tags r:id="rId12"/>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miter lim="800000"/>
            <a:headEnd type="none" w="med" len="med"/>
            <a:tailEnd type="none" w="med" len="med"/>
          </a:ln>
        </p:spPr>
        <p:txBody>
          <a:bodyPr vert="horz" wrap="none" lIns="91440" tIns="45720" rIns="91440" bIns="45720" numCol="1" rtlCol="0" anchor="ctr" anchorCtr="1" compatLnSpc="1">
            <a:noAutofit/>
          </a:bodyPr>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3" name="图片 2">
            <a:extLst>
              <a:ext uri="{FF2B5EF4-FFF2-40B4-BE49-F238E27FC236}">
                <a16:creationId xmlns:a16="http://schemas.microsoft.com/office/drawing/2014/main" id="{EB4A4D1A-173C-B9CA-0F01-ECBF01E2952D}"/>
              </a:ext>
            </a:extLst>
          </p:cNvPr>
          <p:cNvPicPr>
            <a:picLocks/>
          </p:cNvPicPr>
          <p:nvPr>
            <p:custDataLst>
              <p:tags r:id="rId13"/>
            </p:custDataLst>
          </p:nvPr>
        </p:nvPicPr>
        <p:blipFill>
          <a:blip r:embed="rId2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40120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一个好的编译器是自成天地的，包含了整个计算机科学的一个映像。在编译器实现中运用了</a:t>
            </a:r>
            <a:endParaRPr lang="en-US" altLang="zh-CN" dirty="0"/>
          </a:p>
          <a:p>
            <a:pPr lvl="1"/>
            <a:r>
              <a:rPr lang="zh-CN" altLang="en-US" dirty="0"/>
              <a:t>贪心算法</a:t>
            </a:r>
            <a:r>
              <a:rPr lang="en-US" altLang="zh-CN" dirty="0"/>
              <a:t>(</a:t>
            </a:r>
            <a:r>
              <a:rPr lang="zh-CN" altLang="en-US" dirty="0"/>
              <a:t>寄存器分配</a:t>
            </a:r>
            <a:r>
              <a:rPr lang="en-US" altLang="zh-CN" dirty="0"/>
              <a:t>)</a:t>
            </a:r>
          </a:p>
          <a:p>
            <a:pPr lvl="1"/>
            <a:r>
              <a:rPr lang="zh-CN" altLang="en-US" dirty="0"/>
              <a:t>启发式搜索技术</a:t>
            </a:r>
            <a:r>
              <a:rPr lang="en-US" altLang="zh-CN" dirty="0"/>
              <a:t>(</a:t>
            </a:r>
            <a:r>
              <a:rPr lang="zh-CN" altLang="en-US" dirty="0"/>
              <a:t>表调度</a:t>
            </a:r>
            <a:r>
              <a:rPr lang="en-US" altLang="zh-CN" dirty="0"/>
              <a:t>)</a:t>
            </a:r>
          </a:p>
          <a:p>
            <a:pPr lvl="1"/>
            <a:r>
              <a:rPr lang="zh-CN" altLang="en-US" dirty="0"/>
              <a:t>图算法</a:t>
            </a:r>
            <a:r>
              <a:rPr lang="en-US" altLang="zh-CN" dirty="0"/>
              <a:t>(</a:t>
            </a:r>
            <a:r>
              <a:rPr lang="zh-CN" altLang="en-US" dirty="0"/>
              <a:t>死代码消除</a:t>
            </a:r>
            <a:r>
              <a:rPr lang="en-US" altLang="zh-CN" dirty="0"/>
              <a:t>)</a:t>
            </a:r>
          </a:p>
          <a:p>
            <a:pPr lvl="1"/>
            <a:r>
              <a:rPr lang="zh-CN" altLang="en-US" dirty="0"/>
              <a:t>动态规划</a:t>
            </a:r>
            <a:r>
              <a:rPr lang="en-US" altLang="zh-CN" dirty="0"/>
              <a:t>(</a:t>
            </a:r>
            <a:r>
              <a:rPr lang="zh-CN" altLang="en-US" dirty="0"/>
              <a:t>指令选择</a:t>
            </a:r>
            <a:r>
              <a:rPr lang="en-US" altLang="zh-CN" dirty="0"/>
              <a:t>)</a:t>
            </a:r>
          </a:p>
          <a:p>
            <a:pPr lvl="1"/>
            <a:r>
              <a:rPr lang="zh-CN" altLang="en-US" dirty="0"/>
              <a:t>有限自动机和下推自动机</a:t>
            </a:r>
            <a:r>
              <a:rPr lang="en-US" altLang="zh-CN" dirty="0"/>
              <a:t>(</a:t>
            </a:r>
            <a:r>
              <a:rPr lang="zh-CN" altLang="en-US" dirty="0"/>
              <a:t>词法分析和语法分析</a:t>
            </a:r>
            <a:r>
              <a:rPr lang="en-US" altLang="zh-CN" dirty="0"/>
              <a:t>)</a:t>
            </a:r>
          </a:p>
          <a:p>
            <a:pPr lvl="1"/>
            <a:r>
              <a:rPr lang="zh-CN" altLang="en-US" dirty="0"/>
              <a:t>不动点算法</a:t>
            </a:r>
            <a:r>
              <a:rPr lang="en-US" altLang="zh-CN" dirty="0"/>
              <a:t>(</a:t>
            </a:r>
            <a:r>
              <a:rPr lang="zh-CN" altLang="en-US" dirty="0"/>
              <a:t>数据流分析</a:t>
            </a:r>
            <a:r>
              <a:rPr lang="en-US" altLang="zh-CN" dirty="0"/>
              <a:t>)</a:t>
            </a:r>
          </a:p>
          <a:p>
            <a:r>
              <a:rPr lang="zh-CN" altLang="en-US" dirty="0"/>
              <a:t>因此，编译器是成功将</a:t>
            </a:r>
            <a:r>
              <a:rPr lang="zh-CN" altLang="en-US" dirty="0">
                <a:solidFill>
                  <a:srgbClr val="FF0000"/>
                </a:solidFill>
              </a:rPr>
              <a:t>理论应用到实际问题</a:t>
            </a:r>
            <a:r>
              <a:rPr lang="zh-CN" altLang="en-US" dirty="0"/>
              <a:t>的</a:t>
            </a:r>
            <a:r>
              <a:rPr lang="zh-CN" altLang="en-US" dirty="0">
                <a:solidFill>
                  <a:srgbClr val="FF0000"/>
                </a:solidFill>
              </a:rPr>
              <a:t>范例</a:t>
            </a:r>
          </a:p>
        </p:txBody>
      </p:sp>
      <p:sp>
        <p:nvSpPr>
          <p:cNvPr id="4" name="灯片编号占位符 3"/>
          <p:cNvSpPr>
            <a:spLocks noGrp="1"/>
          </p:cNvSpPr>
          <p:nvPr>
            <p:ph type="sldNum" sz="quarter" idx="12"/>
          </p:nvPr>
        </p:nvSpPr>
        <p:spPr/>
        <p:txBody>
          <a:bodyPr/>
          <a:lstStyle/>
          <a:p>
            <a:fld id="{91F816EA-24CC-2048-859A-C5EA9F275392}" type="slidenum">
              <a:rPr lang="en-US" smtClean="0"/>
              <a:t>9</a:t>
            </a:fld>
            <a:endParaRPr lang="en-US" dirty="0"/>
          </a:p>
        </p:txBody>
      </p:sp>
      <p:sp>
        <p:nvSpPr>
          <p:cNvPr id="2" name="标题 1"/>
          <p:cNvSpPr>
            <a:spLocks noGrp="1"/>
          </p:cNvSpPr>
          <p:nvPr>
            <p:ph type="title"/>
          </p:nvPr>
        </p:nvSpPr>
        <p:spPr/>
        <p:txBody>
          <a:bodyPr/>
          <a:lstStyle/>
          <a:p>
            <a:r>
              <a:rPr lang="zh-CN" altLang="en-US" dirty="0"/>
              <a:t>应用领域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2"/>
  <p:tag name="PROBLEMHASREMARK" val="Fals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
  <p:tag name="PROBLEMSCORE" val="2"/>
  <p:tag name="PROBLEMHASREMARK" val="False"/>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0.xml><?xml version="1.0" encoding="utf-8"?>
<p:tagLst xmlns:a="http://schemas.openxmlformats.org/drawingml/2006/main" xmlns:r="http://schemas.openxmlformats.org/officeDocument/2006/relationships" xmlns:p="http://schemas.openxmlformats.org/presentationml/2006/main">
  <p:tag name="RAINPROBLEM" val="MultipleChoice"/>
  <p:tag name="PROBLEMSCORE" val="2"/>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False"/>
  <p:tag name="PROBLEMSCORE" val="2"/>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2"/>
  <p:tag name="PROBLEMHASREMARK" val="False"/>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2"/>
  <p:tag name="PROBLEMHASREMARK" val="False"/>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2"/>
  <p:tag name="PROBLEMHASREMARK" val="False"/>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2"/>
  <p:tag name="PROBLEMHASREMARK" val="False"/>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主题5">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spPr>
      <a:bodyPr vert="horz" wrap="non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2400" b="0" i="0" u="none" strike="noStrike" cap="none" normalizeH="0" baseline="0">
            <a:ln>
              <a:noFill/>
            </a:ln>
            <a:solidFill>
              <a:schemeClr val="tx1"/>
            </a:solidFill>
            <a:effectLst/>
            <a:latin typeface="Lucida Sans"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Lucida Sans"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主题5</Template>
  <TotalTime>2065</TotalTime>
  <Words>5138</Words>
  <Application>Microsoft Macintosh PowerPoint</Application>
  <PresentationFormat>宽屏</PresentationFormat>
  <Paragraphs>928</Paragraphs>
  <Slides>88</Slides>
  <Notes>53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88</vt:i4>
      </vt:variant>
    </vt:vector>
  </HeadingPairs>
  <TitlesOfParts>
    <vt:vector size="103" baseType="lpstr">
      <vt:lpstr>华文新魏</vt:lpstr>
      <vt:lpstr>楷体_GB2312</vt:lpstr>
      <vt:lpstr>宋体</vt:lpstr>
      <vt:lpstr>微软雅黑</vt:lpstr>
      <vt:lpstr>微软雅黑</vt:lpstr>
      <vt:lpstr>Times</vt:lpstr>
      <vt:lpstr>Arial</vt:lpstr>
      <vt:lpstr>Calibri</vt:lpstr>
      <vt:lpstr>Comic Sans MS</vt:lpstr>
      <vt:lpstr>Consolas</vt:lpstr>
      <vt:lpstr>Lucida Sans</vt:lpstr>
      <vt:lpstr>Tahoma</vt:lpstr>
      <vt:lpstr>Times New Roman</vt:lpstr>
      <vt:lpstr>Wingdings</vt:lpstr>
      <vt:lpstr>主题5</vt:lpstr>
      <vt:lpstr>编译原理 Principle of Compiler 2023-2024第2学期</vt:lpstr>
      <vt:lpstr>提纲</vt:lpstr>
      <vt:lpstr>课程目标(非正式)</vt:lpstr>
      <vt:lpstr>课程目标(非正式)</vt:lpstr>
      <vt:lpstr>举例: 性能与安全</vt:lpstr>
      <vt:lpstr>课程目标(正式)</vt:lpstr>
      <vt:lpstr>期待成果</vt:lpstr>
      <vt:lpstr>课程内容</vt:lpstr>
      <vt:lpstr>应用领域</vt:lpstr>
      <vt:lpstr>应用领域</vt:lpstr>
      <vt:lpstr>如何学习</vt:lpstr>
      <vt:lpstr>如何学习</vt:lpstr>
      <vt:lpstr>如何学习</vt:lpstr>
      <vt:lpstr>如何学习</vt:lpstr>
      <vt:lpstr>课程考核</vt:lpstr>
      <vt:lpstr>编译器的由来与挑战</vt:lpstr>
      <vt:lpstr>编译器的由来与挑战</vt:lpstr>
      <vt:lpstr>编译器的由来与挑战</vt:lpstr>
      <vt:lpstr>编译器的由来与挑战</vt:lpstr>
      <vt:lpstr>编译器的由来与挑战</vt:lpstr>
      <vt:lpstr>编译器的由来与挑战</vt:lpstr>
      <vt:lpstr>编译器的由来与挑战</vt:lpstr>
      <vt:lpstr>编译器的由来与挑战</vt:lpstr>
      <vt:lpstr>编译器的由来与挑战</vt:lpstr>
      <vt:lpstr>什么是编译程序？</vt:lpstr>
      <vt:lpstr>什么是编译程序？</vt:lpstr>
      <vt:lpstr>什么是编译程序？</vt:lpstr>
      <vt:lpstr>翻译程序的类别</vt:lpstr>
      <vt:lpstr>何谓解释程序？</vt:lpstr>
      <vt:lpstr>编译和解释的区别</vt:lpstr>
      <vt:lpstr>例子</vt:lpstr>
      <vt:lpstr>编译与解释</vt:lpstr>
      <vt:lpstr>编译过程与人的翻译过程</vt:lpstr>
      <vt:lpstr>编译的逻辑过程</vt:lpstr>
      <vt:lpstr>词法分析(Lexical Analysis)</vt:lpstr>
      <vt:lpstr>例: position := initial + rate * 60</vt:lpstr>
      <vt:lpstr>语法分析(Syntax Analysis/Parsing)</vt:lpstr>
      <vt:lpstr>例: position := initial + rate * 60</vt:lpstr>
      <vt:lpstr>例: position := initial + rate * 60</vt:lpstr>
      <vt:lpstr>语义分析(Semantic Analysis)</vt:lpstr>
      <vt:lpstr>中间代码生成(Intermediate code generation)</vt:lpstr>
      <vt:lpstr>PowerPoint 演示文稿</vt:lpstr>
      <vt:lpstr>中间代码优化(Intermediate code optimization)</vt:lpstr>
      <vt:lpstr>代码生成(Code generation)</vt:lpstr>
      <vt:lpstr>编译程序的组成</vt:lpstr>
      <vt:lpstr>符号表管理</vt:lpstr>
      <vt:lpstr>出错处理</vt:lpstr>
      <vt:lpstr>编译器的组织——前端与后端</vt:lpstr>
      <vt:lpstr>编译器的组织——前端与后端</vt:lpstr>
      <vt:lpstr>编译器的组织——前端与后端</vt:lpstr>
      <vt:lpstr>编译程序的组织</vt:lpstr>
      <vt:lpstr>遍/趟(pass)</vt:lpstr>
      <vt:lpstr>遍/趟(pass)</vt:lpstr>
      <vt:lpstr>编译程序的生成</vt:lpstr>
      <vt:lpstr>编译程序的构造工具</vt:lpstr>
      <vt:lpstr>编译程序的生成</vt:lpstr>
      <vt:lpstr>编译程序的生成</vt:lpstr>
      <vt:lpstr>编译程序的生成</vt:lpstr>
      <vt:lpstr>编译技术新发展</vt:lpstr>
      <vt:lpstr>编译技术新发展</vt:lpstr>
      <vt:lpstr>编译技术新发展</vt:lpstr>
      <vt:lpstr>编译技术新发展</vt:lpstr>
      <vt:lpstr>编译技术新发展</vt:lpstr>
      <vt:lpstr>编译技术新发展</vt:lpstr>
      <vt:lpstr>编译技术新发展</vt:lpstr>
      <vt:lpstr>编译技术新发展</vt:lpstr>
      <vt:lpstr>与编译器技术相关的图灵奖获得者</vt:lpstr>
      <vt:lpstr>与编译器技术相关的图灵奖获得者</vt:lpstr>
      <vt:lpstr>与编译器技术相关的图灵奖获得者</vt:lpstr>
      <vt:lpstr>与编译器技术相关的图灵奖获得者</vt:lpstr>
      <vt:lpstr>与编译器技术相关的图灵奖获得者</vt:lpstr>
      <vt:lpstr>与编译器技术相关的图灵奖获得者</vt:lpstr>
      <vt:lpstr>与编译器技术相关的图灵奖获得者</vt:lpstr>
      <vt:lpstr>与编译器技术相关的图灵奖获得者</vt:lpstr>
      <vt:lpstr>与编译器技术相关的图灵奖获得者</vt:lpstr>
      <vt:lpstr>与编译器技术相关的图灵奖获得者</vt:lpstr>
      <vt:lpstr>重要人物</vt:lpstr>
      <vt:lpstr>总结(Summary)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Hangzhou Dianzi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Compiler Principles</dc:title>
  <dc:creator>HUANG Xiaoxi</dc:creator>
  <cp:lastModifiedBy>Microsoft Office User</cp:lastModifiedBy>
  <cp:revision>416</cp:revision>
  <cp:lastPrinted>2021-03-02T08:55:27Z</cp:lastPrinted>
  <dcterms:created xsi:type="dcterms:W3CDTF">2021-03-02T08:55:27Z</dcterms:created>
  <dcterms:modified xsi:type="dcterms:W3CDTF">2024-03-07T09:43:34Z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